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4"/>
  </p:sldMasterIdLst>
  <p:notesMasterIdLst>
    <p:notesMasterId r:id="rId25"/>
  </p:notesMasterIdLst>
  <p:handoutMasterIdLst>
    <p:handoutMasterId r:id="rId26"/>
  </p:handoutMasterIdLst>
  <p:sldIdLst>
    <p:sldId id="356" r:id="rId5"/>
    <p:sldId id="347" r:id="rId6"/>
    <p:sldId id="357" r:id="rId7"/>
    <p:sldId id="370" r:id="rId8"/>
    <p:sldId id="358" r:id="rId9"/>
    <p:sldId id="359" r:id="rId10"/>
    <p:sldId id="360" r:id="rId11"/>
    <p:sldId id="361" r:id="rId12"/>
    <p:sldId id="372" r:id="rId13"/>
    <p:sldId id="362" r:id="rId14"/>
    <p:sldId id="363" r:id="rId15"/>
    <p:sldId id="364" r:id="rId16"/>
    <p:sldId id="373" r:id="rId17"/>
    <p:sldId id="365" r:id="rId18"/>
    <p:sldId id="368" r:id="rId19"/>
    <p:sldId id="374" r:id="rId20"/>
    <p:sldId id="366" r:id="rId21"/>
    <p:sldId id="369" r:id="rId22"/>
    <p:sldId id="375" r:id="rId23"/>
    <p:sldId id="367" r:id="rId24"/>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Default Section" id="{7FF1CEDE-8733-465F-987F-CD4C7D145846}">
          <p14:sldIdLst>
            <p14:sldId id="356"/>
            <p14:sldId id="347"/>
            <p14:sldId id="357"/>
            <p14:sldId id="370"/>
            <p14:sldId id="358"/>
            <p14:sldId id="359"/>
            <p14:sldId id="360"/>
            <p14:sldId id="361"/>
            <p14:sldId id="372"/>
            <p14:sldId id="362"/>
            <p14:sldId id="363"/>
            <p14:sldId id="364"/>
            <p14:sldId id="373"/>
            <p14:sldId id="365"/>
            <p14:sldId id="368"/>
            <p14:sldId id="374"/>
            <p14:sldId id="366"/>
            <p14:sldId id="369"/>
            <p14:sldId id="375"/>
            <p14:sldId id="36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EF8B19"/>
    <a:srgbClr val="5EA113"/>
    <a:srgbClr val="008000"/>
    <a:srgbClr val="808080"/>
    <a:srgbClr val="FF7C80"/>
    <a:srgbClr val="CC3300"/>
    <a:srgbClr val="FF9119"/>
    <a:srgbClr val="FF9121"/>
    <a:srgbClr val="A4D2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35" autoAdjust="0"/>
    <p:restoredTop sz="53432" autoAdjust="0"/>
  </p:normalViewPr>
  <p:slideViewPr>
    <p:cSldViewPr>
      <p:cViewPr>
        <p:scale>
          <a:sx n="52" d="100"/>
          <a:sy n="52" d="100"/>
        </p:scale>
        <p:origin x="1690" y="-19"/>
      </p:cViewPr>
      <p:guideLst>
        <p:guide orient="horz" pos="2160"/>
        <p:guide pos="2880"/>
      </p:guideLst>
    </p:cSldViewPr>
  </p:slideViewPr>
  <p:outlineViewPr>
    <p:cViewPr>
      <p:scale>
        <a:sx n="33" d="100"/>
        <a:sy n="33" d="100"/>
      </p:scale>
      <p:origin x="0" y="0"/>
    </p:cViewPr>
  </p:outlineViewPr>
  <p:notesTextViewPr>
    <p:cViewPr>
      <p:scale>
        <a:sx n="100" d="100"/>
        <a:sy n="100" d="100"/>
      </p:scale>
      <p:origin x="0" y="-974"/>
    </p:cViewPr>
  </p:notesTextViewPr>
  <p:sorterViewPr>
    <p:cViewPr>
      <p:scale>
        <a:sx n="100" d="100"/>
        <a:sy n="100" d="100"/>
      </p:scale>
      <p:origin x="0" y="0"/>
    </p:cViewPr>
  </p:sorterViewPr>
  <p:notesViewPr>
    <p:cSldViewPr>
      <p:cViewPr>
        <p:scale>
          <a:sx n="100" d="100"/>
          <a:sy n="100" d="100"/>
        </p:scale>
        <p:origin x="2256" y="-10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923FAA13-3E1B-4A40-BCE0-2A4101C91A56}" type="datetimeFigureOut">
              <a:rPr lang="en-US" smtClean="0"/>
              <a:pPr/>
              <a:t>2/21/2013</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F403B382-5E20-4D88-A964-1D6629C87BBB}" type="slidenum">
              <a:rPr lang="en-US" smtClean="0"/>
              <a:pPr/>
              <a:t>‹#›</a:t>
            </a:fld>
            <a:endParaRPr lang="en-US"/>
          </a:p>
        </p:txBody>
      </p:sp>
    </p:spTree>
    <p:extLst>
      <p:ext uri="{BB962C8B-B14F-4D97-AF65-F5344CB8AC3E}">
        <p14:creationId xmlns:p14="http://schemas.microsoft.com/office/powerpoint/2010/main" val="493841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vl1pPr>
          </a:lstStyle>
          <a:p>
            <a:pPr>
              <a:defRPr/>
            </a:pPr>
            <a:endParaRPr lang="en-US"/>
          </a:p>
        </p:txBody>
      </p:sp>
      <p:sp>
        <p:nvSpPr>
          <p:cNvPr id="3584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vl1pPr>
          </a:lstStyle>
          <a:p>
            <a:pPr>
              <a:defRPr/>
            </a:pPr>
            <a:endParaRPr lang="en-US"/>
          </a:p>
        </p:txBody>
      </p:sp>
      <p:sp>
        <p:nvSpPr>
          <p:cNvPr id="348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vl1pPr>
          </a:lstStyle>
          <a:p>
            <a:pPr>
              <a:defRPr/>
            </a:pPr>
            <a:endParaRPr lang="en-US"/>
          </a:p>
        </p:txBody>
      </p:sp>
      <p:sp>
        <p:nvSpPr>
          <p:cNvPr id="3584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pPr>
              <a:defRPr/>
            </a:pPr>
            <a:fld id="{47C584BF-6945-4E60-B2A7-1638FF8EA8EE}" type="slidenum">
              <a:rPr lang="en-US"/>
              <a:pPr>
                <a:defRPr/>
              </a:pPr>
              <a:t>‹#›</a:t>
            </a:fld>
            <a:endParaRPr lang="en-US"/>
          </a:p>
        </p:txBody>
      </p:sp>
    </p:spTree>
    <p:extLst>
      <p:ext uri="{BB962C8B-B14F-4D97-AF65-F5344CB8AC3E}">
        <p14:creationId xmlns:p14="http://schemas.microsoft.com/office/powerpoint/2010/main" val="33460990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Hello and welcome to the Html for the XAML developer </a:t>
            </a:r>
            <a:r>
              <a:rPr lang="en-US" dirty="0" smtClean="0"/>
              <a:t>course,</a:t>
            </a:r>
            <a:r>
              <a:rPr lang="en-US" baseline="0" dirty="0" smtClean="0"/>
              <a:t> I am your host Derik Whittaker.</a:t>
            </a:r>
            <a:endParaRPr lang="en-US" dirty="0" smtClean="0"/>
          </a:p>
          <a:p>
            <a:endParaRPr lang="en-US" dirty="0" smtClean="0"/>
          </a:p>
          <a:p>
            <a:r>
              <a:rPr lang="en-US" dirty="0" smtClean="0"/>
              <a:t>In</a:t>
            </a:r>
            <a:r>
              <a:rPr lang="en-US" baseline="0" dirty="0" smtClean="0"/>
              <a:t> </a:t>
            </a:r>
            <a:r>
              <a:rPr lang="en-US" baseline="0" dirty="0" smtClean="0"/>
              <a:t>this course we are learn </a:t>
            </a:r>
            <a:r>
              <a:rPr lang="en-US" baseline="0" dirty="0" smtClean="0"/>
              <a:t>how the skills you have acquired while building Silverlight or WPF applications can be applied to building HTML applications.  We will be take a look at an existing Silverlight application and learn how we can port or rebuild this application using HTML.  We will specifically focus on the MVVM design pattern while we learn how to apply our skills to HTML.  You </a:t>
            </a:r>
            <a:r>
              <a:rPr lang="en-US" baseline="0" dirty="0" smtClean="0"/>
              <a:t>will learn </a:t>
            </a:r>
            <a:r>
              <a:rPr lang="en-US" baseline="0" dirty="0" smtClean="0"/>
              <a:t>how your knowledge of </a:t>
            </a:r>
            <a:r>
              <a:rPr lang="en-US" baseline="0" dirty="0" smtClean="0"/>
              <a:t>View Model layout, Data Binding and Commanding will </a:t>
            </a:r>
            <a:r>
              <a:rPr lang="en-US" baseline="0" dirty="0" smtClean="0"/>
              <a:t>translate to HTML applications </a:t>
            </a:r>
            <a:r>
              <a:rPr lang="en-US" baseline="0" dirty="0" smtClean="0"/>
              <a:t>via Knockout </a:t>
            </a:r>
            <a:r>
              <a:rPr lang="en-US" baseline="0" dirty="0" err="1" smtClean="0"/>
              <a:t>js</a:t>
            </a:r>
            <a:r>
              <a:rPr lang="en-US" baseline="0" dirty="0" smtClean="0"/>
              <a:t>.  </a:t>
            </a:r>
            <a:r>
              <a:rPr lang="en-US" baseline="0" dirty="0" smtClean="0"/>
              <a:t>As well as </a:t>
            </a:r>
            <a:r>
              <a:rPr lang="en-US" baseline="0" dirty="0" smtClean="0"/>
              <a:t>learn how </a:t>
            </a:r>
            <a:r>
              <a:rPr lang="en-US" baseline="0" dirty="0" smtClean="0"/>
              <a:t>the concepts of </a:t>
            </a:r>
            <a:r>
              <a:rPr lang="en-US" baseline="0" dirty="0" smtClean="0"/>
              <a:t>converters and styles can be applied </a:t>
            </a:r>
            <a:r>
              <a:rPr lang="en-US" baseline="0" dirty="0" smtClean="0"/>
              <a:t>to an HTML application to </a:t>
            </a:r>
            <a:r>
              <a:rPr lang="en-US" baseline="0" dirty="0" smtClean="0"/>
              <a:t>get the same </a:t>
            </a:r>
            <a:r>
              <a:rPr lang="en-US" baseline="0" dirty="0" smtClean="0"/>
              <a:t>net result you would expect if you were building a XAML based application.</a:t>
            </a:r>
          </a:p>
          <a:p>
            <a:endParaRPr lang="en-US" baseline="0" dirty="0" smtClean="0"/>
          </a:p>
          <a:p>
            <a:r>
              <a:rPr lang="en-US" baseline="0" dirty="0" smtClean="0"/>
              <a:t>During this course we are going to look at many different tools and </a:t>
            </a:r>
            <a:r>
              <a:rPr lang="en-US" baseline="0" dirty="0" err="1" smtClean="0"/>
              <a:t>librarys</a:t>
            </a:r>
            <a:r>
              <a:rPr lang="en-US" baseline="0" dirty="0" smtClean="0"/>
              <a:t> and we will explore each of them in enough detail to allow you to get rolling. However we will not be going into great depth in most of the tools as there are other great courses on </a:t>
            </a:r>
            <a:r>
              <a:rPr lang="en-US" baseline="0" dirty="0" err="1" smtClean="0"/>
              <a:t>pluralsight</a:t>
            </a:r>
            <a:r>
              <a:rPr lang="en-US" baseline="0" dirty="0" smtClean="0"/>
              <a:t> which cover these tools in greater detail.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a:t>
            </a:fld>
            <a:endParaRPr lang="en-US"/>
          </a:p>
        </p:txBody>
      </p:sp>
    </p:spTree>
    <p:extLst>
      <p:ext uri="{BB962C8B-B14F-4D97-AF65-F5344CB8AC3E}">
        <p14:creationId xmlns:p14="http://schemas.microsoft.com/office/powerpoint/2010/main" val="3178655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making the jump to HTML development developers can easily become intimidated by the pure number of libraries and frameworks which are needed to build even the </a:t>
            </a:r>
            <a:r>
              <a:rPr lang="en-US" baseline="0" dirty="0" err="1" smtClean="0"/>
              <a:t>simpliest</a:t>
            </a:r>
            <a:r>
              <a:rPr lang="en-US" baseline="0" dirty="0" smtClean="0"/>
              <a:t> application.  We are going to take a look at 7 different libraries or frameworks in this course so it may be a great idea to review each of them in a bit of detail before we start doing any coding.  Hopefully doing this review upfront will allow you to feel a bit more comfortable with the library as use or mention throughout the </a:t>
            </a:r>
            <a:r>
              <a:rPr lang="en-US" baseline="0" dirty="0" err="1" smtClean="0"/>
              <a:t>couse</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10</a:t>
            </a:fld>
            <a:endParaRPr lang="en-US"/>
          </a:p>
        </p:txBody>
      </p:sp>
    </p:spTree>
    <p:extLst>
      <p:ext uri="{BB962C8B-B14F-4D97-AF65-F5344CB8AC3E}">
        <p14:creationId xmlns:p14="http://schemas.microsoft.com/office/powerpoint/2010/main" val="1345440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library we need to mention is </a:t>
            </a:r>
            <a:r>
              <a:rPr lang="en-US" dirty="0" err="1" smtClean="0"/>
              <a:t>jQuery</a:t>
            </a:r>
            <a:r>
              <a:rPr lang="en-US" dirty="0" smtClean="0"/>
              <a:t>.  The </a:t>
            </a:r>
            <a:r>
              <a:rPr lang="en-US" dirty="0" err="1" smtClean="0"/>
              <a:t>jQuery</a:t>
            </a:r>
            <a:r>
              <a:rPr lang="en-US" dirty="0" smtClean="0"/>
              <a:t> library has really be come ubiquitous to ‘JavaScript development’  </a:t>
            </a:r>
            <a:r>
              <a:rPr lang="en-US" dirty="0" err="1" smtClean="0"/>
              <a:t>jQuery</a:t>
            </a:r>
            <a:r>
              <a:rPr lang="en-US" dirty="0" smtClean="0"/>
              <a:t> is</a:t>
            </a:r>
            <a:r>
              <a:rPr lang="en-US" baseline="0" dirty="0" smtClean="0"/>
              <a:t> a fast, feature rich JavaScript library which really does make using JavaScript pretty much pain free</a:t>
            </a:r>
          </a:p>
          <a:p>
            <a:endParaRPr lang="en-US" baseline="0" dirty="0" smtClean="0"/>
          </a:p>
          <a:p>
            <a:r>
              <a:rPr lang="en-US" baseline="0" dirty="0" smtClean="0"/>
              <a:t>SHOW jquery.com</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The next tool we are going to use is Typescript. Typescript is a new JavaScript superset which aims to make writing and maintain enterprise scale JavaScript simpler and easier.  One way </a:t>
            </a:r>
            <a:r>
              <a:rPr lang="en-US" baseline="0" dirty="0" err="1" smtClean="0"/>
              <a:t>TypeScript</a:t>
            </a:r>
            <a:r>
              <a:rPr lang="en-US" baseline="0" dirty="0" smtClean="0"/>
              <a:t> attempts to do this is by adding a bit more static typing to JavaScript.  This static typing allows the compiler to check your code for </a:t>
            </a:r>
            <a:r>
              <a:rPr lang="en-US" baseline="0" dirty="0" err="1" smtClean="0"/>
              <a:t>sublte</a:t>
            </a:r>
            <a:r>
              <a:rPr lang="en-US" baseline="0" dirty="0" smtClean="0"/>
              <a:t> but dangerous bugs.</a:t>
            </a:r>
          </a:p>
          <a:p>
            <a:endParaRPr lang="en-US" baseline="0" dirty="0" smtClean="0"/>
          </a:p>
          <a:p>
            <a:r>
              <a:rPr lang="en-US" baseline="0" dirty="0" smtClean="0"/>
              <a:t>SHOW typescriptlang.org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The next framework we are going to use is </a:t>
            </a:r>
            <a:r>
              <a:rPr lang="en-US" baseline="0" dirty="0" err="1" smtClean="0"/>
              <a:t>Knockoutjs</a:t>
            </a:r>
            <a:r>
              <a:rPr lang="en-US" baseline="0" dirty="0" smtClean="0"/>
              <a:t>.  Knockout is a lightweight MVVM library for </a:t>
            </a:r>
            <a:r>
              <a:rPr lang="en-US" baseline="0" dirty="0" err="1" smtClean="0"/>
              <a:t>javascript</a:t>
            </a:r>
            <a:r>
              <a:rPr lang="en-US" baseline="0" dirty="0" smtClean="0"/>
              <a:t> and it is this library which allows us to apply our MVVM skills we acquired as a </a:t>
            </a:r>
            <a:r>
              <a:rPr lang="en-US" baseline="0" dirty="0" err="1" smtClean="0"/>
              <a:t>silvelright</a:t>
            </a:r>
            <a:r>
              <a:rPr lang="en-US" baseline="0" dirty="0" smtClean="0"/>
              <a:t> or </a:t>
            </a:r>
            <a:r>
              <a:rPr lang="en-US" baseline="0" dirty="0" err="1" smtClean="0"/>
              <a:t>wpf</a:t>
            </a:r>
            <a:r>
              <a:rPr lang="en-US" baseline="0" dirty="0" smtClean="0"/>
              <a:t> developer to building HML </a:t>
            </a:r>
            <a:r>
              <a:rPr lang="en-US" baseline="0" dirty="0" err="1" smtClean="0"/>
              <a:t>aplications</a:t>
            </a:r>
            <a:endParaRPr lang="en-US" baseline="0" dirty="0" smtClean="0"/>
          </a:p>
          <a:p>
            <a:endParaRPr lang="en-US" baseline="0" dirty="0" smtClean="0"/>
          </a:p>
          <a:p>
            <a:r>
              <a:rPr lang="en-US" baseline="0" dirty="0" smtClean="0"/>
              <a:t>CSHOW knockoutjs.com</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Another framework we are going to use is Twitter Bootstrap.  This is a front end framework which makes producing amazing front end HTML easy.  Twitter bootstrap consists mostly of a set of CSS files for layout and styling as well as a JavaScript library which makes working with HTML easy.</a:t>
            </a:r>
          </a:p>
          <a:p>
            <a:endParaRPr lang="en-US" baseline="0" dirty="0" smtClean="0"/>
          </a:p>
          <a:p>
            <a:r>
              <a:rPr lang="en-US" baseline="0" dirty="0" smtClean="0"/>
              <a:t>SHOW </a:t>
            </a:r>
            <a:r>
              <a:rPr lang="en-US" dirty="0" smtClean="0"/>
              <a:t>twitter.github.com/bootstrap/</a:t>
            </a: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11</a:t>
            </a:fld>
            <a:endParaRPr lang="en-US"/>
          </a:p>
        </p:txBody>
      </p:sp>
    </p:spTree>
    <p:extLst>
      <p:ext uri="{BB962C8B-B14F-4D97-AF65-F5344CB8AC3E}">
        <p14:creationId xmlns:p14="http://schemas.microsoft.com/office/powerpoint/2010/main" val="98216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be using the </a:t>
            </a:r>
            <a:r>
              <a:rPr lang="en-US" dirty="0" err="1" smtClean="0"/>
              <a:t>ASP.Net</a:t>
            </a:r>
            <a:r>
              <a:rPr lang="en-US" dirty="0" smtClean="0"/>
              <a:t> MVC web framework</a:t>
            </a:r>
            <a:r>
              <a:rPr lang="en-US" baseline="0" dirty="0" smtClean="0"/>
              <a:t> which allows for a powerful, patterns based way to build web applications.  The MVC framework is the core framework which is going to allow us to serve up and render our html pages.</a:t>
            </a:r>
          </a:p>
          <a:p>
            <a:endParaRPr lang="en-US" baseline="0" dirty="0" smtClean="0"/>
          </a:p>
          <a:p>
            <a:r>
              <a:rPr lang="en-US" baseline="0" dirty="0" smtClean="0"/>
              <a:t>SHOW asp.net/MVC</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dirty="0" smtClean="0"/>
          </a:p>
          <a:p>
            <a:r>
              <a:rPr lang="en-US" dirty="0" smtClean="0"/>
              <a:t>We</a:t>
            </a:r>
            <a:r>
              <a:rPr lang="en-US" baseline="0" dirty="0" smtClean="0"/>
              <a:t> will also be using the </a:t>
            </a:r>
            <a:r>
              <a:rPr lang="en-US" baseline="0" dirty="0" err="1" smtClean="0"/>
              <a:t>ASP.Net</a:t>
            </a:r>
            <a:r>
              <a:rPr lang="en-US" baseline="0" dirty="0" smtClean="0"/>
              <a:t> Web </a:t>
            </a:r>
            <a:r>
              <a:rPr lang="en-US" baseline="0" dirty="0" err="1" smtClean="0"/>
              <a:t>Api</a:t>
            </a:r>
            <a:r>
              <a:rPr lang="en-US" baseline="0" dirty="0" smtClean="0"/>
              <a:t> framework. The web </a:t>
            </a:r>
            <a:r>
              <a:rPr lang="en-US" baseline="0" dirty="0" err="1" smtClean="0"/>
              <a:t>api</a:t>
            </a:r>
            <a:r>
              <a:rPr lang="en-US" baseline="0" dirty="0" smtClean="0"/>
              <a:t> framework allows us to easily build http based web services which we will use to get data out of our backend system as well as push data to our backend.</a:t>
            </a:r>
          </a:p>
          <a:p>
            <a:endParaRPr lang="en-US" baseline="0" dirty="0" smtClean="0"/>
          </a:p>
          <a:p>
            <a:r>
              <a:rPr lang="en-US" baseline="0" dirty="0" smtClean="0"/>
              <a:t>SHOW asp.net/web-</a:t>
            </a:r>
            <a:r>
              <a:rPr lang="en-US" baseline="0" dirty="0" err="1" smtClean="0"/>
              <a:t>api</a:t>
            </a:r>
            <a:endParaRPr lang="en-US" baseline="0" dirty="0" smtClean="0"/>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dirty="0" smtClean="0"/>
          </a:p>
          <a:p>
            <a:r>
              <a:rPr lang="en-US" dirty="0" smtClean="0"/>
              <a:t>The</a:t>
            </a:r>
            <a:r>
              <a:rPr lang="en-US" baseline="0" dirty="0" smtClean="0"/>
              <a:t> next library we will make heavy use of is Underscore.js.  Underscore is a utility built </a:t>
            </a:r>
            <a:r>
              <a:rPr lang="en-US" baseline="0" dirty="0" err="1" smtClean="0"/>
              <a:t>Javascript</a:t>
            </a:r>
            <a:r>
              <a:rPr lang="en-US" baseline="0" dirty="0" smtClean="0"/>
              <a:t> library which provides functional style programming for JavaScript.  If you are a fan of LINQ in </a:t>
            </a:r>
            <a:r>
              <a:rPr lang="en-US" baseline="0" dirty="0" err="1" smtClean="0"/>
              <a:t>.Net</a:t>
            </a:r>
            <a:r>
              <a:rPr lang="en-US" baseline="0" dirty="0" smtClean="0"/>
              <a:t> this library will allow you to do many of the same things but in </a:t>
            </a:r>
            <a:r>
              <a:rPr lang="en-US" baseline="0" dirty="0" err="1" smtClean="0"/>
              <a:t>Javascript</a:t>
            </a:r>
            <a:endParaRPr lang="en-US" baseline="0" dirty="0" smtClean="0"/>
          </a:p>
          <a:p>
            <a:endParaRPr lang="en-US" baseline="0" dirty="0" smtClean="0"/>
          </a:p>
          <a:p>
            <a:r>
              <a:rPr lang="en-US" baseline="0" dirty="0" smtClean="0"/>
              <a:t>SHOW underscorejs.org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dirty="0" smtClean="0"/>
          </a:p>
          <a:p>
            <a:r>
              <a:rPr lang="en-US" dirty="0" smtClean="0"/>
              <a:t>Finally we </a:t>
            </a:r>
            <a:r>
              <a:rPr lang="en-US" dirty="0" err="1" smtClean="0"/>
              <a:t>wll</a:t>
            </a:r>
            <a:r>
              <a:rPr lang="en-US" dirty="0" smtClean="0"/>
              <a:t> be making</a:t>
            </a:r>
            <a:r>
              <a:rPr lang="en-US" baseline="0" dirty="0" smtClean="0"/>
              <a:t> heavy use of </a:t>
            </a:r>
            <a:r>
              <a:rPr lang="en-US" baseline="0" dirty="0" err="1" smtClean="0"/>
              <a:t>Nuget</a:t>
            </a:r>
            <a:r>
              <a:rPr lang="en-US" baseline="0" dirty="0" smtClean="0"/>
              <a:t> to download and install many of the libraries we are going to use.  If you have not used </a:t>
            </a:r>
            <a:r>
              <a:rPr lang="en-US" baseline="0" dirty="0" err="1" smtClean="0"/>
              <a:t>nuget</a:t>
            </a:r>
            <a:r>
              <a:rPr lang="en-US" baseline="0" dirty="0" smtClean="0"/>
              <a:t> much you will want to spend some time making yourself comfortable with it will save you a ton of time and energy when setting up a new project</a:t>
            </a:r>
          </a:p>
          <a:p>
            <a:endParaRPr lang="en-US" baseline="0" dirty="0" smtClean="0"/>
          </a:p>
          <a:p>
            <a:r>
              <a:rPr lang="en-US" baseline="0" dirty="0" smtClean="0"/>
              <a:t>SHOW nuget.org</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12</a:t>
            </a:fld>
            <a:endParaRPr lang="en-US"/>
          </a:p>
        </p:txBody>
      </p:sp>
    </p:spTree>
    <p:extLst>
      <p:ext uri="{BB962C8B-B14F-4D97-AF65-F5344CB8AC3E}">
        <p14:creationId xmlns:p14="http://schemas.microsoft.com/office/powerpoint/2010/main" val="1059015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13</a:t>
            </a:fld>
            <a:endParaRPr lang="en-US">
              <a:solidFill>
                <a:srgbClr val="000000"/>
              </a:solidFill>
            </a:endParaRPr>
          </a:p>
        </p:txBody>
      </p:sp>
    </p:spTree>
    <p:extLst>
      <p:ext uri="{BB962C8B-B14F-4D97-AF65-F5344CB8AC3E}">
        <p14:creationId xmlns:p14="http://schemas.microsoft.com/office/powerpoint/2010/main" val="3422777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learned</a:t>
            </a:r>
            <a:r>
              <a:rPr lang="en-US" baseline="0" dirty="0" smtClean="0"/>
              <a:t> about the various libraries and frameworks we are going to be using it is time to jump into Visual studio and create the </a:t>
            </a:r>
            <a:r>
              <a:rPr lang="en-US" baseline="0" dirty="0" err="1" smtClean="0"/>
              <a:t>ASP.Net</a:t>
            </a:r>
            <a:r>
              <a:rPr lang="en-US" baseline="0" dirty="0" smtClean="0"/>
              <a:t> Template project we will be using through out all of our coding demos in this course.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14</a:t>
            </a:fld>
            <a:endParaRPr lang="en-US"/>
          </a:p>
        </p:txBody>
      </p:sp>
    </p:spTree>
    <p:extLst>
      <p:ext uri="{BB962C8B-B14F-4D97-AF65-F5344CB8AC3E}">
        <p14:creationId xmlns:p14="http://schemas.microsoft.com/office/powerpoint/2010/main" val="2095186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setting up our template project we are going to do 4 things.</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First we are going to use </a:t>
            </a:r>
            <a:r>
              <a:rPr lang="en-US" baseline="0" dirty="0" err="1" smtClean="0"/>
              <a:t>NuGet</a:t>
            </a:r>
            <a:r>
              <a:rPr lang="en-US" baseline="0" dirty="0" smtClean="0"/>
              <a:t> to install of the various packages we need to create our template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dirty="0" smtClean="0"/>
          </a:p>
          <a:p>
            <a:r>
              <a:rPr lang="en-US" dirty="0" smtClean="0"/>
              <a:t>Next we are going to setup our </a:t>
            </a:r>
            <a:r>
              <a:rPr lang="en-US" dirty="0" err="1" smtClean="0"/>
              <a:t>Javascript</a:t>
            </a:r>
            <a:r>
              <a:rPr lang="en-US" dirty="0" smtClean="0"/>
              <a:t> and </a:t>
            </a:r>
            <a:r>
              <a:rPr lang="en-US" dirty="0" err="1" smtClean="0"/>
              <a:t>Typescripe</a:t>
            </a:r>
            <a:r>
              <a:rPr lang="en-US" dirty="0" smtClean="0"/>
              <a:t> bundlers.  Bundling</a:t>
            </a:r>
            <a:r>
              <a:rPr lang="en-US" baseline="0" dirty="0" smtClean="0"/>
              <a:t> our script files </a:t>
            </a:r>
            <a:r>
              <a:rPr lang="en-US" sz="1200" b="0" i="0" kern="1200" dirty="0" smtClean="0">
                <a:solidFill>
                  <a:schemeClr val="tx1"/>
                </a:solidFill>
                <a:effectLst/>
                <a:latin typeface="Arial" pitchFamily="34" charset="0"/>
                <a:ea typeface="+mn-ea"/>
                <a:cs typeface="+mn-cs"/>
              </a:rPr>
              <a:t>allows us to combine or bundle multiple script</a:t>
            </a:r>
            <a:r>
              <a:rPr lang="en-US" sz="1200" b="0" i="0" kern="1200" baseline="0" dirty="0" smtClean="0">
                <a:solidFill>
                  <a:schemeClr val="tx1"/>
                </a:solidFill>
                <a:effectLst/>
                <a:latin typeface="Arial" pitchFamily="34" charset="0"/>
                <a:ea typeface="+mn-ea"/>
                <a:cs typeface="+mn-cs"/>
              </a:rPr>
              <a:t> </a:t>
            </a:r>
            <a:r>
              <a:rPr lang="en-US" sz="1200" b="0" i="0" kern="1200" dirty="0" smtClean="0">
                <a:solidFill>
                  <a:schemeClr val="tx1"/>
                </a:solidFill>
                <a:effectLst/>
                <a:latin typeface="Arial" pitchFamily="34" charset="0"/>
                <a:ea typeface="+mn-ea"/>
                <a:cs typeface="+mn-cs"/>
              </a:rPr>
              <a:t>files into a single output file.  This is important because few files means fewer HTTP requests have to be made</a:t>
            </a:r>
            <a:r>
              <a:rPr lang="en-US" sz="1200" b="0" i="0" kern="1200" baseline="0" dirty="0" smtClean="0">
                <a:solidFill>
                  <a:schemeClr val="tx1"/>
                </a:solidFill>
                <a:effectLst/>
                <a:latin typeface="Arial" pitchFamily="34" charset="0"/>
                <a:ea typeface="+mn-ea"/>
                <a:cs typeface="+mn-cs"/>
              </a:rPr>
              <a:t> to load the page and this can increase performance.</a:t>
            </a:r>
          </a:p>
          <a:p>
            <a:endParaRPr lang="en-US" dirty="0" smtClean="0"/>
          </a:p>
          <a:p>
            <a:r>
              <a:rPr lang="en-US" baseline="0" dirty="0" smtClean="0"/>
              <a:t>[SHOW ANIMATION NOW]</a:t>
            </a:r>
          </a:p>
          <a:p>
            <a:endParaRPr lang="en-US" baseline="0" dirty="0" smtClean="0"/>
          </a:p>
          <a:p>
            <a:r>
              <a:rPr lang="en-US" baseline="0" dirty="0" smtClean="0"/>
              <a:t>Now that we have setup our bundles we now need to actually use them inside our application so we will take a look at exactly how to do this inside an </a:t>
            </a:r>
            <a:r>
              <a:rPr lang="en-US" baseline="0" dirty="0" err="1" smtClean="0"/>
              <a:t>ASP.Net</a:t>
            </a:r>
            <a:r>
              <a:rPr lang="en-US" baseline="0" dirty="0" smtClean="0"/>
              <a:t> MVC application</a:t>
            </a:r>
          </a:p>
          <a:p>
            <a:endParaRPr lang="en-US" baseline="0" dirty="0" smtClean="0"/>
          </a:p>
          <a:p>
            <a:r>
              <a:rPr lang="en-US" baseline="0" dirty="0" smtClean="0"/>
              <a:t>[SHOW ANIMATION NOW]</a:t>
            </a:r>
          </a:p>
          <a:p>
            <a:endParaRPr lang="en-US" baseline="0" dirty="0" smtClean="0"/>
          </a:p>
          <a:p>
            <a:r>
              <a:rPr lang="en-US" baseline="0" dirty="0" smtClean="0"/>
              <a:t>Finally we will run the application to see the fruits of our labor in action.</a:t>
            </a:r>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15</a:t>
            </a:fld>
            <a:endParaRPr lang="en-US"/>
          </a:p>
        </p:txBody>
      </p:sp>
    </p:spTree>
    <p:extLst>
      <p:ext uri="{BB962C8B-B14F-4D97-AF65-F5344CB8AC3E}">
        <p14:creationId xmlns:p14="http://schemas.microsoft.com/office/powerpoint/2010/main" val="33530718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16</a:t>
            </a:fld>
            <a:endParaRPr lang="en-US">
              <a:solidFill>
                <a:srgbClr val="000000"/>
              </a:solidFill>
            </a:endParaRPr>
          </a:p>
        </p:txBody>
      </p:sp>
    </p:spTree>
    <p:extLst>
      <p:ext uri="{BB962C8B-B14F-4D97-AF65-F5344CB8AC3E}">
        <p14:creationId xmlns:p14="http://schemas.microsoft.com/office/powerpoint/2010/main" val="20840360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our</a:t>
            </a:r>
            <a:r>
              <a:rPr lang="en-US" baseline="0" dirty="0" smtClean="0"/>
              <a:t> Template project completed and we know about the various libraries and frameworks we are going to use in this course so now would be a great time to build a very simple “Hello World” application.  This hello world application will allow us see many of the components in action in a very simple manor.  For this application I will not be comparing and contrasting differences between XAML and HTML but I will be doing this as we port the real application.  Again this is Hello World app is to illustrate how to use many of the tools and techniques to build HTML applications</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17</a:t>
            </a:fld>
            <a:endParaRPr lang="en-US"/>
          </a:p>
        </p:txBody>
      </p:sp>
    </p:spTree>
    <p:extLst>
      <p:ext uri="{BB962C8B-B14F-4D97-AF65-F5344CB8AC3E}">
        <p14:creationId xmlns:p14="http://schemas.microsoft.com/office/powerpoint/2010/main" val="1151102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building our Hello World application we are going to start out first by creating our view model and then binding it to our view.</a:t>
            </a:r>
          </a:p>
          <a:p>
            <a:endParaRPr lang="en-US" baseline="0" dirty="0" smtClean="0"/>
          </a:p>
          <a:p>
            <a:r>
              <a:rPr lang="en-US" baseline="0" dirty="0" smtClean="0"/>
              <a:t>[SHOW ANIMATION NOW]</a:t>
            </a:r>
          </a:p>
          <a:p>
            <a:endParaRPr lang="en-US" baseline="0" dirty="0" smtClean="0"/>
          </a:p>
          <a:p>
            <a:r>
              <a:rPr lang="en-US" baseline="0" dirty="0" smtClean="0"/>
              <a:t>After we create our </a:t>
            </a:r>
            <a:r>
              <a:rPr lang="en-US" baseline="0" dirty="0" err="1" smtClean="0"/>
              <a:t>Viewmodel</a:t>
            </a:r>
            <a:r>
              <a:rPr lang="en-US" baseline="0" dirty="0" smtClean="0"/>
              <a:t> and get it wired up we are going to create our first MVC action.  This action is what is going to serve up our html page from the server.</a:t>
            </a:r>
          </a:p>
          <a:p>
            <a:endParaRPr lang="en-US" baseline="0" dirty="0" smtClean="0"/>
          </a:p>
          <a:p>
            <a:r>
              <a:rPr lang="en-US" baseline="0" dirty="0" smtClean="0"/>
              <a:t>[SHOW ANIMATION NOW]</a:t>
            </a:r>
          </a:p>
          <a:p>
            <a:endParaRPr lang="en-US" baseline="0" dirty="0" smtClean="0"/>
          </a:p>
          <a:p>
            <a:r>
              <a:rPr lang="en-US" baseline="0" dirty="0" smtClean="0"/>
              <a:t>Now that we can server up our html page we need to wire up our knockout bindings in order to pull data from our </a:t>
            </a:r>
            <a:r>
              <a:rPr lang="en-US" baseline="0" dirty="0" err="1" smtClean="0"/>
              <a:t>ViewMOdel</a:t>
            </a:r>
            <a:r>
              <a:rPr lang="en-US" baseline="0" dirty="0" smtClean="0"/>
              <a:t> and display it in the view</a:t>
            </a:r>
          </a:p>
          <a:p>
            <a:endParaRPr lang="en-US" baseline="0" dirty="0" smtClean="0"/>
          </a:p>
          <a:p>
            <a:r>
              <a:rPr lang="en-US" baseline="0" dirty="0" smtClean="0"/>
              <a:t>[SHOW ANIMATION NOW]</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18</a:t>
            </a:fld>
            <a:endParaRPr lang="en-US"/>
          </a:p>
        </p:txBody>
      </p:sp>
    </p:spTree>
    <p:extLst>
      <p:ext uri="{BB962C8B-B14F-4D97-AF65-F5344CB8AC3E}">
        <p14:creationId xmlns:p14="http://schemas.microsoft.com/office/powerpoint/2010/main" val="824420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19</a:t>
            </a:fld>
            <a:endParaRPr lang="en-US">
              <a:solidFill>
                <a:srgbClr val="000000"/>
              </a:solidFill>
            </a:endParaRPr>
          </a:p>
        </p:txBody>
      </p:sp>
    </p:spTree>
    <p:extLst>
      <p:ext uri="{BB962C8B-B14F-4D97-AF65-F5344CB8AC3E}">
        <p14:creationId xmlns:p14="http://schemas.microsoft.com/office/powerpoint/2010/main" val="1691319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my contact information.  </a:t>
            </a:r>
            <a:r>
              <a:rPr lang="en-US" dirty="0" smtClean="0"/>
              <a:t>If you would like to follow me on twitter my handle is</a:t>
            </a:r>
            <a:r>
              <a:rPr lang="en-US" baseline="0" dirty="0" smtClean="0"/>
              <a:t> </a:t>
            </a:r>
            <a:r>
              <a:rPr lang="en-US" baseline="0" dirty="0" smtClean="0"/>
              <a:t>@</a:t>
            </a:r>
            <a:r>
              <a:rPr lang="en-US" baseline="0" dirty="0" err="1" smtClean="0"/>
              <a:t>DerikWhittaker</a:t>
            </a:r>
            <a:r>
              <a:rPr lang="en-US" baseline="0" dirty="0" smtClean="0"/>
              <a:t> </a:t>
            </a:r>
            <a:r>
              <a:rPr lang="en-US" baseline="0" dirty="0" smtClean="0"/>
              <a:t>. </a:t>
            </a:r>
            <a:r>
              <a:rPr lang="en-US" baseline="0" dirty="0" smtClean="0"/>
              <a:t>If you would like to read my blog, I blog with the group at </a:t>
            </a:r>
            <a:r>
              <a:rPr lang="en-US" baseline="0" dirty="0" smtClean="0"/>
              <a:t>Devlicio.us or at bit.ly/</a:t>
            </a:r>
            <a:r>
              <a:rPr lang="en-US" baseline="0" dirty="0" err="1" smtClean="0"/>
              <a:t>blog_derikwhittaker</a:t>
            </a:r>
            <a:r>
              <a:rPr lang="en-US" baseline="0" dirty="0" smtClean="0"/>
              <a:t>  You </a:t>
            </a:r>
            <a:r>
              <a:rPr lang="en-US" baseline="0" dirty="0" smtClean="0"/>
              <a:t>may also </a:t>
            </a:r>
            <a:r>
              <a:rPr lang="en-US" baseline="0" dirty="0" smtClean="0"/>
              <a:t>email me any time </a:t>
            </a:r>
            <a:r>
              <a:rPr lang="en-US" baseline="0" dirty="0" smtClean="0"/>
              <a:t>to my address </a:t>
            </a:r>
            <a:r>
              <a:rPr lang="en-US" baseline="0" dirty="0" smtClean="0"/>
              <a:t>derik@graudo.com</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a:t>
            </a:fld>
            <a:endParaRPr lang="en-US"/>
          </a:p>
        </p:txBody>
      </p:sp>
    </p:spTree>
    <p:extLst>
      <p:ext uri="{BB962C8B-B14F-4D97-AF65-F5344CB8AC3E}">
        <p14:creationId xmlns:p14="http://schemas.microsoft.com/office/powerpoint/2010/main" val="28403745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created our first Hello World application and</a:t>
            </a:r>
            <a:r>
              <a:rPr lang="en-US" baseline="0" dirty="0" smtClean="0"/>
              <a:t> have a basic understanding of how we are going to leverage our XAML skills to build HTML applications we might as well start looking at the Silverlight app we are going to port.  We should also take a look at the expected final HTML application we will be building in this course</a:t>
            </a:r>
          </a:p>
          <a:p>
            <a:endParaRPr lang="en-US" baseline="0" dirty="0" smtClean="0"/>
          </a:p>
          <a:p>
            <a:r>
              <a:rPr lang="en-US" baseline="0" dirty="0" smtClean="0"/>
              <a:t>SHOW APPS NOW</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20</a:t>
            </a:fld>
            <a:endParaRPr lang="en-US"/>
          </a:p>
        </p:txBody>
      </p:sp>
    </p:spTree>
    <p:extLst>
      <p:ext uri="{BB962C8B-B14F-4D97-AF65-F5344CB8AC3E}">
        <p14:creationId xmlns:p14="http://schemas.microsoft.com/office/powerpoint/2010/main" val="1131122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we will</a:t>
            </a:r>
            <a:r>
              <a:rPr lang="en-US" baseline="0" dirty="0" smtClean="0"/>
              <a:t> be</a:t>
            </a:r>
            <a:r>
              <a:rPr lang="en-US" dirty="0" smtClean="0"/>
              <a:t> focusing on learning and acquiring</a:t>
            </a:r>
            <a:r>
              <a:rPr lang="en-US" baseline="0" dirty="0" smtClean="0"/>
              <a:t> the skills needed to enable you to get started building your first HTML application.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We will start off by taking a look at some of the various XAML or MVVM skills you have acquired and how they can be translated to HTML.  In fact we are going to focus on 4 core components what all XAML developers should understand.  Which are how to set the current data context for the current, how to do text or data binding, how to use commanding to handle user interaction and finally how to change the look and feel of your application by using style converters.</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Next we will review all the tools and frameworks we will be utilizing in this course while making the transition from being a XAML developer to an HTML developer.</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Following this we will actually crack open visual studio and create our first Asp.net MVC project, this will be the base template we will use for all of our coding demos in this course</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After this will put all the pieces together and build a very simply hello world application to give you an example of what type of skills you will acquire in this course.</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Finally we will end by reviewing the Silverlight application we are going to be porting as well as what the finally HTML version of this port is expected to look like.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3</a:t>
            </a:fld>
            <a:endParaRPr lang="en-US"/>
          </a:p>
        </p:txBody>
      </p:sp>
    </p:spTree>
    <p:extLst>
      <p:ext uri="{BB962C8B-B14F-4D97-AF65-F5344CB8AC3E}">
        <p14:creationId xmlns:p14="http://schemas.microsoft.com/office/powerpoint/2010/main" val="3041282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4</a:t>
            </a:fld>
            <a:endParaRPr lang="en-US"/>
          </a:p>
        </p:txBody>
      </p:sp>
    </p:spTree>
    <p:extLst>
      <p:ext uri="{BB962C8B-B14F-4D97-AF65-F5344CB8AC3E}">
        <p14:creationId xmlns:p14="http://schemas.microsoft.com/office/powerpoint/2010/main" val="3410444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talk about how you can leverage your existing XAML skills while building HTML applications we might as well as start with the basics and ask ‘how do I bind my View Model to the View’.  </a:t>
            </a:r>
          </a:p>
          <a:p>
            <a:endParaRPr lang="en-US" baseline="0" dirty="0" smtClean="0"/>
          </a:p>
          <a:p>
            <a:r>
              <a:rPr lang="en-US" baseline="0" dirty="0" smtClean="0"/>
              <a:t>In XAML, assuming your not using some sort of View Model locator the binding code in your code behind would look something like what is being shown on screen.</a:t>
            </a:r>
          </a:p>
          <a:p>
            <a:r>
              <a:rPr lang="en-US" baseline="0" dirty="0" smtClean="0"/>
              <a:t>You would navigate to the constructor of your given view.</a:t>
            </a:r>
          </a:p>
          <a:p>
            <a:r>
              <a:rPr lang="en-US" baseline="0" dirty="0" smtClean="0"/>
              <a:t>You would new up an instance of the correct View Model and assign it to the </a:t>
            </a:r>
            <a:r>
              <a:rPr lang="en-US" baseline="0" dirty="0" err="1" smtClean="0"/>
              <a:t>DataContext</a:t>
            </a:r>
            <a:r>
              <a:rPr lang="en-US" baseline="0" dirty="0" smtClean="0"/>
              <a:t> for the view</a:t>
            </a:r>
          </a:p>
          <a:p>
            <a:endParaRPr lang="en-US" baseline="0" dirty="0" smtClean="0"/>
          </a:p>
          <a:p>
            <a:r>
              <a:rPr lang="en-US" baseline="0" dirty="0" smtClean="0"/>
              <a:t>We know how we binding our View and </a:t>
            </a:r>
            <a:r>
              <a:rPr lang="en-US" baseline="0" dirty="0" err="1" smtClean="0"/>
              <a:t>ViewModel</a:t>
            </a:r>
            <a:r>
              <a:rPr lang="en-US" baseline="0" dirty="0" smtClean="0"/>
              <a:t> in XAML, how do we do this in HTML</a:t>
            </a:r>
          </a:p>
          <a:p>
            <a:endParaRPr lang="en-US" baseline="0" dirty="0" smtClean="0"/>
          </a:p>
          <a:p>
            <a:r>
              <a:rPr lang="en-US" baseline="0" dirty="0" smtClean="0"/>
              <a:t>In HTML you do something very similar, if you notice the XAML and HTML/Knockout code indeed look very similar.  The </a:t>
            </a:r>
            <a:r>
              <a:rPr lang="en-US" baseline="0" dirty="0" err="1" smtClean="0"/>
              <a:t>ko.applyBindings</a:t>
            </a:r>
            <a:r>
              <a:rPr lang="en-US" baseline="0" dirty="0" smtClean="0"/>
              <a:t> syntax is how we use Knockout </a:t>
            </a:r>
            <a:r>
              <a:rPr lang="en-US" baseline="0" dirty="0" err="1" smtClean="0"/>
              <a:t>js</a:t>
            </a:r>
            <a:r>
              <a:rPr lang="en-US" baseline="0" dirty="0" smtClean="0"/>
              <a:t> to do our context binding, I am not going to spend any time on this right now as we will explore knockout in greater depth in an upcoming module.</a:t>
            </a:r>
          </a:p>
          <a:p>
            <a:endParaRPr lang="en-US" baseline="0" dirty="0" smtClean="0"/>
          </a:p>
          <a:p>
            <a:r>
              <a:rPr lang="en-US" baseline="0" dirty="0" smtClean="0"/>
              <a:t>In HTML we would create a script block at bottom of our HTML page as seen here.</a:t>
            </a:r>
          </a:p>
          <a:p>
            <a:r>
              <a:rPr lang="en-US" baseline="0" dirty="0" smtClean="0"/>
              <a:t>We would then new up an instance of our JavaScript based view model.  Once we have our View Model we would us </a:t>
            </a:r>
            <a:r>
              <a:rPr lang="en-US" baseline="0" dirty="0" err="1" smtClean="0"/>
              <a:t>Knockoutjs</a:t>
            </a:r>
            <a:r>
              <a:rPr lang="en-US" baseline="0" dirty="0" smtClean="0"/>
              <a:t> to bind the View to the View Model.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5</a:t>
            </a:fld>
            <a:endParaRPr lang="en-US"/>
          </a:p>
        </p:txBody>
      </p:sp>
    </p:spTree>
    <p:extLst>
      <p:ext uri="{BB962C8B-B14F-4D97-AF65-F5344CB8AC3E}">
        <p14:creationId xmlns:p14="http://schemas.microsoft.com/office/powerpoint/2010/main" val="3502834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dirty="0" smtClean="0"/>
          </a:p>
          <a:p>
            <a:r>
              <a:rPr lang="en-US" dirty="0" smtClean="0"/>
              <a:t>Continuing on lets take a look at </a:t>
            </a:r>
            <a:r>
              <a:rPr lang="en-US" baseline="0" dirty="0" smtClean="0"/>
              <a:t>another feature of XAML can translate to HTML, data binding.  </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In XAML if you wanted to bind a property on your view model to your view you would use the syntax you see here.  Specifically you would use the keyword Binding followed by the name of the property to bind.  </a:t>
            </a:r>
          </a:p>
          <a:p>
            <a:endParaRPr lang="en-US" baseline="0" dirty="0" smtClean="0"/>
          </a:p>
          <a:p>
            <a:r>
              <a:rPr lang="en-US" baseline="0" dirty="0" smtClean="0"/>
              <a:t>[SHOW ANIMATION NOW]</a:t>
            </a:r>
          </a:p>
          <a:p>
            <a:endParaRPr lang="en-US" baseline="0" dirty="0" smtClean="0"/>
          </a:p>
          <a:p>
            <a:r>
              <a:rPr lang="en-US" baseline="0" dirty="0" smtClean="0"/>
              <a:t>How would it look if you were trying to accomplish the same thing with HTML and </a:t>
            </a:r>
            <a:r>
              <a:rPr lang="en-US" baseline="0" dirty="0" err="1" smtClean="0"/>
              <a:t>knockoutjs</a:t>
            </a:r>
            <a:r>
              <a:rPr lang="en-US" baseline="0" dirty="0" smtClean="0"/>
              <a:t>?  Actually it is very similar.  You would use  the data-bind attribute which is used by knockout and inside of this attribute you would use the [SHOW ANIMATION NOW] </a:t>
            </a:r>
            <a:r>
              <a:rPr lang="en-US" baseline="0" dirty="0" smtClean="0">
                <a:solidFill>
                  <a:srgbClr val="FF0000"/>
                </a:solidFill>
              </a:rPr>
              <a:t>value binding attribute to tell knockout that you are binding to the value property of the UI element. Next you would [SHOW ANIMATION NOW] provide the property name, in this case</a:t>
            </a:r>
            <a:r>
              <a:rPr lang="en-US" baseline="0" dirty="0" smtClean="0"/>
              <a:t> Task, to bind to on the view model.  </a:t>
            </a:r>
          </a:p>
          <a:p>
            <a:endParaRPr lang="en-US" baseline="0" dirty="0" smtClean="0"/>
          </a:p>
          <a:p>
            <a:r>
              <a:rPr lang="en-US" baseline="0" dirty="0" smtClean="0"/>
              <a:t>When you compare the 2 although the syntax may be slightly different the intention and results are exactly the same.  Using some keywords you can have the view wire itself up to the </a:t>
            </a:r>
            <a:r>
              <a:rPr lang="en-US" baseline="0" dirty="0" err="1" smtClean="0"/>
              <a:t>viewmodel</a:t>
            </a:r>
            <a:r>
              <a:rPr lang="en-US" baseline="0" dirty="0" smtClean="0"/>
              <a:t> property in order to display data from your view model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6</a:t>
            </a:fld>
            <a:endParaRPr lang="en-US"/>
          </a:p>
        </p:txBody>
      </p:sp>
    </p:spTree>
    <p:extLst>
      <p:ext uri="{BB962C8B-B14F-4D97-AF65-F5344CB8AC3E}">
        <p14:creationId xmlns:p14="http://schemas.microsoft.com/office/powerpoint/2010/main" val="519207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Continuing on lets take a look at yet </a:t>
            </a:r>
            <a:r>
              <a:rPr lang="en-US" baseline="0" dirty="0" smtClean="0"/>
              <a:t>another feature of XAML can translate to HTML, commanding.  </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dirty="0" smtClean="0"/>
          </a:p>
          <a:p>
            <a:r>
              <a:rPr lang="en-US" baseline="0" dirty="0" smtClean="0"/>
              <a:t>In XAML if you wanted to handle user interaction you would use the built in Commanding features of XAML.  Commanding allows you to wire up a input control such as a button to some </a:t>
            </a:r>
            <a:r>
              <a:rPr lang="en-US" baseline="0" dirty="0" err="1" smtClean="0"/>
              <a:t>Icommand</a:t>
            </a:r>
            <a:r>
              <a:rPr lang="en-US" baseline="0" dirty="0" smtClean="0"/>
              <a:t> implementation on your view model.  Wiring to this </a:t>
            </a:r>
            <a:r>
              <a:rPr lang="en-US" baseline="0" dirty="0" err="1" smtClean="0"/>
              <a:t>ICommand</a:t>
            </a:r>
            <a:r>
              <a:rPr lang="en-US" baseline="0" dirty="0" smtClean="0"/>
              <a:t> property is pretty straight forward.  You would use the Command attribute on some input control and using the binding syntax you would simply provide the </a:t>
            </a:r>
            <a:r>
              <a:rPr lang="en-US" baseline="0" dirty="0" err="1" smtClean="0"/>
              <a:t>Icommand</a:t>
            </a:r>
            <a:r>
              <a:rPr lang="en-US" baseline="0" dirty="0" smtClean="0"/>
              <a:t> implementation found on your </a:t>
            </a:r>
            <a:r>
              <a:rPr lang="en-US" baseline="0" dirty="0" err="1" smtClean="0"/>
              <a:t>Viewmodel</a:t>
            </a:r>
            <a:r>
              <a:rPr lang="en-US" baseline="0" dirty="0" smtClean="0"/>
              <a:t>.  When the binding engine runs at runtime the 2 would hook up and you can handle and react to user input inside your view model</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How would it look if you were trying to accomplish the same thing with HTML and </a:t>
            </a:r>
            <a:r>
              <a:rPr lang="en-US" baseline="0" dirty="0" err="1" smtClean="0"/>
              <a:t>knockoutjs</a:t>
            </a:r>
            <a:r>
              <a:rPr lang="en-US" baseline="0" dirty="0" smtClean="0"/>
              <a:t>?  Actually it is very similar to way would accomplish this in </a:t>
            </a:r>
            <a:r>
              <a:rPr lang="en-US" baseline="0" dirty="0" err="1" smtClean="0"/>
              <a:t>xaml</a:t>
            </a:r>
            <a:r>
              <a:rPr lang="en-US" baseline="0" dirty="0" smtClean="0"/>
              <a:t>. </a:t>
            </a:r>
          </a:p>
          <a:p>
            <a:endParaRPr lang="en-US" baseline="0" dirty="0" smtClean="0"/>
          </a:p>
          <a:p>
            <a:r>
              <a:rPr lang="en-US" baseline="0" dirty="0" smtClean="0"/>
              <a:t>[SHOW ANIMATION NOW]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You would use a special binding attribute which is used by knockout call data-bind and inside of this attribute you would use the [SHOW ANIMATION NOW] click binding attribute to tell knockout you are trying to bind to the click event of the button. [SHOW ANIMATION NOW] you would then provide the method name to bind to, in this case we are binding to the </a:t>
            </a:r>
            <a:r>
              <a:rPr lang="en-US" baseline="0" dirty="0" err="1" smtClean="0"/>
              <a:t>filterList</a:t>
            </a:r>
            <a:r>
              <a:rPr lang="en-US" baseline="0" dirty="0" smtClean="0"/>
              <a:t> method which would be found on your underlying view model.  If this syntax looks similar to the binding syntax for knockout you would be correct. The only difference is that here we are using click keyword rather than the value keyword.</a:t>
            </a:r>
          </a:p>
          <a:p>
            <a:endParaRPr lang="en-US" baseline="0" dirty="0" smtClean="0"/>
          </a:p>
          <a:p>
            <a:r>
              <a:rPr lang="en-US" baseline="0" dirty="0" smtClean="0"/>
              <a:t>When you compare the 2 although the syntax may be slightly different the intention and results are exactly the same.  Using some binding keywords in knockout you can have the view wire itself up to the </a:t>
            </a:r>
            <a:r>
              <a:rPr lang="en-US" baseline="0" dirty="0" err="1" smtClean="0"/>
              <a:t>viewmodel</a:t>
            </a:r>
            <a:r>
              <a:rPr lang="en-US" baseline="0" dirty="0" smtClean="0"/>
              <a:t> method and handle user input inside the view model</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7</a:t>
            </a:fld>
            <a:endParaRPr lang="en-US"/>
          </a:p>
        </p:txBody>
      </p:sp>
    </p:spTree>
    <p:extLst>
      <p:ext uri="{BB962C8B-B14F-4D97-AF65-F5344CB8AC3E}">
        <p14:creationId xmlns:p14="http://schemas.microsoft.com/office/powerpoint/2010/main" val="2569492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Finally, the last feature we are going to review when making the transition from XAML to HTML</a:t>
            </a:r>
            <a:r>
              <a:rPr lang="en-US" baseline="0" dirty="0" smtClean="0"/>
              <a:t> is style converting.</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In XAML if you wanted to dynamically change the style of UI component you would use a style converter.  Using a style convert allows you to use data from your View Model to dynamically change which style is applied.  The setup for the Style Converter syntax is a bit more complicated that data binding but it should be familiar to you.</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If you were using HTML and knockout to accomplish the same result you would use the code as shown on screen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syntax this time around is quite different then the XAML equivalent however it is very similar to other HTML/Knockout code samples we have seen before.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When trying to accomplish this with knockout we are going to use the [SHOW ANIMATION NOW] CSS attribute tag and then then provide it 2 more pieces of data. [SHOW ANIMATION NOW] The first would be the name of the style you want to set, which in our case is </a:t>
            </a:r>
            <a:r>
              <a:rPr lang="en-US" baseline="0" dirty="0" err="1" smtClean="0"/>
              <a:t>StrikeThrough</a:t>
            </a:r>
            <a:r>
              <a:rPr lang="en-US" baseline="0" dirty="0" smtClean="0"/>
              <a:t>. You would follow this with [SHOW ANIMATION NOW] the expression to be evaluated.  This expression should return either true or false and in our case if it returns true the </a:t>
            </a:r>
            <a:r>
              <a:rPr lang="en-US" baseline="0" dirty="0" err="1" smtClean="0"/>
              <a:t>css</a:t>
            </a:r>
            <a:r>
              <a:rPr lang="en-US" baseline="0" dirty="0" smtClean="0"/>
              <a:t> style will be set.  If the expression returns false no </a:t>
            </a:r>
            <a:r>
              <a:rPr lang="en-US" baseline="0" dirty="0" err="1" smtClean="0"/>
              <a:t>css</a:t>
            </a:r>
            <a:r>
              <a:rPr lang="en-US" baseline="0" dirty="0" smtClean="0"/>
              <a:t> style would be set.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When you compare the XAML and HTML ways to accomplish applying styles to our UI controls they are quite different, however the end results are pretty much exactly the same.</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8</a:t>
            </a:fld>
            <a:endParaRPr lang="en-US"/>
          </a:p>
        </p:txBody>
      </p:sp>
    </p:spTree>
    <p:extLst>
      <p:ext uri="{BB962C8B-B14F-4D97-AF65-F5344CB8AC3E}">
        <p14:creationId xmlns:p14="http://schemas.microsoft.com/office/powerpoint/2010/main" val="4216187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9</a:t>
            </a:fld>
            <a:endParaRPr lang="en-US"/>
          </a:p>
        </p:txBody>
      </p:sp>
    </p:spTree>
    <p:extLst>
      <p:ext uri="{BB962C8B-B14F-4D97-AF65-F5344CB8AC3E}">
        <p14:creationId xmlns:p14="http://schemas.microsoft.com/office/powerpoint/2010/main" val="24704802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685800" y="533400"/>
            <a:ext cx="7772400" cy="1933575"/>
          </a:xfrm>
          <a:noFill/>
        </p:spPr>
        <p:txBody>
          <a:bodyPr anchor="b"/>
          <a:lstStyle>
            <a:lvl1pPr algn="r">
              <a:defRPr sz="3200" b="1">
                <a:latin typeface="Myriad Pro" pitchFamily="34" charset="0"/>
                <a:cs typeface="Segoe UI" pitchFamily="34" charset="0"/>
              </a:defRPr>
            </a:lvl1pPr>
          </a:lstStyle>
          <a:p>
            <a:r>
              <a:rPr lang="en-US" smtClean="0"/>
              <a:t>Click to edit Master title style</a:t>
            </a:r>
            <a:endParaRPr lang="en-US" dirty="0"/>
          </a:p>
        </p:txBody>
      </p:sp>
      <p:sp>
        <p:nvSpPr>
          <p:cNvPr id="32781" name="Subtitle 32780"/>
          <p:cNvSpPr>
            <a:spLocks noGrp="1" noChangeArrowheads="1"/>
          </p:cNvSpPr>
          <p:nvPr>
            <p:ph type="subTitle" idx="1"/>
          </p:nvPr>
        </p:nvSpPr>
        <p:spPr>
          <a:xfrm>
            <a:off x="2057400" y="2667000"/>
            <a:ext cx="6400800" cy="1752600"/>
          </a:xfrm>
        </p:spPr>
        <p:txBody>
          <a:bodyPr/>
          <a:lstStyle>
            <a:lvl1pPr marL="0" indent="0" algn="r">
              <a:buNone/>
              <a:defRPr b="0">
                <a:latin typeface="Myriad Pro" pitchFamily="34" charset="0"/>
                <a:cs typeface="Segoe UI" pitchFamily="34" charset="0"/>
              </a:defRPr>
            </a:lvl1pPr>
          </a:lstStyle>
          <a:p>
            <a:r>
              <a:rPr lang="en-US" smtClean="0"/>
              <a:t>Click to edit Master subtitle style</a:t>
            </a:r>
            <a:endParaRPr lang="en-US" dirty="0"/>
          </a:p>
        </p:txBody>
      </p:sp>
      <p:pic>
        <p:nvPicPr>
          <p:cNvPr id="5" name="Picture 4" descr="ppt support_title-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6200"/>
            <a:ext cx="8875059" cy="6858000"/>
          </a:xfrm>
          <a:prstGeom prst="rect">
            <a:avLst/>
          </a:prstGeom>
        </p:spPr>
      </p:pic>
    </p:spTree>
    <p:extLst>
      <p:ext uri="{BB962C8B-B14F-4D97-AF65-F5344CB8AC3E}">
        <p14:creationId xmlns:p14="http://schemas.microsoft.com/office/powerpoint/2010/main" val="3274037800"/>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4362362"/>
      </p:ext>
    </p:extLst>
  </p:cSld>
  <p:clrMapOvr>
    <a:masterClrMapping/>
  </p:clrMapOvr>
  <p:transition>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a:defRPr b="1">
                <a:latin typeface="Myriad Pro" pitchFamily="34" charset="0"/>
              </a:defRPr>
            </a:lvl1pPr>
          </a:lstStyle>
          <a:p>
            <a:r>
              <a:rPr lang="en-US" dirty="0" smtClean="0"/>
              <a:t>References</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2271582"/>
      </p:ext>
    </p:extLst>
  </p:cSld>
  <p:clrMapOvr>
    <a:masterClrMapping/>
  </p:clrMapOvr>
  <p:transition>
    <p:fade/>
  </p:transition>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485900" y="1600200"/>
            <a:ext cx="6172200" cy="3962400"/>
          </a:xfrm>
          <a:solidFill>
            <a:srgbClr val="FFFFCC"/>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extLst>
      <p:ext uri="{BB962C8B-B14F-4D97-AF65-F5344CB8AC3E}">
        <p14:creationId xmlns:p14="http://schemas.microsoft.com/office/powerpoint/2010/main" val="152274469"/>
      </p:ext>
    </p:extLst>
  </p:cSld>
  <p:clrMapOvr>
    <a:masterClrMapping/>
  </p:clrMapOvr>
  <p:transition>
    <p:fad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smtClean="0"/>
              <a:t>Click to edit Master title style</a:t>
            </a:r>
            <a:endParaRPr lang="en-US"/>
          </a:p>
        </p:txBody>
      </p:sp>
    </p:spTree>
    <p:extLst>
      <p:ext uri="{BB962C8B-B14F-4D97-AF65-F5344CB8AC3E}">
        <p14:creationId xmlns:p14="http://schemas.microsoft.com/office/powerpoint/2010/main" val="1109941804"/>
      </p:ext>
    </p:extLst>
  </p:cSld>
  <p:clrMapOvr>
    <a:masterClrMapping/>
  </p:clrMapOvr>
  <p:transition>
    <p:fad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9317171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742382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457200" y="13716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026"/>
          <p:cNvSpPr>
            <a:spLocks noGrp="1" noChangeArrowheads="1"/>
          </p:cNvSpPr>
          <p:nvPr>
            <p:ph type="title"/>
          </p:nvPr>
        </p:nvSpPr>
        <p:spPr bwMode="auto">
          <a:xfrm>
            <a:off x="457200" y="3048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extLst>
      <p:ext uri="{BB962C8B-B14F-4D97-AF65-F5344CB8AC3E}">
        <p14:creationId xmlns:p14="http://schemas.microsoft.com/office/powerpoint/2010/main" val="205248399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Lst>
  <p:transition>
    <p:fade/>
  </p:transition>
  <p:timing>
    <p:tnLst>
      <p:par>
        <p:cTn id="1" dur="indefinite" restart="never" nodeType="tmRoot"/>
      </p:par>
    </p:tnLst>
  </p:timing>
  <p:hf hdr="0" ftr="0" dt="0"/>
  <p:txStyles>
    <p:titleStyle>
      <a:lvl1pPr marL="342900" indent="-342900" algn="ctr" defTabSz="-13873163" rtl="0" eaLnBrk="1" fontAlgn="base" hangingPunct="1">
        <a:spcBef>
          <a:spcPct val="0"/>
        </a:spcBef>
        <a:spcAft>
          <a:spcPct val="0"/>
        </a:spcAft>
        <a:defRPr sz="2800" b="1">
          <a:solidFill>
            <a:schemeClr val="tx2"/>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33400"/>
            <a:ext cx="8153400" cy="1933575"/>
          </a:xfrm>
        </p:spPr>
        <p:txBody>
          <a:bodyPr/>
          <a:lstStyle/>
          <a:p>
            <a:r>
              <a:rPr lang="en-AU" smtClean="0"/>
              <a:t>HTML for </a:t>
            </a:r>
            <a:r>
              <a:rPr lang="en-AU" dirty="0" smtClean="0"/>
              <a:t>the XAML developer</a:t>
            </a:r>
            <a:endParaRPr lang="en-US" dirty="0"/>
          </a:p>
        </p:txBody>
      </p:sp>
      <p:sp>
        <p:nvSpPr>
          <p:cNvPr id="3" name="Subtitle 2"/>
          <p:cNvSpPr>
            <a:spLocks noGrp="1"/>
          </p:cNvSpPr>
          <p:nvPr>
            <p:ph type="subTitle" idx="1"/>
          </p:nvPr>
        </p:nvSpPr>
        <p:spPr/>
        <p:txBody>
          <a:bodyPr/>
          <a:lstStyle/>
          <a:p>
            <a:r>
              <a:rPr lang="en-US" dirty="0" smtClean="0"/>
              <a:t>Derik Whittaker</a:t>
            </a:r>
          </a:p>
        </p:txBody>
      </p:sp>
    </p:spTree>
    <p:extLst>
      <p:ext uri="{BB962C8B-B14F-4D97-AF65-F5344CB8AC3E}">
        <p14:creationId xmlns:p14="http://schemas.microsoft.com/office/powerpoint/2010/main" val="3651582533"/>
      </p:ext>
    </p:extLst>
  </p:cSld>
  <p:clrMapOvr>
    <a:masterClrMapping/>
  </p:clrMapOvr>
  <mc:AlternateContent xmlns:mc="http://schemas.openxmlformats.org/markup-compatibility/2006">
    <mc:Choice xmlns:p14="http://schemas.microsoft.com/office/powerpoint/2010/main" Requires="p14">
      <p:transition p14:dur="0" advTm="1765"/>
    </mc:Choice>
    <mc:Fallback>
      <p:transition advTm="176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how to leverage your XAML skills to build HTML applications</a:t>
            </a:r>
          </a:p>
          <a:p>
            <a:r>
              <a:rPr lang="en-GB" dirty="0" smtClean="0">
                <a:solidFill>
                  <a:schemeClr val="accent6">
                    <a:lumMod val="75000"/>
                  </a:schemeClr>
                </a:solidFill>
              </a:rPr>
              <a:t>Learn about the tools we are going to use in this course</a:t>
            </a:r>
          </a:p>
          <a:p>
            <a:r>
              <a:rPr lang="en-GB" dirty="0" smtClean="0"/>
              <a:t>Setup our template </a:t>
            </a:r>
            <a:r>
              <a:rPr lang="en-GB" dirty="0" err="1" smtClean="0"/>
              <a:t>Asp.Net</a:t>
            </a:r>
            <a:r>
              <a:rPr lang="en-GB" dirty="0" smtClean="0"/>
              <a:t> MVC project solution</a:t>
            </a:r>
          </a:p>
          <a:p>
            <a:r>
              <a:rPr lang="en-GB" dirty="0" smtClean="0"/>
              <a:t>Implement a Hello World </a:t>
            </a:r>
            <a:r>
              <a:rPr lang="en-GB" dirty="0" err="1" smtClean="0"/>
              <a:t>Asp.Net</a:t>
            </a:r>
            <a:r>
              <a:rPr lang="en-GB" dirty="0" smtClean="0"/>
              <a:t> MVC application</a:t>
            </a:r>
          </a:p>
          <a:p>
            <a:r>
              <a:rPr lang="en-GB" dirty="0" smtClean="0"/>
              <a:t>Review the application we will be building in this course</a:t>
            </a:r>
            <a:endParaRPr lang="en-GB" dirty="0"/>
          </a:p>
        </p:txBody>
      </p:sp>
    </p:spTree>
    <p:extLst>
      <p:ext uri="{BB962C8B-B14F-4D97-AF65-F5344CB8AC3E}">
        <p14:creationId xmlns:p14="http://schemas.microsoft.com/office/powerpoint/2010/main" val="74088431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Tools/Frameworks		</a:t>
            </a:r>
            <a:endParaRPr lang="en-GB" dirty="0"/>
          </a:p>
        </p:txBody>
      </p:sp>
      <p:sp>
        <p:nvSpPr>
          <p:cNvPr id="3" name="Text Placeholder 2"/>
          <p:cNvSpPr>
            <a:spLocks noGrp="1"/>
          </p:cNvSpPr>
          <p:nvPr>
            <p:ph type="body" idx="1"/>
          </p:nvPr>
        </p:nvSpPr>
        <p:spPr/>
        <p:txBody>
          <a:bodyPr/>
          <a:lstStyle/>
          <a:p>
            <a:pPr marL="0" indent="0">
              <a:buNone/>
            </a:pPr>
            <a:r>
              <a:rPr lang="en-US" dirty="0" err="1" smtClean="0">
                <a:latin typeface="+mn-lt"/>
              </a:rPr>
              <a:t>jQuery</a:t>
            </a:r>
            <a:r>
              <a:rPr lang="en-US" dirty="0" smtClean="0">
                <a:latin typeface="+mn-lt"/>
              </a:rPr>
              <a:t> – jquery.com</a:t>
            </a:r>
          </a:p>
          <a:p>
            <a:pPr marL="0" indent="0">
              <a:buNone/>
            </a:pPr>
            <a:r>
              <a:rPr lang="en-US" dirty="0" smtClean="0">
                <a:latin typeface="+mn-lt"/>
              </a:rPr>
              <a:t>	</a:t>
            </a:r>
            <a:r>
              <a:rPr lang="en-US" dirty="0">
                <a:latin typeface="+mn-lt"/>
              </a:rPr>
              <a:t>	</a:t>
            </a:r>
            <a:r>
              <a:rPr lang="en-US" dirty="0" smtClean="0">
                <a:latin typeface="+mn-lt"/>
              </a:rPr>
              <a:t>		     </a:t>
            </a:r>
            <a:r>
              <a:rPr lang="en-US" b="0" dirty="0">
                <a:latin typeface="+mn-lt"/>
              </a:rPr>
              <a:t>F</a:t>
            </a:r>
            <a:r>
              <a:rPr lang="en-US" b="0" dirty="0" smtClean="0">
                <a:latin typeface="+mn-lt"/>
              </a:rPr>
              <a:t>ast, small, feature-rich JavaScript library</a:t>
            </a:r>
          </a:p>
          <a:p>
            <a:pPr marL="0" indent="0">
              <a:buNone/>
            </a:pPr>
            <a:endParaRPr lang="en-US" b="0" dirty="0">
              <a:latin typeface="+mn-lt"/>
            </a:endParaRPr>
          </a:p>
          <a:p>
            <a:pPr marL="0" indent="0">
              <a:buNone/>
            </a:pPr>
            <a:r>
              <a:rPr lang="en-US" dirty="0" smtClean="0"/>
              <a:t>Typescript </a:t>
            </a:r>
            <a:r>
              <a:rPr lang="en-US" dirty="0"/>
              <a:t>– </a:t>
            </a:r>
            <a:r>
              <a:rPr lang="en-US" dirty="0" smtClean="0"/>
              <a:t>typscriptlang.org</a:t>
            </a:r>
            <a:endParaRPr lang="en-US" dirty="0"/>
          </a:p>
          <a:p>
            <a:pPr marL="0" indent="0">
              <a:buNone/>
            </a:pPr>
            <a:r>
              <a:rPr lang="en-US" dirty="0"/>
              <a:t>				     </a:t>
            </a:r>
            <a:r>
              <a:rPr lang="en-US" b="0" dirty="0" smtClean="0"/>
              <a:t>Typed superset of </a:t>
            </a:r>
            <a:r>
              <a:rPr lang="en-US" b="0" dirty="0" err="1" smtClean="0"/>
              <a:t>Javascript</a:t>
            </a:r>
            <a:r>
              <a:rPr lang="en-US" b="0" dirty="0" smtClean="0"/>
              <a:t> that compiles to plain JavaScript</a:t>
            </a:r>
          </a:p>
          <a:p>
            <a:pPr marL="0" indent="0">
              <a:buNone/>
            </a:pPr>
            <a:endParaRPr lang="en-US" b="0" dirty="0">
              <a:latin typeface="+mn-lt"/>
            </a:endParaRPr>
          </a:p>
          <a:p>
            <a:pPr marL="0" indent="0">
              <a:buNone/>
            </a:pPr>
            <a:r>
              <a:rPr lang="en-US" dirty="0" smtClean="0"/>
              <a:t>Knockout.js – 	knockoutjs.com</a:t>
            </a:r>
            <a:endParaRPr lang="en-US" dirty="0"/>
          </a:p>
          <a:p>
            <a:pPr marL="0" indent="0">
              <a:buNone/>
            </a:pPr>
            <a:r>
              <a:rPr lang="en-US" dirty="0"/>
              <a:t>				     </a:t>
            </a:r>
            <a:r>
              <a:rPr lang="en-US" b="0" dirty="0" smtClean="0"/>
              <a:t>Lightweight MVVM library for JavaScript</a:t>
            </a:r>
          </a:p>
          <a:p>
            <a:pPr marL="0" indent="0">
              <a:buNone/>
            </a:pPr>
            <a:endParaRPr lang="en-US" dirty="0" smtClean="0"/>
          </a:p>
          <a:p>
            <a:pPr marL="0" indent="0">
              <a:buNone/>
            </a:pPr>
            <a:r>
              <a:rPr lang="en-US" dirty="0" smtClean="0"/>
              <a:t>Twitter Bootstrap </a:t>
            </a:r>
            <a:r>
              <a:rPr lang="en-US" dirty="0"/>
              <a:t>– twitter.github.com/bootstrap/</a:t>
            </a:r>
          </a:p>
          <a:p>
            <a:pPr marL="0" indent="0">
              <a:buNone/>
            </a:pPr>
            <a:r>
              <a:rPr lang="en-US" dirty="0"/>
              <a:t>				     </a:t>
            </a:r>
            <a:r>
              <a:rPr lang="en-US" b="0" dirty="0" smtClean="0"/>
              <a:t>Powerful front-end framework for easier web development</a:t>
            </a:r>
            <a:endParaRPr lang="en-GB" dirty="0"/>
          </a:p>
        </p:txBody>
      </p:sp>
    </p:spTree>
    <p:extLst>
      <p:ext uri="{BB962C8B-B14F-4D97-AF65-F5344CB8AC3E}">
        <p14:creationId xmlns:p14="http://schemas.microsoft.com/office/powerpoint/2010/main" val="27183674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Tools/Frameworks		</a:t>
            </a:r>
            <a:endParaRPr lang="en-GB" dirty="0"/>
          </a:p>
        </p:txBody>
      </p:sp>
      <p:sp>
        <p:nvSpPr>
          <p:cNvPr id="3" name="Text Placeholder 2"/>
          <p:cNvSpPr>
            <a:spLocks noGrp="1"/>
          </p:cNvSpPr>
          <p:nvPr>
            <p:ph type="body" idx="1"/>
          </p:nvPr>
        </p:nvSpPr>
        <p:spPr/>
        <p:txBody>
          <a:bodyPr/>
          <a:lstStyle/>
          <a:p>
            <a:pPr marL="0" indent="0">
              <a:buNone/>
            </a:pPr>
            <a:r>
              <a:rPr lang="en-US" dirty="0" err="1" smtClean="0">
                <a:latin typeface="+mn-lt"/>
              </a:rPr>
              <a:t>Asp.Net</a:t>
            </a:r>
            <a:r>
              <a:rPr lang="en-US" dirty="0" smtClean="0">
                <a:latin typeface="+mn-lt"/>
              </a:rPr>
              <a:t> MVC – asp.net/</a:t>
            </a:r>
            <a:r>
              <a:rPr lang="en-US" dirty="0" err="1" smtClean="0">
                <a:latin typeface="+mn-lt"/>
              </a:rPr>
              <a:t>mvc</a:t>
            </a:r>
            <a:endParaRPr lang="en-US" dirty="0" smtClean="0">
              <a:latin typeface="+mn-lt"/>
            </a:endParaRPr>
          </a:p>
          <a:p>
            <a:pPr marL="0" indent="0">
              <a:buNone/>
            </a:pPr>
            <a:r>
              <a:rPr lang="en-US" dirty="0" smtClean="0">
                <a:latin typeface="+mn-lt"/>
              </a:rPr>
              <a:t>	</a:t>
            </a:r>
            <a:r>
              <a:rPr lang="en-US" dirty="0">
                <a:latin typeface="+mn-lt"/>
              </a:rPr>
              <a:t>	</a:t>
            </a:r>
            <a:r>
              <a:rPr lang="en-US" dirty="0" smtClean="0">
                <a:latin typeface="+mn-lt"/>
              </a:rPr>
              <a:t>		     </a:t>
            </a:r>
            <a:r>
              <a:rPr lang="en-US" b="0" dirty="0" smtClean="0">
                <a:latin typeface="+mn-lt"/>
              </a:rPr>
              <a:t>Framework which gives a powerful, patterns-based way to build websites</a:t>
            </a:r>
          </a:p>
          <a:p>
            <a:pPr marL="0" indent="0">
              <a:buNone/>
            </a:pPr>
            <a:endParaRPr lang="en-US" b="0" dirty="0">
              <a:latin typeface="+mn-lt"/>
            </a:endParaRPr>
          </a:p>
          <a:p>
            <a:pPr marL="0" indent="0">
              <a:buNone/>
            </a:pPr>
            <a:r>
              <a:rPr lang="en-US" dirty="0" err="1" smtClean="0"/>
              <a:t>Asp.Net</a:t>
            </a:r>
            <a:r>
              <a:rPr lang="en-US" dirty="0" smtClean="0"/>
              <a:t> Web </a:t>
            </a:r>
            <a:r>
              <a:rPr lang="en-US" dirty="0" err="1" smtClean="0"/>
              <a:t>Api</a:t>
            </a:r>
            <a:r>
              <a:rPr lang="en-US" dirty="0" smtClean="0"/>
              <a:t> </a:t>
            </a:r>
            <a:r>
              <a:rPr lang="en-US" dirty="0"/>
              <a:t>– </a:t>
            </a:r>
            <a:r>
              <a:rPr lang="en-US" dirty="0" smtClean="0"/>
              <a:t>asp.net/web-</a:t>
            </a:r>
            <a:r>
              <a:rPr lang="en-US" dirty="0" err="1" smtClean="0"/>
              <a:t>api</a:t>
            </a:r>
            <a:endParaRPr lang="en-US" dirty="0"/>
          </a:p>
          <a:p>
            <a:pPr marL="0" indent="0">
              <a:buNone/>
            </a:pPr>
            <a:r>
              <a:rPr lang="en-US" dirty="0"/>
              <a:t>				     </a:t>
            </a:r>
            <a:r>
              <a:rPr lang="en-US" b="0" dirty="0" smtClean="0"/>
              <a:t>Framework which makes it easy to build HTTP </a:t>
            </a:r>
            <a:r>
              <a:rPr lang="en-US" b="0" dirty="0" smtClean="0"/>
              <a:t>services</a:t>
            </a:r>
            <a:endParaRPr lang="en-US" b="0" dirty="0" smtClean="0"/>
          </a:p>
          <a:p>
            <a:pPr marL="0" indent="0">
              <a:buNone/>
            </a:pPr>
            <a:endParaRPr lang="en-US" b="0" dirty="0">
              <a:latin typeface="+mn-lt"/>
            </a:endParaRPr>
          </a:p>
          <a:p>
            <a:pPr marL="0" indent="0">
              <a:buNone/>
            </a:pPr>
            <a:r>
              <a:rPr lang="en-US" dirty="0" smtClean="0"/>
              <a:t>Underscore.js – underscorejs.org</a:t>
            </a:r>
            <a:endParaRPr lang="en-US" dirty="0"/>
          </a:p>
          <a:p>
            <a:pPr marL="0" indent="0">
              <a:buNone/>
            </a:pPr>
            <a:r>
              <a:rPr lang="en-US" dirty="0"/>
              <a:t>				     </a:t>
            </a:r>
            <a:r>
              <a:rPr lang="en-US" b="0" dirty="0" smtClean="0"/>
              <a:t>Utility belt library which provides functional programming for JavaScript</a:t>
            </a:r>
          </a:p>
          <a:p>
            <a:pPr marL="0" indent="0">
              <a:buNone/>
            </a:pPr>
            <a:endParaRPr lang="en-US" b="0" dirty="0"/>
          </a:p>
          <a:p>
            <a:pPr marL="0" indent="0">
              <a:buNone/>
            </a:pPr>
            <a:r>
              <a:rPr lang="en-US" dirty="0" smtClean="0"/>
              <a:t>Many, many </a:t>
            </a:r>
            <a:r>
              <a:rPr lang="en-US" dirty="0" err="1" smtClean="0"/>
              <a:t>nuget</a:t>
            </a:r>
            <a:r>
              <a:rPr lang="en-US" dirty="0" smtClean="0"/>
              <a:t> packages – nuget.org</a:t>
            </a:r>
            <a:endParaRPr lang="en-US" dirty="0"/>
          </a:p>
          <a:p>
            <a:pPr marL="0" indent="0">
              <a:buNone/>
            </a:pPr>
            <a:r>
              <a:rPr lang="en-US" dirty="0"/>
              <a:t>				     </a:t>
            </a:r>
            <a:r>
              <a:rPr lang="en-US" b="0" dirty="0" err="1" smtClean="0"/>
              <a:t>Nuget</a:t>
            </a:r>
            <a:r>
              <a:rPr lang="en-US" b="0" dirty="0" smtClean="0"/>
              <a:t> is a package management utility for Visual Studio</a:t>
            </a:r>
            <a:endParaRPr lang="en-US" b="0" dirty="0"/>
          </a:p>
          <a:p>
            <a:pPr marL="0" indent="0">
              <a:buNone/>
            </a:pPr>
            <a:endParaRPr lang="en-US" b="0" dirty="0"/>
          </a:p>
        </p:txBody>
      </p:sp>
    </p:spTree>
    <p:extLst>
      <p:ext uri="{BB962C8B-B14F-4D97-AF65-F5344CB8AC3E}">
        <p14:creationId xmlns:p14="http://schemas.microsoft.com/office/powerpoint/2010/main" val="7251631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Tools being used slide</a:t>
            </a:r>
            <a:endParaRPr lang="en-GB" dirty="0"/>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6324462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how to leverage your XAML skills to build HTML applications</a:t>
            </a:r>
          </a:p>
          <a:p>
            <a:r>
              <a:rPr lang="en-GB" dirty="0"/>
              <a:t>Learn about the tools we are going to use in this course</a:t>
            </a:r>
          </a:p>
          <a:p>
            <a:r>
              <a:rPr lang="en-GB" dirty="0" smtClean="0">
                <a:solidFill>
                  <a:schemeClr val="accent6">
                    <a:lumMod val="75000"/>
                  </a:schemeClr>
                </a:solidFill>
              </a:rPr>
              <a:t>Setup our template </a:t>
            </a:r>
            <a:r>
              <a:rPr lang="en-GB" dirty="0" err="1" smtClean="0">
                <a:solidFill>
                  <a:schemeClr val="accent6">
                    <a:lumMod val="75000"/>
                  </a:schemeClr>
                </a:solidFill>
              </a:rPr>
              <a:t>Asp.Net</a:t>
            </a:r>
            <a:r>
              <a:rPr lang="en-GB" dirty="0" smtClean="0">
                <a:solidFill>
                  <a:schemeClr val="accent6">
                    <a:lumMod val="75000"/>
                  </a:schemeClr>
                </a:solidFill>
              </a:rPr>
              <a:t> MVC project solution</a:t>
            </a:r>
          </a:p>
          <a:p>
            <a:r>
              <a:rPr lang="en-GB" dirty="0" smtClean="0"/>
              <a:t>Implement a Hello World </a:t>
            </a:r>
            <a:r>
              <a:rPr lang="en-GB" dirty="0" err="1" smtClean="0"/>
              <a:t>Asp.Net</a:t>
            </a:r>
            <a:r>
              <a:rPr lang="en-GB" dirty="0" smtClean="0"/>
              <a:t> MVC application</a:t>
            </a:r>
          </a:p>
          <a:p>
            <a:r>
              <a:rPr lang="en-GB" dirty="0" smtClean="0"/>
              <a:t>Review the application we will be building in this course</a:t>
            </a:r>
            <a:endParaRPr lang="en-GB" dirty="0"/>
          </a:p>
        </p:txBody>
      </p:sp>
    </p:spTree>
    <p:extLst>
      <p:ext uri="{BB962C8B-B14F-4D97-AF65-F5344CB8AC3E}">
        <p14:creationId xmlns:p14="http://schemas.microsoft.com/office/powerpoint/2010/main" val="67587928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Template Project Setup		</a:t>
            </a:r>
            <a:endParaRPr lang="en-GB" dirty="0"/>
          </a:p>
        </p:txBody>
      </p:sp>
      <p:sp>
        <p:nvSpPr>
          <p:cNvPr id="3" name="Text Placeholder 2"/>
          <p:cNvSpPr>
            <a:spLocks noGrp="1"/>
          </p:cNvSpPr>
          <p:nvPr>
            <p:ph type="body" idx="1"/>
          </p:nvPr>
        </p:nvSpPr>
        <p:spPr/>
        <p:txBody>
          <a:bodyPr/>
          <a:lstStyle/>
          <a:p>
            <a:r>
              <a:rPr lang="en-GB" dirty="0" smtClean="0"/>
              <a:t>Install all our </a:t>
            </a:r>
            <a:r>
              <a:rPr lang="en-GB" dirty="0" err="1" smtClean="0"/>
              <a:t>Nuget</a:t>
            </a:r>
            <a:r>
              <a:rPr lang="en-GB" dirty="0" smtClean="0"/>
              <a:t> packages</a:t>
            </a:r>
          </a:p>
          <a:p>
            <a:r>
              <a:rPr lang="en-GB" dirty="0" smtClean="0"/>
              <a:t>Setup our JavaScript and Typescript bundlers</a:t>
            </a:r>
          </a:p>
          <a:p>
            <a:r>
              <a:rPr lang="en-GB" dirty="0" smtClean="0"/>
              <a:t>Enable our JavaScript and Typescript bundles</a:t>
            </a:r>
          </a:p>
          <a:p>
            <a:r>
              <a:rPr lang="en-GB" dirty="0" smtClean="0"/>
              <a:t>Run the MVC Template application</a:t>
            </a:r>
            <a:endParaRPr lang="en-GB" dirty="0"/>
          </a:p>
        </p:txBody>
      </p:sp>
    </p:spTree>
    <p:extLst>
      <p:ext uri="{BB962C8B-B14F-4D97-AF65-F5344CB8AC3E}">
        <p14:creationId xmlns:p14="http://schemas.microsoft.com/office/powerpoint/2010/main" val="9125035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MVC Template slide</a:t>
            </a:r>
            <a:endParaRPr lang="en-GB" dirty="0"/>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9924124"/>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how to leverage your XAML skills to build HTML applications</a:t>
            </a:r>
          </a:p>
          <a:p>
            <a:r>
              <a:rPr lang="en-GB" dirty="0"/>
              <a:t>Learn about the tools we are going to use in this course</a:t>
            </a:r>
          </a:p>
          <a:p>
            <a:r>
              <a:rPr lang="en-GB" dirty="0"/>
              <a:t>Setup our template </a:t>
            </a:r>
            <a:r>
              <a:rPr lang="en-GB" dirty="0" err="1"/>
              <a:t>Asp.Net</a:t>
            </a:r>
            <a:r>
              <a:rPr lang="en-GB" dirty="0"/>
              <a:t> MVC project solution</a:t>
            </a:r>
          </a:p>
          <a:p>
            <a:r>
              <a:rPr lang="en-GB" dirty="0" smtClean="0">
                <a:solidFill>
                  <a:schemeClr val="accent6">
                    <a:lumMod val="75000"/>
                  </a:schemeClr>
                </a:solidFill>
              </a:rPr>
              <a:t>Implement a Hello World </a:t>
            </a:r>
            <a:r>
              <a:rPr lang="en-GB" dirty="0" err="1" smtClean="0">
                <a:solidFill>
                  <a:schemeClr val="accent6">
                    <a:lumMod val="75000"/>
                  </a:schemeClr>
                </a:solidFill>
              </a:rPr>
              <a:t>Asp.Net</a:t>
            </a:r>
            <a:r>
              <a:rPr lang="en-GB" dirty="0" smtClean="0">
                <a:solidFill>
                  <a:schemeClr val="accent6">
                    <a:lumMod val="75000"/>
                  </a:schemeClr>
                </a:solidFill>
              </a:rPr>
              <a:t> MVC application</a:t>
            </a:r>
          </a:p>
          <a:p>
            <a:r>
              <a:rPr lang="en-GB" dirty="0" smtClean="0"/>
              <a:t>Review the application we will be building in this course</a:t>
            </a:r>
            <a:endParaRPr lang="en-GB" dirty="0"/>
          </a:p>
        </p:txBody>
      </p:sp>
    </p:spTree>
    <p:extLst>
      <p:ext uri="{BB962C8B-B14F-4D97-AF65-F5344CB8AC3E}">
        <p14:creationId xmlns:p14="http://schemas.microsoft.com/office/powerpoint/2010/main" val="393852573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 the Hello World Application		</a:t>
            </a:r>
            <a:endParaRPr lang="en-GB" dirty="0"/>
          </a:p>
        </p:txBody>
      </p:sp>
      <p:sp>
        <p:nvSpPr>
          <p:cNvPr id="3" name="Text Placeholder 2"/>
          <p:cNvSpPr>
            <a:spLocks noGrp="1"/>
          </p:cNvSpPr>
          <p:nvPr>
            <p:ph type="body" idx="1"/>
          </p:nvPr>
        </p:nvSpPr>
        <p:spPr/>
        <p:txBody>
          <a:bodyPr/>
          <a:lstStyle/>
          <a:p>
            <a:r>
              <a:rPr lang="en-GB" dirty="0" smtClean="0"/>
              <a:t>Create our first </a:t>
            </a:r>
            <a:r>
              <a:rPr lang="en-GB" dirty="0" err="1" smtClean="0"/>
              <a:t>ViewModel</a:t>
            </a:r>
            <a:r>
              <a:rPr lang="en-GB" dirty="0" smtClean="0"/>
              <a:t> w/ Typescript and </a:t>
            </a:r>
            <a:r>
              <a:rPr lang="en-GB" dirty="0" err="1" smtClean="0"/>
              <a:t>Knockoutjs</a:t>
            </a:r>
            <a:endParaRPr lang="en-GB" dirty="0" smtClean="0"/>
          </a:p>
          <a:p>
            <a:r>
              <a:rPr lang="en-GB" dirty="0" smtClean="0"/>
              <a:t>Create our first MVC Controller Action</a:t>
            </a:r>
          </a:p>
          <a:p>
            <a:r>
              <a:rPr lang="en-GB" dirty="0" smtClean="0"/>
              <a:t>Implement our Knockout.js bindings</a:t>
            </a:r>
          </a:p>
          <a:p>
            <a:r>
              <a:rPr lang="en-GB" dirty="0" smtClean="0"/>
              <a:t>Demo</a:t>
            </a:r>
            <a:endParaRPr lang="en-GB" dirty="0"/>
          </a:p>
        </p:txBody>
      </p:sp>
    </p:spTree>
    <p:extLst>
      <p:ext uri="{BB962C8B-B14F-4D97-AF65-F5344CB8AC3E}">
        <p14:creationId xmlns:p14="http://schemas.microsoft.com/office/powerpoint/2010/main" val="29832881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Hello World Slide</a:t>
            </a:r>
            <a:endParaRPr lang="en-GB" dirty="0"/>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043611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jonmell.co.uk/wp-content/uploads/2011/02/emai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5745" y="3352800"/>
            <a:ext cx="1014455"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theinspirationroom.com/daily/design/2012/6/new_twitter_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1143000"/>
            <a:ext cx="1327355"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blogs.library.ucsf.edu/mobilized/files/2012/09/rss-icon.jpe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0967" y="2209800"/>
            <a:ext cx="1371600" cy="914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Contact Information	</a:t>
            </a:r>
            <a:endParaRPr lang="en-US" dirty="0"/>
          </a:p>
        </p:txBody>
      </p:sp>
      <p:sp>
        <p:nvSpPr>
          <p:cNvPr id="5" name="Text Placeholder 4"/>
          <p:cNvSpPr>
            <a:spLocks noGrp="1"/>
          </p:cNvSpPr>
          <p:nvPr>
            <p:ph type="body" idx="1"/>
          </p:nvPr>
        </p:nvSpPr>
        <p:spPr>
          <a:xfrm>
            <a:off x="1676400" y="1371600"/>
            <a:ext cx="7010400" cy="4495800"/>
          </a:xfrm>
        </p:spPr>
        <p:txBody>
          <a:bodyPr/>
          <a:lstStyle/>
          <a:p>
            <a:pPr marL="0" indent="0">
              <a:buNone/>
            </a:pPr>
            <a:r>
              <a:rPr lang="en-GB" dirty="0"/>
              <a:t>@</a:t>
            </a:r>
            <a:r>
              <a:rPr lang="en-GB" dirty="0" err="1" smtClean="0"/>
              <a:t>derikwhittaker</a:t>
            </a:r>
            <a:endParaRPr lang="en-GB" dirty="0" smtClean="0"/>
          </a:p>
          <a:p>
            <a:pPr marL="0" indent="0">
              <a:buNone/>
            </a:pPr>
            <a:endParaRPr lang="en-GB" dirty="0"/>
          </a:p>
          <a:p>
            <a:pPr marL="0" indent="0">
              <a:buNone/>
            </a:pPr>
            <a:endParaRPr lang="en-US" i="1" dirty="0" smtClean="0">
              <a:latin typeface="Cambria Math" panose="02040503050406030204" pitchFamily="18" charset="0"/>
            </a:endParaRPr>
          </a:p>
          <a:p>
            <a:pPr marL="0" indent="0">
              <a:buNone/>
            </a:pPr>
            <a:r>
              <a:rPr lang="en-US" dirty="0"/>
              <a:t>http://</a:t>
            </a:r>
            <a:r>
              <a:rPr lang="en-US" dirty="0" smtClean="0"/>
              <a:t>bit.ly/blog_derikwhittaker</a:t>
            </a:r>
          </a:p>
          <a:p>
            <a:pPr marL="0" indent="0">
              <a:buNone/>
            </a:pPr>
            <a:endParaRPr lang="en-GB" dirty="0" smtClean="0"/>
          </a:p>
          <a:p>
            <a:pPr marL="0" indent="0">
              <a:buNone/>
            </a:pPr>
            <a:endParaRPr lang="en-GB" dirty="0"/>
          </a:p>
          <a:p>
            <a:pPr marL="0" indent="0">
              <a:buNone/>
            </a:pPr>
            <a:r>
              <a:rPr lang="en-GB" dirty="0"/>
              <a:t>derik@graudo.com</a:t>
            </a:r>
            <a:endParaRPr lang="en-US" i="1" dirty="0">
              <a:latin typeface="Cambria Math" panose="02040503050406030204" pitchFamily="18" charset="0"/>
            </a:endParaRPr>
          </a:p>
          <a:p>
            <a:pPr marL="0" indent="0">
              <a:buNone/>
            </a:pPr>
            <a:endParaRPr lang="en-GB"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how to leverage your XAML skills to build HTML applications</a:t>
            </a:r>
          </a:p>
          <a:p>
            <a:r>
              <a:rPr lang="en-GB" dirty="0"/>
              <a:t>Learn about the tools we are going to use in this course</a:t>
            </a:r>
          </a:p>
          <a:p>
            <a:r>
              <a:rPr lang="en-GB" dirty="0"/>
              <a:t>Setup our template </a:t>
            </a:r>
            <a:r>
              <a:rPr lang="en-GB" dirty="0" err="1"/>
              <a:t>Asp.Net</a:t>
            </a:r>
            <a:r>
              <a:rPr lang="en-GB" dirty="0"/>
              <a:t> MVC project solution</a:t>
            </a:r>
          </a:p>
          <a:p>
            <a:r>
              <a:rPr lang="en-GB" dirty="0" smtClean="0"/>
              <a:t>Implement a Hello World </a:t>
            </a:r>
            <a:r>
              <a:rPr lang="en-GB" dirty="0" err="1" smtClean="0"/>
              <a:t>Asp.Net</a:t>
            </a:r>
            <a:r>
              <a:rPr lang="en-GB" dirty="0" smtClean="0"/>
              <a:t> MVC application</a:t>
            </a:r>
          </a:p>
          <a:p>
            <a:r>
              <a:rPr lang="en-GB" dirty="0" smtClean="0">
                <a:solidFill>
                  <a:schemeClr val="accent6">
                    <a:lumMod val="75000"/>
                  </a:schemeClr>
                </a:solidFill>
              </a:rPr>
              <a:t>Review the application we will be building in this course</a:t>
            </a:r>
            <a:endParaRPr lang="en-GB" dirty="0">
              <a:solidFill>
                <a:schemeClr val="accent6">
                  <a:lumMod val="75000"/>
                </a:schemeClr>
              </a:solidFill>
            </a:endParaRPr>
          </a:p>
        </p:txBody>
      </p:sp>
    </p:spTree>
    <p:extLst>
      <p:ext uri="{BB962C8B-B14F-4D97-AF65-F5344CB8AC3E}">
        <p14:creationId xmlns:p14="http://schemas.microsoft.com/office/powerpoint/2010/main" val="415246393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r>
              <a:rPr lang="en-US" dirty="0" smtClean="0"/>
              <a:t>		</a:t>
            </a:r>
            <a:endParaRPr lang="en-GB" dirty="0"/>
          </a:p>
        </p:txBody>
      </p:sp>
      <p:sp>
        <p:nvSpPr>
          <p:cNvPr id="3" name="Text Placeholder 2"/>
          <p:cNvSpPr>
            <a:spLocks noGrp="1"/>
          </p:cNvSpPr>
          <p:nvPr>
            <p:ph type="body" idx="1"/>
          </p:nvPr>
        </p:nvSpPr>
        <p:spPr/>
        <p:txBody>
          <a:bodyPr/>
          <a:lstStyle/>
          <a:p>
            <a:r>
              <a:rPr lang="en-US" dirty="0" smtClean="0">
                <a:latin typeface="+mn-lt"/>
              </a:rPr>
              <a:t>Learn how to leverage your XAML skills to build HTML applications</a:t>
            </a:r>
          </a:p>
          <a:p>
            <a:r>
              <a:rPr lang="en-GB" dirty="0" smtClean="0"/>
              <a:t>Learn about the tools we are going to use in this course</a:t>
            </a:r>
          </a:p>
          <a:p>
            <a:r>
              <a:rPr lang="en-GB" dirty="0" smtClean="0"/>
              <a:t>Setup our template </a:t>
            </a:r>
            <a:r>
              <a:rPr lang="en-GB" dirty="0" err="1" smtClean="0"/>
              <a:t>Asp.Net</a:t>
            </a:r>
            <a:r>
              <a:rPr lang="en-GB" dirty="0" smtClean="0"/>
              <a:t> MVC </a:t>
            </a:r>
            <a:r>
              <a:rPr lang="en-GB" dirty="0" smtClean="0"/>
              <a:t>project</a:t>
            </a:r>
            <a:endParaRPr lang="en-GB" dirty="0" smtClean="0"/>
          </a:p>
          <a:p>
            <a:r>
              <a:rPr lang="en-GB" dirty="0" smtClean="0"/>
              <a:t>Implement a Hello World </a:t>
            </a:r>
            <a:r>
              <a:rPr lang="en-GB" dirty="0" err="1" smtClean="0"/>
              <a:t>Asp.Net</a:t>
            </a:r>
            <a:r>
              <a:rPr lang="en-GB" dirty="0" smtClean="0"/>
              <a:t> MVC application</a:t>
            </a:r>
          </a:p>
          <a:p>
            <a:r>
              <a:rPr lang="en-GB" dirty="0" smtClean="0"/>
              <a:t>Review the application we will be building in this course</a:t>
            </a:r>
            <a:endParaRPr lang="en-GB" dirty="0"/>
          </a:p>
        </p:txBody>
      </p:sp>
    </p:spTree>
    <p:extLst>
      <p:ext uri="{BB962C8B-B14F-4D97-AF65-F5344CB8AC3E}">
        <p14:creationId xmlns:p14="http://schemas.microsoft.com/office/powerpoint/2010/main" val="16739835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a:t>
            </a:r>
            <a:r>
              <a:rPr lang="en-US" dirty="0" smtClean="0"/>
              <a:t>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203332734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Leveraging your XAML Skills – Data Context		</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XAML Way</a:t>
            </a:r>
            <a:endParaRPr lang="en-GB" sz="1400" dirty="0"/>
          </a:p>
          <a:p>
            <a:pPr marL="0" indent="0">
              <a:buNone/>
            </a:pPr>
            <a:endParaRPr lang="en-GB" sz="1400" dirty="0"/>
          </a:p>
        </p:txBody>
      </p:sp>
      <p:pic>
        <p:nvPicPr>
          <p:cNvPr id="5" name="Picture 4"/>
          <p:cNvPicPr>
            <a:picLocks noChangeAspect="1"/>
          </p:cNvPicPr>
          <p:nvPr/>
        </p:nvPicPr>
        <p:blipFill>
          <a:blip r:embed="rId3"/>
          <a:stretch>
            <a:fillRect/>
          </a:stretch>
        </p:blipFill>
        <p:spPr>
          <a:xfrm>
            <a:off x="533400" y="1752600"/>
            <a:ext cx="4572000" cy="1719276"/>
          </a:xfrm>
          <a:prstGeom prst="rect">
            <a:avLst/>
          </a:prstGeom>
        </p:spPr>
      </p:pic>
      <p:pic>
        <p:nvPicPr>
          <p:cNvPr id="6" name="Picture 5"/>
          <p:cNvPicPr>
            <a:picLocks noChangeAspect="1"/>
          </p:cNvPicPr>
          <p:nvPr/>
        </p:nvPicPr>
        <p:blipFill>
          <a:blip r:embed="rId4"/>
          <a:stretch>
            <a:fillRect/>
          </a:stretch>
        </p:blipFill>
        <p:spPr>
          <a:xfrm>
            <a:off x="442784" y="4114800"/>
            <a:ext cx="4903138" cy="2238389"/>
          </a:xfrm>
          <a:prstGeom prst="rect">
            <a:avLst/>
          </a:prstGeom>
        </p:spPr>
      </p:pic>
      <p:sp>
        <p:nvSpPr>
          <p:cNvPr id="7" name="Text Placeholder 2"/>
          <p:cNvSpPr txBox="1">
            <a:spLocks/>
          </p:cNvSpPr>
          <p:nvPr/>
        </p:nvSpPr>
        <p:spPr bwMode="auto">
          <a:xfrm>
            <a:off x="442784" y="37338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t>HTML/Knockout </a:t>
            </a:r>
            <a:r>
              <a:rPr lang="en-GB" sz="1400" kern="0" dirty="0" err="1" smtClean="0"/>
              <a:t>js</a:t>
            </a:r>
            <a:r>
              <a:rPr lang="en-GB" sz="1400" kern="0" dirty="0" smtClean="0"/>
              <a:t> Way</a:t>
            </a:r>
          </a:p>
          <a:p>
            <a:pPr marL="0" indent="0">
              <a:buFont typeface="Wingdings" pitchFamily="2" charset="2"/>
              <a:buNone/>
            </a:pPr>
            <a:endParaRPr lang="en-GB" sz="1400" kern="0" dirty="0"/>
          </a:p>
        </p:txBody>
      </p:sp>
      <p:cxnSp>
        <p:nvCxnSpPr>
          <p:cNvPr id="10" name="Straight Arrow Connector 9"/>
          <p:cNvCxnSpPr/>
          <p:nvPr/>
        </p:nvCxnSpPr>
        <p:spPr bwMode="auto">
          <a:xfrm flipH="1">
            <a:off x="2399270" y="1676400"/>
            <a:ext cx="3620530" cy="173838"/>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bwMode="auto">
          <a:xfrm>
            <a:off x="6070417" y="1459468"/>
            <a:ext cx="2446311" cy="369332"/>
          </a:xfrm>
          <a:prstGeom prst="rect">
            <a:avLst/>
          </a:prstGeom>
          <a:noFill/>
          <a:ln w="9525">
            <a:noFill/>
            <a:miter lim="800000"/>
            <a:headEnd/>
            <a:tailEnd/>
          </a:ln>
        </p:spPr>
        <p:txBody>
          <a:bodyPr wrap="none" rtlCol="0">
            <a:spAutoFit/>
          </a:bodyPr>
          <a:lstStyle/>
          <a:p>
            <a:r>
              <a:rPr lang="en-US" sz="1800" dirty="0" smtClean="0">
                <a:latin typeface="+mj-lt"/>
              </a:rPr>
              <a:t>Constructor of </a:t>
            </a:r>
            <a:r>
              <a:rPr lang="en-US" sz="1800" dirty="0" smtClean="0">
                <a:latin typeface="+mj-lt"/>
              </a:rPr>
              <a:t>the View</a:t>
            </a:r>
            <a:endParaRPr lang="en-US" sz="1800" dirty="0">
              <a:latin typeface="+mj-lt"/>
            </a:endParaRPr>
          </a:p>
        </p:txBody>
      </p:sp>
      <p:cxnSp>
        <p:nvCxnSpPr>
          <p:cNvPr id="15" name="Straight Arrow Connector 14"/>
          <p:cNvCxnSpPr/>
          <p:nvPr/>
        </p:nvCxnSpPr>
        <p:spPr bwMode="auto">
          <a:xfrm flipH="1">
            <a:off x="5029200" y="2895600"/>
            <a:ext cx="990600" cy="762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bwMode="auto">
          <a:xfrm>
            <a:off x="6070416" y="2630269"/>
            <a:ext cx="2734210" cy="646331"/>
          </a:xfrm>
          <a:prstGeom prst="rect">
            <a:avLst/>
          </a:prstGeom>
          <a:noFill/>
          <a:ln w="9525">
            <a:noFill/>
            <a:miter lim="800000"/>
            <a:headEnd/>
            <a:tailEnd/>
          </a:ln>
        </p:spPr>
        <p:txBody>
          <a:bodyPr wrap="none" rtlCol="0">
            <a:spAutoFit/>
          </a:bodyPr>
          <a:lstStyle/>
          <a:p>
            <a:r>
              <a:rPr lang="en-US" dirty="0" smtClean="0">
                <a:latin typeface="+mj-lt"/>
              </a:rPr>
              <a:t>Bind the </a:t>
            </a:r>
            <a:r>
              <a:rPr lang="en-US" dirty="0" err="1" smtClean="0">
                <a:latin typeface="+mj-lt"/>
              </a:rPr>
              <a:t>ViewModel</a:t>
            </a:r>
            <a:r>
              <a:rPr lang="en-US" dirty="0" smtClean="0">
                <a:latin typeface="+mj-lt"/>
              </a:rPr>
              <a:t> to the</a:t>
            </a:r>
          </a:p>
          <a:p>
            <a:r>
              <a:rPr lang="en-US" sz="1800" dirty="0" smtClean="0">
                <a:latin typeface="+mj-lt"/>
              </a:rPr>
              <a:t>Data Context</a:t>
            </a:r>
            <a:endParaRPr lang="en-US" sz="1800" dirty="0">
              <a:latin typeface="+mj-lt"/>
            </a:endParaRPr>
          </a:p>
        </p:txBody>
      </p:sp>
      <p:cxnSp>
        <p:nvCxnSpPr>
          <p:cNvPr id="18" name="Straight Arrow Connector 17"/>
          <p:cNvCxnSpPr/>
          <p:nvPr/>
        </p:nvCxnSpPr>
        <p:spPr bwMode="auto">
          <a:xfrm flipH="1">
            <a:off x="4267200" y="4191000"/>
            <a:ext cx="1752600" cy="140732"/>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bwMode="auto">
          <a:xfrm>
            <a:off x="6070417" y="3962400"/>
            <a:ext cx="2427139" cy="369332"/>
          </a:xfrm>
          <a:prstGeom prst="rect">
            <a:avLst/>
          </a:prstGeom>
          <a:noFill/>
          <a:ln w="9525">
            <a:noFill/>
            <a:miter lim="800000"/>
            <a:headEnd/>
            <a:tailEnd/>
          </a:ln>
        </p:spPr>
        <p:txBody>
          <a:bodyPr wrap="none" rtlCol="0">
            <a:spAutoFit/>
          </a:bodyPr>
          <a:lstStyle/>
          <a:p>
            <a:r>
              <a:rPr lang="en-US" sz="1800" dirty="0" smtClean="0">
                <a:latin typeface="+mj-lt"/>
              </a:rPr>
              <a:t>Script block in </a:t>
            </a:r>
            <a:r>
              <a:rPr lang="en-US" sz="1800" dirty="0" smtClean="0">
                <a:latin typeface="+mj-lt"/>
              </a:rPr>
              <a:t>the View</a:t>
            </a:r>
            <a:endParaRPr lang="en-US" sz="1800" dirty="0">
              <a:latin typeface="+mj-lt"/>
            </a:endParaRPr>
          </a:p>
        </p:txBody>
      </p:sp>
      <p:cxnSp>
        <p:nvCxnSpPr>
          <p:cNvPr id="21" name="Straight Arrow Connector 20"/>
          <p:cNvCxnSpPr/>
          <p:nvPr/>
        </p:nvCxnSpPr>
        <p:spPr bwMode="auto">
          <a:xfrm flipH="1">
            <a:off x="3886200" y="5105400"/>
            <a:ext cx="2133600" cy="17871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2" name="TextBox 21"/>
          <p:cNvSpPr txBox="1"/>
          <p:nvPr/>
        </p:nvSpPr>
        <p:spPr bwMode="auto">
          <a:xfrm>
            <a:off x="6066297" y="4876800"/>
            <a:ext cx="2734210" cy="646331"/>
          </a:xfrm>
          <a:prstGeom prst="rect">
            <a:avLst/>
          </a:prstGeom>
          <a:noFill/>
          <a:ln w="9525">
            <a:noFill/>
            <a:miter lim="800000"/>
            <a:headEnd/>
            <a:tailEnd/>
          </a:ln>
        </p:spPr>
        <p:txBody>
          <a:bodyPr wrap="none" rtlCol="0">
            <a:spAutoFit/>
          </a:bodyPr>
          <a:lstStyle/>
          <a:p>
            <a:r>
              <a:rPr lang="en-US" dirty="0" smtClean="0">
                <a:latin typeface="+mj-lt"/>
              </a:rPr>
              <a:t>Bind the </a:t>
            </a:r>
            <a:r>
              <a:rPr lang="en-US" dirty="0" err="1" smtClean="0">
                <a:latin typeface="+mj-lt"/>
              </a:rPr>
              <a:t>ViewModel</a:t>
            </a:r>
            <a:r>
              <a:rPr lang="en-US" dirty="0" smtClean="0">
                <a:latin typeface="+mj-lt"/>
              </a:rPr>
              <a:t> to the</a:t>
            </a:r>
          </a:p>
          <a:p>
            <a:r>
              <a:rPr lang="en-US" dirty="0" smtClean="0">
                <a:latin typeface="+mj-lt"/>
              </a:rPr>
              <a:t>View via Knockout.js</a:t>
            </a:r>
            <a:endParaRPr lang="en-US" sz="1800" dirty="0">
              <a:latin typeface="+mj-lt"/>
            </a:endParaRPr>
          </a:p>
        </p:txBody>
      </p:sp>
    </p:spTree>
    <p:extLst>
      <p:ext uri="{BB962C8B-B14F-4D97-AF65-F5344CB8AC3E}">
        <p14:creationId xmlns:p14="http://schemas.microsoft.com/office/powerpoint/2010/main" val="5368258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2" grpId="0"/>
      <p:bldP spid="17" grpId="0"/>
      <p:bldP spid="19"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533400" y="1676400"/>
            <a:ext cx="4617206" cy="838200"/>
          </a:xfrm>
          <a:prstGeom prst="rect">
            <a:avLst/>
          </a:prstGeom>
        </p:spPr>
      </p:pic>
      <p:pic>
        <p:nvPicPr>
          <p:cNvPr id="11" name="Picture 10"/>
          <p:cNvPicPr>
            <a:picLocks noChangeAspect="1"/>
          </p:cNvPicPr>
          <p:nvPr/>
        </p:nvPicPr>
        <p:blipFill>
          <a:blip r:embed="rId4"/>
          <a:stretch>
            <a:fillRect/>
          </a:stretch>
        </p:blipFill>
        <p:spPr>
          <a:xfrm>
            <a:off x="457199" y="4114800"/>
            <a:ext cx="4953001" cy="1135063"/>
          </a:xfrm>
          <a:prstGeom prst="rect">
            <a:avLst/>
          </a:prstGeom>
        </p:spPr>
      </p:pic>
      <p:sp>
        <p:nvSpPr>
          <p:cNvPr id="2" name="Title 1"/>
          <p:cNvSpPr>
            <a:spLocks noGrp="1"/>
          </p:cNvSpPr>
          <p:nvPr>
            <p:ph type="title"/>
          </p:nvPr>
        </p:nvSpPr>
        <p:spPr/>
        <p:txBody>
          <a:bodyPr/>
          <a:lstStyle/>
          <a:p>
            <a:r>
              <a:rPr lang="en-US" dirty="0" smtClean="0"/>
              <a:t>Leveraging your XAML Skills – Binding		</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XAML Way</a:t>
            </a:r>
            <a:endParaRPr lang="en-GB" sz="1400" dirty="0"/>
          </a:p>
          <a:p>
            <a:pPr marL="0" indent="0">
              <a:buNone/>
            </a:pPr>
            <a:endParaRPr lang="en-GB" sz="1400" dirty="0"/>
          </a:p>
        </p:txBody>
      </p:sp>
      <p:sp>
        <p:nvSpPr>
          <p:cNvPr id="7" name="Text Placeholder 2"/>
          <p:cNvSpPr txBox="1">
            <a:spLocks/>
          </p:cNvSpPr>
          <p:nvPr/>
        </p:nvSpPr>
        <p:spPr bwMode="auto">
          <a:xfrm>
            <a:off x="442784" y="37338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t>HTML/Knockout </a:t>
            </a:r>
            <a:r>
              <a:rPr lang="en-GB" sz="1400" kern="0" dirty="0" err="1" smtClean="0"/>
              <a:t>js</a:t>
            </a:r>
            <a:r>
              <a:rPr lang="en-GB" sz="1400" kern="0" dirty="0" smtClean="0"/>
              <a:t> Way</a:t>
            </a:r>
          </a:p>
          <a:p>
            <a:pPr marL="0" indent="0">
              <a:buFont typeface="Wingdings" pitchFamily="2" charset="2"/>
              <a:buNone/>
            </a:pPr>
            <a:endParaRPr lang="en-GB" sz="1400" kern="0" dirty="0"/>
          </a:p>
        </p:txBody>
      </p:sp>
      <p:cxnSp>
        <p:nvCxnSpPr>
          <p:cNvPr id="15" name="Straight Arrow Connector 14"/>
          <p:cNvCxnSpPr/>
          <p:nvPr/>
        </p:nvCxnSpPr>
        <p:spPr bwMode="auto">
          <a:xfrm flipH="1">
            <a:off x="4572000" y="1711141"/>
            <a:ext cx="1415739" cy="30679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bwMode="auto">
          <a:xfrm>
            <a:off x="6070416" y="1371600"/>
            <a:ext cx="2533707" cy="646331"/>
          </a:xfrm>
          <a:prstGeom prst="rect">
            <a:avLst/>
          </a:prstGeom>
          <a:noFill/>
          <a:ln w="9525">
            <a:noFill/>
            <a:miter lim="800000"/>
            <a:headEnd/>
            <a:tailEnd/>
          </a:ln>
        </p:spPr>
        <p:txBody>
          <a:bodyPr wrap="none" rtlCol="0">
            <a:spAutoFit/>
          </a:bodyPr>
          <a:lstStyle/>
          <a:p>
            <a:r>
              <a:rPr lang="en-US" dirty="0" smtClean="0">
                <a:latin typeface="+mj-lt"/>
              </a:rPr>
              <a:t>Bind to a property in the</a:t>
            </a:r>
          </a:p>
          <a:p>
            <a:r>
              <a:rPr lang="en-US" sz="1800" dirty="0" smtClean="0">
                <a:latin typeface="+mj-lt"/>
              </a:rPr>
              <a:t>View Model</a:t>
            </a:r>
            <a:endParaRPr lang="en-US" sz="1800" dirty="0">
              <a:latin typeface="+mj-lt"/>
            </a:endParaRPr>
          </a:p>
        </p:txBody>
      </p:sp>
      <p:cxnSp>
        <p:nvCxnSpPr>
          <p:cNvPr id="21" name="Straight Arrow Connector 20"/>
          <p:cNvCxnSpPr/>
          <p:nvPr/>
        </p:nvCxnSpPr>
        <p:spPr bwMode="auto">
          <a:xfrm flipH="1">
            <a:off x="4572000" y="4114800"/>
            <a:ext cx="1447800" cy="3810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2" name="TextBox 21"/>
          <p:cNvSpPr txBox="1"/>
          <p:nvPr/>
        </p:nvSpPr>
        <p:spPr bwMode="auto">
          <a:xfrm>
            <a:off x="6096000" y="3773269"/>
            <a:ext cx="2533707" cy="646331"/>
          </a:xfrm>
          <a:prstGeom prst="rect">
            <a:avLst/>
          </a:prstGeom>
          <a:noFill/>
          <a:ln w="9525">
            <a:noFill/>
            <a:miter lim="800000"/>
            <a:headEnd/>
            <a:tailEnd/>
          </a:ln>
        </p:spPr>
        <p:txBody>
          <a:bodyPr wrap="none" rtlCol="0">
            <a:spAutoFit/>
          </a:bodyPr>
          <a:lstStyle/>
          <a:p>
            <a:r>
              <a:rPr lang="en-US" dirty="0" smtClean="0">
                <a:latin typeface="+mj-lt"/>
              </a:rPr>
              <a:t>Bind to a property in the</a:t>
            </a:r>
          </a:p>
          <a:p>
            <a:r>
              <a:rPr lang="en-US" dirty="0" smtClean="0">
                <a:latin typeface="+mj-lt"/>
              </a:rPr>
              <a:t>View Model</a:t>
            </a:r>
          </a:p>
        </p:txBody>
      </p:sp>
      <p:cxnSp>
        <p:nvCxnSpPr>
          <p:cNvPr id="12" name="Straight Connector 11"/>
          <p:cNvCxnSpPr/>
          <p:nvPr/>
        </p:nvCxnSpPr>
        <p:spPr bwMode="auto">
          <a:xfrm>
            <a:off x="1219200" y="5029200"/>
            <a:ext cx="3581400"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bwMode="auto">
          <a:xfrm flipV="1">
            <a:off x="2743200" y="5105400"/>
            <a:ext cx="457200" cy="53340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6" name="TextBox 15"/>
          <p:cNvSpPr txBox="1"/>
          <p:nvPr/>
        </p:nvSpPr>
        <p:spPr bwMode="auto">
          <a:xfrm>
            <a:off x="1905000" y="5791200"/>
            <a:ext cx="1605504" cy="369332"/>
          </a:xfrm>
          <a:prstGeom prst="rect">
            <a:avLst/>
          </a:prstGeom>
          <a:noFill/>
          <a:ln w="9525">
            <a:noFill/>
            <a:miter lim="800000"/>
            <a:headEnd/>
            <a:tailEnd/>
          </a:ln>
        </p:spPr>
        <p:txBody>
          <a:bodyPr wrap="none" rtlCol="0">
            <a:spAutoFit/>
          </a:bodyPr>
          <a:lstStyle/>
          <a:p>
            <a:r>
              <a:rPr lang="en-US" dirty="0" smtClean="0">
                <a:latin typeface="+mj-lt"/>
              </a:rPr>
              <a:t>Value attribute</a:t>
            </a:r>
            <a:endParaRPr lang="en-US" dirty="0" smtClean="0">
              <a:latin typeface="+mj-lt"/>
            </a:endParaRPr>
          </a:p>
        </p:txBody>
      </p:sp>
      <p:cxnSp>
        <p:nvCxnSpPr>
          <p:cNvPr id="18" name="Straight Arrow Connector 17"/>
          <p:cNvCxnSpPr/>
          <p:nvPr/>
        </p:nvCxnSpPr>
        <p:spPr bwMode="auto">
          <a:xfrm flipH="1" flipV="1">
            <a:off x="4331233" y="5105401"/>
            <a:ext cx="12167" cy="5334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bwMode="auto">
          <a:xfrm>
            <a:off x="3586381" y="5812304"/>
            <a:ext cx="1706749" cy="369332"/>
          </a:xfrm>
          <a:prstGeom prst="rect">
            <a:avLst/>
          </a:prstGeom>
          <a:noFill/>
          <a:ln w="9525">
            <a:noFill/>
            <a:miter lim="800000"/>
            <a:headEnd/>
            <a:tailEnd/>
          </a:ln>
        </p:spPr>
        <p:txBody>
          <a:bodyPr wrap="none" rtlCol="0">
            <a:spAutoFit/>
          </a:bodyPr>
          <a:lstStyle/>
          <a:p>
            <a:pPr algn="ctr"/>
            <a:r>
              <a:rPr lang="en-US" dirty="0" smtClean="0">
                <a:latin typeface="+mj-lt"/>
              </a:rPr>
              <a:t>Bound Property</a:t>
            </a:r>
            <a:endParaRPr lang="en-US" dirty="0" smtClean="0">
              <a:latin typeface="+mj-lt"/>
            </a:endParaRPr>
          </a:p>
        </p:txBody>
      </p:sp>
    </p:spTree>
    <p:extLst>
      <p:ext uri="{BB962C8B-B14F-4D97-AF65-F5344CB8AC3E}">
        <p14:creationId xmlns:p14="http://schemas.microsoft.com/office/powerpoint/2010/main" val="32951052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7" grpId="0"/>
      <p:bldP spid="22" grpId="0"/>
      <p:bldP spid="16"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61713" y="4114800"/>
            <a:ext cx="7615487" cy="798731"/>
          </a:xfrm>
          <a:prstGeom prst="rect">
            <a:avLst/>
          </a:prstGeom>
        </p:spPr>
      </p:pic>
      <p:pic>
        <p:nvPicPr>
          <p:cNvPr id="4" name="Picture 3"/>
          <p:cNvPicPr>
            <a:picLocks noChangeAspect="1"/>
          </p:cNvPicPr>
          <p:nvPr/>
        </p:nvPicPr>
        <p:blipFill>
          <a:blip r:embed="rId4"/>
          <a:stretch>
            <a:fillRect/>
          </a:stretch>
        </p:blipFill>
        <p:spPr>
          <a:xfrm>
            <a:off x="474857" y="1652673"/>
            <a:ext cx="5773543" cy="861927"/>
          </a:xfrm>
          <a:prstGeom prst="rect">
            <a:avLst/>
          </a:prstGeom>
        </p:spPr>
      </p:pic>
      <p:sp>
        <p:nvSpPr>
          <p:cNvPr id="2" name="Title 1"/>
          <p:cNvSpPr>
            <a:spLocks noGrp="1"/>
          </p:cNvSpPr>
          <p:nvPr>
            <p:ph type="title"/>
          </p:nvPr>
        </p:nvSpPr>
        <p:spPr/>
        <p:txBody>
          <a:bodyPr/>
          <a:lstStyle/>
          <a:p>
            <a:r>
              <a:rPr lang="en-US" dirty="0" smtClean="0"/>
              <a:t>Leveraging your XAML Skills – Commanding		</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XAML Way</a:t>
            </a:r>
            <a:endParaRPr lang="en-GB" sz="1400" dirty="0"/>
          </a:p>
          <a:p>
            <a:pPr marL="0" indent="0">
              <a:buNone/>
            </a:pPr>
            <a:endParaRPr lang="en-GB" sz="1400" dirty="0"/>
          </a:p>
        </p:txBody>
      </p:sp>
      <p:sp>
        <p:nvSpPr>
          <p:cNvPr id="7" name="Text Placeholder 2"/>
          <p:cNvSpPr txBox="1">
            <a:spLocks/>
          </p:cNvSpPr>
          <p:nvPr/>
        </p:nvSpPr>
        <p:spPr bwMode="auto">
          <a:xfrm>
            <a:off x="442784" y="37338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t>HTML/Knockout </a:t>
            </a:r>
            <a:r>
              <a:rPr lang="en-GB" sz="1400" kern="0" dirty="0" err="1" smtClean="0"/>
              <a:t>js</a:t>
            </a:r>
            <a:r>
              <a:rPr lang="en-GB" sz="1400" kern="0" dirty="0" smtClean="0"/>
              <a:t> Way</a:t>
            </a:r>
          </a:p>
          <a:p>
            <a:pPr marL="0" indent="0">
              <a:buFont typeface="Wingdings" pitchFamily="2" charset="2"/>
              <a:buNone/>
            </a:pPr>
            <a:endParaRPr lang="en-GB" sz="1400" kern="0" dirty="0"/>
          </a:p>
        </p:txBody>
      </p:sp>
      <p:cxnSp>
        <p:nvCxnSpPr>
          <p:cNvPr id="15" name="Straight Arrow Connector 14"/>
          <p:cNvCxnSpPr/>
          <p:nvPr/>
        </p:nvCxnSpPr>
        <p:spPr bwMode="auto">
          <a:xfrm flipH="1">
            <a:off x="5279869" y="1711141"/>
            <a:ext cx="707871" cy="192864"/>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bwMode="auto">
          <a:xfrm>
            <a:off x="6070416" y="1371600"/>
            <a:ext cx="2150782" cy="646331"/>
          </a:xfrm>
          <a:prstGeom prst="rect">
            <a:avLst/>
          </a:prstGeom>
          <a:noFill/>
          <a:ln w="9525">
            <a:noFill/>
            <a:miter lim="800000"/>
            <a:headEnd/>
            <a:tailEnd/>
          </a:ln>
        </p:spPr>
        <p:txBody>
          <a:bodyPr wrap="none" rtlCol="0">
            <a:spAutoFit/>
          </a:bodyPr>
          <a:lstStyle/>
          <a:p>
            <a:r>
              <a:rPr lang="en-US" dirty="0" smtClean="0">
                <a:latin typeface="+mj-lt"/>
              </a:rPr>
              <a:t>Bind to a </a:t>
            </a:r>
            <a:r>
              <a:rPr lang="en-US" dirty="0" err="1">
                <a:latin typeface="+mj-lt"/>
              </a:rPr>
              <a:t>I</a:t>
            </a:r>
            <a:r>
              <a:rPr lang="en-US" dirty="0" err="1" smtClean="0">
                <a:latin typeface="+mj-lt"/>
              </a:rPr>
              <a:t>Command</a:t>
            </a:r>
            <a:endParaRPr lang="en-US" dirty="0" smtClean="0">
              <a:latin typeface="+mj-lt"/>
            </a:endParaRPr>
          </a:p>
          <a:p>
            <a:r>
              <a:rPr lang="en-US" sz="1800" dirty="0" smtClean="0">
                <a:latin typeface="+mj-lt"/>
              </a:rPr>
              <a:t>In the View Model</a:t>
            </a:r>
            <a:endParaRPr lang="en-US" sz="1800" dirty="0">
              <a:latin typeface="+mj-lt"/>
            </a:endParaRPr>
          </a:p>
        </p:txBody>
      </p:sp>
      <p:cxnSp>
        <p:nvCxnSpPr>
          <p:cNvPr id="21" name="Straight Arrow Connector 20"/>
          <p:cNvCxnSpPr/>
          <p:nvPr/>
        </p:nvCxnSpPr>
        <p:spPr bwMode="auto">
          <a:xfrm flipH="1">
            <a:off x="5279869" y="4114800"/>
            <a:ext cx="739932" cy="246965"/>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2" name="TextBox 21"/>
          <p:cNvSpPr txBox="1"/>
          <p:nvPr/>
        </p:nvSpPr>
        <p:spPr bwMode="auto">
          <a:xfrm>
            <a:off x="6096000" y="3773269"/>
            <a:ext cx="2501006" cy="646331"/>
          </a:xfrm>
          <a:prstGeom prst="rect">
            <a:avLst/>
          </a:prstGeom>
          <a:noFill/>
          <a:ln w="9525">
            <a:noFill/>
            <a:miter lim="800000"/>
            <a:headEnd/>
            <a:tailEnd/>
          </a:ln>
        </p:spPr>
        <p:txBody>
          <a:bodyPr wrap="none" rtlCol="0">
            <a:spAutoFit/>
          </a:bodyPr>
          <a:lstStyle/>
          <a:p>
            <a:r>
              <a:rPr lang="en-US" dirty="0" smtClean="0">
                <a:latin typeface="+mj-lt"/>
              </a:rPr>
              <a:t>Bind to a Method in the </a:t>
            </a:r>
          </a:p>
          <a:p>
            <a:r>
              <a:rPr lang="en-US" dirty="0" smtClean="0">
                <a:latin typeface="+mj-lt"/>
              </a:rPr>
              <a:t>View Model</a:t>
            </a:r>
          </a:p>
        </p:txBody>
      </p:sp>
      <p:cxnSp>
        <p:nvCxnSpPr>
          <p:cNvPr id="8" name="Straight Connector 7"/>
          <p:cNvCxnSpPr/>
          <p:nvPr/>
        </p:nvCxnSpPr>
        <p:spPr bwMode="auto">
          <a:xfrm>
            <a:off x="4038600" y="4800600"/>
            <a:ext cx="3581400"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bwMode="auto">
          <a:xfrm flipV="1">
            <a:off x="5105400" y="5047565"/>
            <a:ext cx="304800" cy="438837"/>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4" name="TextBox 13"/>
          <p:cNvSpPr txBox="1"/>
          <p:nvPr/>
        </p:nvSpPr>
        <p:spPr bwMode="auto">
          <a:xfrm>
            <a:off x="4191000" y="5772834"/>
            <a:ext cx="1534587" cy="369332"/>
          </a:xfrm>
          <a:prstGeom prst="rect">
            <a:avLst/>
          </a:prstGeom>
          <a:noFill/>
          <a:ln w="9525">
            <a:noFill/>
            <a:miter lim="800000"/>
            <a:headEnd/>
            <a:tailEnd/>
          </a:ln>
        </p:spPr>
        <p:txBody>
          <a:bodyPr wrap="none" rtlCol="0">
            <a:spAutoFit/>
          </a:bodyPr>
          <a:lstStyle/>
          <a:p>
            <a:r>
              <a:rPr lang="en-US" dirty="0" smtClean="0">
                <a:latin typeface="+mj-lt"/>
              </a:rPr>
              <a:t>Click attribute</a:t>
            </a:r>
            <a:endParaRPr lang="en-US" dirty="0" smtClean="0">
              <a:latin typeface="+mj-lt"/>
            </a:endParaRPr>
          </a:p>
        </p:txBody>
      </p:sp>
      <p:cxnSp>
        <p:nvCxnSpPr>
          <p:cNvPr id="19" name="Straight Arrow Connector 18"/>
          <p:cNvCxnSpPr/>
          <p:nvPr/>
        </p:nvCxnSpPr>
        <p:spPr bwMode="auto">
          <a:xfrm flipV="1">
            <a:off x="7020987" y="5047565"/>
            <a:ext cx="0" cy="420473"/>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0" name="TextBox 19"/>
          <p:cNvSpPr txBox="1"/>
          <p:nvPr/>
        </p:nvSpPr>
        <p:spPr bwMode="auto">
          <a:xfrm>
            <a:off x="6311464" y="5754469"/>
            <a:ext cx="1636090" cy="369332"/>
          </a:xfrm>
          <a:prstGeom prst="rect">
            <a:avLst/>
          </a:prstGeom>
          <a:noFill/>
          <a:ln w="9525">
            <a:noFill/>
            <a:miter lim="800000"/>
            <a:headEnd/>
            <a:tailEnd/>
          </a:ln>
        </p:spPr>
        <p:txBody>
          <a:bodyPr wrap="none" rtlCol="0">
            <a:spAutoFit/>
          </a:bodyPr>
          <a:lstStyle/>
          <a:p>
            <a:pPr algn="ctr"/>
            <a:r>
              <a:rPr lang="en-US" dirty="0" smtClean="0">
                <a:latin typeface="+mj-lt"/>
              </a:rPr>
              <a:t>Bound Method</a:t>
            </a:r>
            <a:endParaRPr lang="en-US" dirty="0" smtClean="0">
              <a:latin typeface="+mj-lt"/>
            </a:endParaRPr>
          </a:p>
        </p:txBody>
      </p:sp>
    </p:spTree>
    <p:extLst>
      <p:ext uri="{BB962C8B-B14F-4D97-AF65-F5344CB8AC3E}">
        <p14:creationId xmlns:p14="http://schemas.microsoft.com/office/powerpoint/2010/main" val="28168484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7" grpId="0"/>
      <p:bldP spid="22" grpId="0"/>
      <p:bldP spid="14"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457199" y="1761589"/>
            <a:ext cx="8111207" cy="981611"/>
          </a:xfrm>
          <a:prstGeom prst="rect">
            <a:avLst/>
          </a:prstGeom>
        </p:spPr>
      </p:pic>
      <p:pic>
        <p:nvPicPr>
          <p:cNvPr id="6" name="Picture 5"/>
          <p:cNvPicPr>
            <a:picLocks noChangeAspect="1"/>
          </p:cNvPicPr>
          <p:nvPr/>
        </p:nvPicPr>
        <p:blipFill>
          <a:blip r:embed="rId4"/>
          <a:stretch>
            <a:fillRect/>
          </a:stretch>
        </p:blipFill>
        <p:spPr>
          <a:xfrm>
            <a:off x="428368" y="4038600"/>
            <a:ext cx="7935056" cy="845154"/>
          </a:xfrm>
          <a:prstGeom prst="rect">
            <a:avLst/>
          </a:prstGeom>
        </p:spPr>
      </p:pic>
      <p:sp>
        <p:nvSpPr>
          <p:cNvPr id="2" name="Title 1"/>
          <p:cNvSpPr>
            <a:spLocks noGrp="1"/>
          </p:cNvSpPr>
          <p:nvPr>
            <p:ph type="title"/>
          </p:nvPr>
        </p:nvSpPr>
        <p:spPr/>
        <p:txBody>
          <a:bodyPr/>
          <a:lstStyle/>
          <a:p>
            <a:r>
              <a:rPr lang="en-US" dirty="0" smtClean="0"/>
              <a:t>Leveraging your XAML Skills – Styles		</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XAML Way</a:t>
            </a:r>
            <a:endParaRPr lang="en-GB" sz="1400" dirty="0"/>
          </a:p>
          <a:p>
            <a:pPr marL="0" indent="0">
              <a:buNone/>
            </a:pPr>
            <a:endParaRPr lang="en-GB" sz="1400" dirty="0"/>
          </a:p>
        </p:txBody>
      </p:sp>
      <p:sp>
        <p:nvSpPr>
          <p:cNvPr id="7" name="Text Placeholder 2"/>
          <p:cNvSpPr txBox="1">
            <a:spLocks/>
          </p:cNvSpPr>
          <p:nvPr/>
        </p:nvSpPr>
        <p:spPr bwMode="auto">
          <a:xfrm>
            <a:off x="442784" y="37338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t>HTML/Knockout </a:t>
            </a:r>
            <a:r>
              <a:rPr lang="en-GB" sz="1400" kern="0" dirty="0" err="1" smtClean="0"/>
              <a:t>js</a:t>
            </a:r>
            <a:r>
              <a:rPr lang="en-GB" sz="1400" kern="0" dirty="0" smtClean="0"/>
              <a:t> Way</a:t>
            </a:r>
          </a:p>
          <a:p>
            <a:pPr marL="0" indent="0">
              <a:buFont typeface="Wingdings" pitchFamily="2" charset="2"/>
              <a:buNone/>
            </a:pPr>
            <a:endParaRPr lang="en-GB" sz="1400" kern="0" dirty="0"/>
          </a:p>
        </p:txBody>
      </p:sp>
      <p:cxnSp>
        <p:nvCxnSpPr>
          <p:cNvPr id="15" name="Straight Arrow Connector 14"/>
          <p:cNvCxnSpPr/>
          <p:nvPr/>
        </p:nvCxnSpPr>
        <p:spPr bwMode="auto">
          <a:xfrm flipH="1">
            <a:off x="5279869" y="1711141"/>
            <a:ext cx="707871" cy="192864"/>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bwMode="auto">
          <a:xfrm>
            <a:off x="6070416" y="1371600"/>
            <a:ext cx="2721771" cy="646331"/>
          </a:xfrm>
          <a:prstGeom prst="rect">
            <a:avLst/>
          </a:prstGeom>
          <a:noFill/>
          <a:ln w="9525">
            <a:noFill/>
            <a:miter lim="800000"/>
            <a:headEnd/>
            <a:tailEnd/>
          </a:ln>
        </p:spPr>
        <p:txBody>
          <a:bodyPr wrap="none" rtlCol="0">
            <a:spAutoFit/>
          </a:bodyPr>
          <a:lstStyle/>
          <a:p>
            <a:r>
              <a:rPr lang="en-US" dirty="0" smtClean="0">
                <a:latin typeface="+mj-lt"/>
              </a:rPr>
              <a:t>Using a Style Converter to </a:t>
            </a:r>
          </a:p>
          <a:p>
            <a:r>
              <a:rPr lang="en-US" sz="1800" dirty="0" smtClean="0">
                <a:latin typeface="+mj-lt"/>
              </a:rPr>
              <a:t>Change the Style</a:t>
            </a:r>
            <a:endParaRPr lang="en-US" sz="1800" dirty="0">
              <a:latin typeface="+mj-lt"/>
            </a:endParaRPr>
          </a:p>
        </p:txBody>
      </p:sp>
      <p:cxnSp>
        <p:nvCxnSpPr>
          <p:cNvPr id="11" name="Straight Connector 10"/>
          <p:cNvCxnSpPr/>
          <p:nvPr/>
        </p:nvCxnSpPr>
        <p:spPr bwMode="auto">
          <a:xfrm>
            <a:off x="1371600" y="4495800"/>
            <a:ext cx="6858000"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bwMode="auto">
          <a:xfrm flipH="1">
            <a:off x="5324927" y="3541932"/>
            <a:ext cx="685801" cy="304799"/>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8" name="TextBox 17"/>
          <p:cNvSpPr txBox="1"/>
          <p:nvPr/>
        </p:nvSpPr>
        <p:spPr bwMode="auto">
          <a:xfrm>
            <a:off x="6086926" y="3200400"/>
            <a:ext cx="2232534" cy="646331"/>
          </a:xfrm>
          <a:prstGeom prst="rect">
            <a:avLst/>
          </a:prstGeom>
          <a:noFill/>
          <a:ln w="9525">
            <a:noFill/>
            <a:miter lim="800000"/>
            <a:headEnd/>
            <a:tailEnd/>
          </a:ln>
        </p:spPr>
        <p:txBody>
          <a:bodyPr wrap="none" rtlCol="0">
            <a:spAutoFit/>
          </a:bodyPr>
          <a:lstStyle/>
          <a:p>
            <a:r>
              <a:rPr lang="en-US" dirty="0" smtClean="0">
                <a:latin typeface="+mj-lt"/>
              </a:rPr>
              <a:t>Bind to a property to </a:t>
            </a:r>
          </a:p>
          <a:p>
            <a:r>
              <a:rPr lang="en-US" dirty="0">
                <a:latin typeface="+mj-lt"/>
              </a:rPr>
              <a:t>c</a:t>
            </a:r>
            <a:r>
              <a:rPr lang="en-US" dirty="0" smtClean="0">
                <a:latin typeface="+mj-lt"/>
              </a:rPr>
              <a:t>hange the CSS style</a:t>
            </a:r>
          </a:p>
        </p:txBody>
      </p:sp>
      <p:cxnSp>
        <p:nvCxnSpPr>
          <p:cNvPr id="19" name="Straight Arrow Connector 18"/>
          <p:cNvCxnSpPr/>
          <p:nvPr/>
        </p:nvCxnSpPr>
        <p:spPr bwMode="auto">
          <a:xfrm flipV="1">
            <a:off x="2895600" y="4696730"/>
            <a:ext cx="196792" cy="568024"/>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0" name="TextBox 19"/>
          <p:cNvSpPr txBox="1"/>
          <p:nvPr/>
        </p:nvSpPr>
        <p:spPr bwMode="auto">
          <a:xfrm>
            <a:off x="1828800" y="5486400"/>
            <a:ext cx="1440010" cy="369332"/>
          </a:xfrm>
          <a:prstGeom prst="rect">
            <a:avLst/>
          </a:prstGeom>
          <a:noFill/>
          <a:ln w="9525">
            <a:noFill/>
            <a:miter lim="800000"/>
            <a:headEnd/>
            <a:tailEnd/>
          </a:ln>
        </p:spPr>
        <p:txBody>
          <a:bodyPr wrap="none" rtlCol="0">
            <a:spAutoFit/>
          </a:bodyPr>
          <a:lstStyle/>
          <a:p>
            <a:r>
              <a:rPr lang="en-US" dirty="0" smtClean="0">
                <a:latin typeface="+mj-lt"/>
              </a:rPr>
              <a:t>CSS attribute</a:t>
            </a:r>
            <a:endParaRPr lang="en-US" dirty="0" smtClean="0">
              <a:latin typeface="+mj-lt"/>
            </a:endParaRPr>
          </a:p>
        </p:txBody>
      </p:sp>
      <p:cxnSp>
        <p:nvCxnSpPr>
          <p:cNvPr id="23" name="Straight Arrow Connector 22"/>
          <p:cNvCxnSpPr/>
          <p:nvPr/>
        </p:nvCxnSpPr>
        <p:spPr bwMode="auto">
          <a:xfrm flipV="1">
            <a:off x="4876800" y="4724400"/>
            <a:ext cx="0" cy="540354"/>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4" name="TextBox 23"/>
          <p:cNvSpPr txBox="1"/>
          <p:nvPr/>
        </p:nvSpPr>
        <p:spPr bwMode="auto">
          <a:xfrm>
            <a:off x="4114800" y="5486400"/>
            <a:ext cx="1494255" cy="369332"/>
          </a:xfrm>
          <a:prstGeom prst="rect">
            <a:avLst/>
          </a:prstGeom>
          <a:noFill/>
          <a:ln w="9525">
            <a:noFill/>
            <a:miter lim="800000"/>
            <a:headEnd/>
            <a:tailEnd/>
          </a:ln>
        </p:spPr>
        <p:txBody>
          <a:bodyPr wrap="none" rtlCol="0">
            <a:spAutoFit/>
          </a:bodyPr>
          <a:lstStyle/>
          <a:p>
            <a:r>
              <a:rPr lang="en-US" dirty="0" smtClean="0">
                <a:latin typeface="+mj-lt"/>
              </a:rPr>
              <a:t>Style to apply</a:t>
            </a:r>
            <a:endParaRPr lang="en-US" dirty="0" smtClean="0">
              <a:latin typeface="+mj-lt"/>
            </a:endParaRPr>
          </a:p>
        </p:txBody>
      </p:sp>
      <p:cxnSp>
        <p:nvCxnSpPr>
          <p:cNvPr id="27" name="Straight Arrow Connector 26"/>
          <p:cNvCxnSpPr/>
          <p:nvPr/>
        </p:nvCxnSpPr>
        <p:spPr bwMode="auto">
          <a:xfrm flipV="1">
            <a:off x="6887745" y="4724400"/>
            <a:ext cx="0" cy="540354"/>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8" name="TextBox 27"/>
          <p:cNvSpPr txBox="1"/>
          <p:nvPr/>
        </p:nvSpPr>
        <p:spPr bwMode="auto">
          <a:xfrm>
            <a:off x="6125745" y="5486400"/>
            <a:ext cx="1519455" cy="646331"/>
          </a:xfrm>
          <a:prstGeom prst="rect">
            <a:avLst/>
          </a:prstGeom>
          <a:noFill/>
          <a:ln w="9525">
            <a:noFill/>
            <a:miter lim="800000"/>
            <a:headEnd/>
            <a:tailEnd/>
          </a:ln>
        </p:spPr>
        <p:txBody>
          <a:bodyPr wrap="none" rtlCol="0">
            <a:spAutoFit/>
          </a:bodyPr>
          <a:lstStyle/>
          <a:p>
            <a:r>
              <a:rPr lang="en-US" dirty="0" smtClean="0">
                <a:latin typeface="+mj-lt"/>
              </a:rPr>
              <a:t>Expression to </a:t>
            </a:r>
          </a:p>
          <a:p>
            <a:pPr algn="ctr"/>
            <a:r>
              <a:rPr lang="en-US" dirty="0" smtClean="0">
                <a:latin typeface="+mj-lt"/>
              </a:rPr>
              <a:t>evaluate</a:t>
            </a:r>
            <a:endParaRPr lang="en-US" dirty="0" smtClean="0">
              <a:latin typeface="+mj-lt"/>
            </a:endParaRPr>
          </a:p>
        </p:txBody>
      </p:sp>
    </p:spTree>
    <p:extLst>
      <p:ext uri="{BB962C8B-B14F-4D97-AF65-F5344CB8AC3E}">
        <p14:creationId xmlns:p14="http://schemas.microsoft.com/office/powerpoint/2010/main" val="26012692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7" grpId="0"/>
      <p:bldP spid="18" grpId="0"/>
      <p:bldP spid="20" grpId="0"/>
      <p:bldP spid="24"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Leveraging XAML Skills Slide</a:t>
            </a:r>
            <a:endParaRPr lang="en-GB" dirty="0"/>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520077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luralsightSlideTemplate">
  <a:themeElements>
    <a:clrScheme name="Custom 3">
      <a:dk1>
        <a:sysClr val="windowText" lastClr="000000"/>
      </a:dk1>
      <a:lt1>
        <a:sysClr val="window" lastClr="FFFFFF"/>
      </a:lt1>
      <a:dk2>
        <a:srgbClr val="00000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apphire">
      <a:majorFont>
        <a:latin typeface="Myriad Pro"/>
        <a:ea typeface=""/>
        <a:cs typeface=""/>
      </a:majorFont>
      <a:minorFont>
        <a:latin typeface="Myriad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luralsightSlideTemplate.potx" id="{4FD8AF3B-EA10-4912-902F-C72F4BFFC556}" vid="{D7F17895-93B1-42F2-90B6-CE537C42212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865B9DCC8F7FB4A82840FBDE1FC983A" ma:contentTypeVersion="0" ma:contentTypeDescription="Create a new document." ma:contentTypeScope="" ma:versionID="ecd0916681f32cda70880b341f4a891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2D498799-B0FC-4B7A-8396-BFC34D805990}">
  <ds:schemaRefs>
    <ds:schemaRef ds:uri="http://schemas.microsoft.com/office/2006/metadata/properties"/>
    <ds:schemaRef ds:uri="http://purl.org/dc/terms/"/>
    <ds:schemaRef ds:uri="http://www.w3.org/XML/1998/namespace"/>
    <ds:schemaRef ds:uri="http://schemas.microsoft.com/office/2006/documentManagement/types"/>
    <ds:schemaRef ds:uri="http://schemas.openxmlformats.org/package/2006/metadata/core-properties"/>
    <ds:schemaRef ds:uri="http://purl.org/dc/dcmitype/"/>
    <ds:schemaRef ds:uri="http://purl.org/dc/elements/1.1/"/>
  </ds:schemaRefs>
</ds:datastoreItem>
</file>

<file path=customXml/itemProps2.xml><?xml version="1.0" encoding="utf-8"?>
<ds:datastoreItem xmlns:ds="http://schemas.openxmlformats.org/officeDocument/2006/customXml" ds:itemID="{1685463B-57CE-4CE4-B1CF-FE44EB79BFA3}">
  <ds:schemaRefs>
    <ds:schemaRef ds:uri="http://schemas.microsoft.com/sharepoint/v3/contenttype/forms"/>
  </ds:schemaRefs>
</ds:datastoreItem>
</file>

<file path=customXml/itemProps3.xml><?xml version="1.0" encoding="utf-8"?>
<ds:datastoreItem xmlns:ds="http://schemas.openxmlformats.org/officeDocument/2006/customXml" ds:itemID="{1DEB1AF8-B785-4B22-89EC-168618F34A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PluralsightSlideTemplate</Template>
  <TotalTime>1929</TotalTime>
  <Words>3143</Words>
  <Application>Microsoft Office PowerPoint</Application>
  <PresentationFormat>On-screen Show (4:3)</PresentationFormat>
  <Paragraphs>310</Paragraphs>
  <Slides>20</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Cambria Math</vt:lpstr>
      <vt:lpstr>Consolas</vt:lpstr>
      <vt:lpstr>Myriad Pro</vt:lpstr>
      <vt:lpstr>Myriad Pro Light</vt:lpstr>
      <vt:lpstr>Segoe UI</vt:lpstr>
      <vt:lpstr>Verdana</vt:lpstr>
      <vt:lpstr>Wingdings</vt:lpstr>
      <vt:lpstr>PluralsightSlideTemplate</vt:lpstr>
      <vt:lpstr>HTML for the XAML developer</vt:lpstr>
      <vt:lpstr>Contact Information </vt:lpstr>
      <vt:lpstr>Agenda  </vt:lpstr>
      <vt:lpstr>END OF Overview Slides  </vt:lpstr>
      <vt:lpstr>Leveraging your XAML Skills – Data Context  </vt:lpstr>
      <vt:lpstr>Leveraging your XAML Skills – Binding  </vt:lpstr>
      <vt:lpstr>Leveraging your XAML Skills – Commanding  </vt:lpstr>
      <vt:lpstr>Leveraging your XAML Skills – Styles  </vt:lpstr>
      <vt:lpstr>END OF Leveraging XAML Skills Slide</vt:lpstr>
      <vt:lpstr>Agenda  </vt:lpstr>
      <vt:lpstr>Tools/Frameworks  </vt:lpstr>
      <vt:lpstr>Tools/Frameworks  </vt:lpstr>
      <vt:lpstr>END OF Tools being used slide</vt:lpstr>
      <vt:lpstr>Agenda  </vt:lpstr>
      <vt:lpstr>MVC Template Project Setup  </vt:lpstr>
      <vt:lpstr>END OF MVC Template slide</vt:lpstr>
      <vt:lpstr>Agenda  </vt:lpstr>
      <vt:lpstr>Implement the Hello World Application  </vt:lpstr>
      <vt:lpstr>END OF Hello World Slide</vt:lpstr>
      <vt:lpstr>Agenda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development for the XAML developer</dc:title>
  <dc:subject>From raw Ajax to ASP.NET</dc:subject>
  <dc:creator>Derik Whittaker</dc:creator>
  <cp:lastModifiedBy>Derik Whittaker</cp:lastModifiedBy>
  <cp:revision>88</cp:revision>
  <dcterms:created xsi:type="dcterms:W3CDTF">2013-02-20T23:32:03Z</dcterms:created>
  <dcterms:modified xsi:type="dcterms:W3CDTF">2013-02-22T20:44:31Z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0x0101003865B9DCC8F7FB4A82840FBDE1FC983A</vt:lpwstr>
  </property>
</Properties>
</file>