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0"/>
  </p:notesMasterIdLst>
  <p:handoutMasterIdLst>
    <p:handoutMasterId r:id="rId21"/>
  </p:handoutMasterIdLst>
  <p:sldIdLst>
    <p:sldId id="356" r:id="rId5"/>
    <p:sldId id="347" r:id="rId6"/>
    <p:sldId id="357" r:id="rId7"/>
    <p:sldId id="358" r:id="rId8"/>
    <p:sldId id="359" r:id="rId9"/>
    <p:sldId id="360" r:id="rId10"/>
    <p:sldId id="361" r:id="rId11"/>
    <p:sldId id="362" r:id="rId12"/>
    <p:sldId id="363" r:id="rId13"/>
    <p:sldId id="364" r:id="rId14"/>
    <p:sldId id="365" r:id="rId15"/>
    <p:sldId id="368" r:id="rId16"/>
    <p:sldId id="366" r:id="rId17"/>
    <p:sldId id="369" r:id="rId18"/>
    <p:sldId id="367"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58"/>
            <p14:sldId id="359"/>
            <p14:sldId id="360"/>
            <p14:sldId id="361"/>
            <p14:sldId id="362"/>
            <p14:sldId id="363"/>
            <p14:sldId id="364"/>
            <p14:sldId id="365"/>
            <p14:sldId id="368"/>
            <p14:sldId id="366"/>
            <p14:sldId id="369"/>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F8B19"/>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65675" autoAdjust="0"/>
  </p:normalViewPr>
  <p:slideViewPr>
    <p:cSldViewPr>
      <p:cViewPr varScale="1">
        <p:scale>
          <a:sx n="62" d="100"/>
          <a:sy n="62" d="100"/>
        </p:scale>
        <p:origin x="224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2/21/2013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  In</a:t>
            </a:r>
            <a:r>
              <a:rPr lang="en-US" baseline="0" dirty="0" smtClean="0"/>
              <a:t> this course we are learn how to make the transition from a XAML developer, wither you specialized in  Silverlight or WPF, to an HTML developer.  Specifically we are going to focus on how you can leverage the knowledge and skills you learned building XAML based applications.  You will learn how your MVVM skills such as View Model layout, Data Binding and Commanding will translate via Knockout </a:t>
            </a:r>
            <a:r>
              <a:rPr lang="en-US" baseline="0" dirty="0" err="1" smtClean="0"/>
              <a:t>js</a:t>
            </a:r>
            <a:r>
              <a:rPr lang="en-US" baseline="0" dirty="0" smtClean="0"/>
              <a:t>.  You will also learn how your knowledge of converters and styles can be applied in HTML to get the same affect.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13</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You can follow</a:t>
            </a:r>
            <a:r>
              <a:rPr lang="en-US" baseline="0" dirty="0" smtClean="0"/>
              <a:t> me on twitter at @Derik Whittaker . You can read my blog over at Devlicio.us or at bit.ly/</a:t>
            </a:r>
            <a:r>
              <a:rPr lang="en-US" baseline="0" dirty="0" err="1" smtClean="0"/>
              <a:t>blog_derikwhittaker</a:t>
            </a:r>
            <a:r>
              <a:rPr lang="en-US" baseline="0" dirty="0" smtClean="0"/>
              <a:t>  You can also email me any time at 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4216187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98216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a:t>
            </a:r>
            <a:r>
              <a:rPr lang="en-US" dirty="0" smtClean="0"/>
              <a:t>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a:t>
            </a:r>
            <a:r>
              <a:rPr lang="en-US" b="0" dirty="0" smtClean="0">
                <a:latin typeface="+mn-lt"/>
              </a:rPr>
              <a:t>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searches</a:t>
            </a:r>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t>
            </a:r>
            <a:r>
              <a:rPr lang="en-US" dirty="0" smtClean="0">
                <a:latin typeface="+mn-lt"/>
              </a:rPr>
              <a:t>how </a:t>
            </a:r>
            <a:r>
              <a:rPr lang="en-US" dirty="0" smtClean="0">
                <a:latin typeface="+mn-lt"/>
              </a:rPr>
              <a:t>to leverage your XAML </a:t>
            </a:r>
            <a:r>
              <a:rPr lang="en-US" dirty="0" smtClean="0">
                <a:latin typeface="+mn-lt"/>
              </a:rPr>
              <a:t>skills </a:t>
            </a:r>
            <a:r>
              <a:rPr lang="en-US" dirty="0" smtClean="0">
                <a:latin typeface="+mn-lt"/>
              </a:rPr>
              <a:t>to build HTML applications</a:t>
            </a:r>
            <a:endParaRPr lang="en-US" dirty="0" smtClean="0">
              <a:latin typeface="+mn-lt"/>
            </a:endParaRP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a:t>
            </a:r>
            <a:r>
              <a:rPr lang="en-GB" dirty="0" smtClean="0">
                <a:solidFill>
                  <a:schemeClr val="accent6">
                    <a:lumMod val="75000"/>
                  </a:schemeClr>
                </a:solidFill>
              </a:rPr>
              <a:t>project </a:t>
            </a:r>
            <a:r>
              <a:rPr lang="en-GB" dirty="0" smtClean="0">
                <a:solidFill>
                  <a:schemeClr val="accent6">
                    <a:lumMod val="75000"/>
                  </a:schemeClr>
                </a:solidFill>
              </a:rPr>
              <a:t>solution</a:t>
            </a:r>
          </a:p>
          <a:p>
            <a:r>
              <a:rPr lang="en-GB" dirty="0" smtClean="0"/>
              <a:t>Implement a Hello </a:t>
            </a:r>
            <a:r>
              <a:rPr lang="en-GB" dirty="0" smtClean="0"/>
              <a:t>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a:t>
            </a:r>
            <a:r>
              <a:rPr lang="en-US" dirty="0" smtClean="0"/>
              <a:t>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t>
            </a:r>
            <a:r>
              <a:rPr lang="en-US" dirty="0" smtClean="0">
                <a:latin typeface="+mn-lt"/>
              </a:rPr>
              <a:t>how </a:t>
            </a:r>
            <a:r>
              <a:rPr lang="en-US" dirty="0" smtClean="0">
                <a:latin typeface="+mn-lt"/>
              </a:rPr>
              <a:t>to leverage your XAML </a:t>
            </a:r>
            <a:r>
              <a:rPr lang="en-US" dirty="0" smtClean="0">
                <a:latin typeface="+mn-lt"/>
              </a:rPr>
              <a:t>skills </a:t>
            </a:r>
            <a:r>
              <a:rPr lang="en-US" dirty="0" smtClean="0">
                <a:latin typeface="+mn-lt"/>
              </a:rPr>
              <a:t>to build HTML applications</a:t>
            </a:r>
            <a:endParaRPr lang="en-US" dirty="0" smtClean="0">
              <a:latin typeface="+mn-lt"/>
            </a:endParaRP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a:t>
            </a:r>
            <a:r>
              <a:rPr lang="en-GB" dirty="0" smtClean="0">
                <a:solidFill>
                  <a:schemeClr val="accent6">
                    <a:lumMod val="75000"/>
                  </a:schemeClr>
                </a:solidFill>
              </a:rPr>
              <a:t>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a:t>
            </a:r>
            <a:r>
              <a:rPr lang="en-US" dirty="0" smtClean="0"/>
              <a:t>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t>
            </a:r>
            <a:r>
              <a:rPr lang="en-US" dirty="0" smtClean="0">
                <a:latin typeface="+mn-lt"/>
              </a:rPr>
              <a:t>how </a:t>
            </a:r>
            <a:r>
              <a:rPr lang="en-US" dirty="0" smtClean="0">
                <a:latin typeface="+mn-lt"/>
              </a:rPr>
              <a:t>to leverage your XAML </a:t>
            </a:r>
            <a:r>
              <a:rPr lang="en-US" dirty="0" smtClean="0">
                <a:latin typeface="+mn-lt"/>
              </a:rPr>
              <a:t>skills </a:t>
            </a:r>
            <a:r>
              <a:rPr lang="en-US" dirty="0" smtClean="0">
                <a:latin typeface="+mn-lt"/>
              </a:rPr>
              <a:t>to build HTML applications</a:t>
            </a:r>
            <a:endParaRPr lang="en-US" dirty="0" smtClean="0">
              <a:latin typeface="+mn-lt"/>
            </a:endParaRP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a:t>
            </a:r>
            <a:r>
              <a:rPr lang="en-GB" dirty="0" smtClean="0"/>
              <a:t>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t>
            </a:r>
            <a:r>
              <a:rPr lang="en-US" dirty="0" smtClean="0">
                <a:latin typeface="+mn-lt"/>
              </a:rPr>
              <a:t>how </a:t>
            </a:r>
            <a:r>
              <a:rPr lang="en-US" dirty="0" smtClean="0">
                <a:latin typeface="+mn-lt"/>
              </a:rPr>
              <a:t>to leverage your XAML </a:t>
            </a:r>
            <a:r>
              <a:rPr lang="en-US" dirty="0" smtClean="0">
                <a:latin typeface="+mn-lt"/>
              </a:rPr>
              <a:t>skills </a:t>
            </a:r>
            <a:r>
              <a:rPr lang="en-US" dirty="0" smtClean="0">
                <a:latin typeface="+mn-lt"/>
              </a:rPr>
              <a:t>to build HTML applications</a:t>
            </a:r>
            <a:endParaRPr lang="en-US" dirty="0" smtClean="0">
              <a:latin typeface="+mn-lt"/>
            </a:endParaRPr>
          </a:p>
          <a:p>
            <a:r>
              <a:rPr lang="en-GB" dirty="0" smtClean="0"/>
              <a:t>Learn about the tools we are going to use in this course</a:t>
            </a:r>
            <a:endParaRPr lang="en-GB" dirty="0" smtClean="0"/>
          </a:p>
          <a:p>
            <a:r>
              <a:rPr lang="en-GB" dirty="0" smtClean="0"/>
              <a:t>Setup our template </a:t>
            </a:r>
            <a:r>
              <a:rPr lang="en-GB" dirty="0" err="1" smtClean="0"/>
              <a:t>Asp.Net</a:t>
            </a:r>
            <a:r>
              <a:rPr lang="en-GB" dirty="0" smtClean="0"/>
              <a:t> MVC </a:t>
            </a:r>
            <a:r>
              <a:rPr lang="en-GB" dirty="0" smtClean="0"/>
              <a:t>project </a:t>
            </a:r>
            <a:r>
              <a:rPr lang="en-GB" dirty="0" smtClean="0"/>
              <a:t>solution</a:t>
            </a:r>
          </a:p>
          <a:p>
            <a:r>
              <a:rPr lang="en-GB" dirty="0" smtClean="0"/>
              <a:t>Implement a Hello </a:t>
            </a:r>
            <a:r>
              <a:rPr lang="en-GB" dirty="0" smtClean="0"/>
              <a:t>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a:t>
            </a:r>
            <a:r>
              <a:rPr lang="en-US" dirty="0" smtClean="0"/>
              <a: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540183" cy="369332"/>
          </a:xfrm>
          <a:prstGeom prst="rect">
            <a:avLst/>
          </a:prstGeom>
          <a:noFill/>
          <a:ln w="9525">
            <a:noFill/>
            <a:miter lim="800000"/>
            <a:headEnd/>
            <a:tailEnd/>
          </a:ln>
        </p:spPr>
        <p:txBody>
          <a:bodyPr wrap="none" rtlCol="0">
            <a:spAutoFit/>
          </a:bodyPr>
          <a:lstStyle/>
          <a:p>
            <a:r>
              <a:rPr lang="en-US" sz="1800" dirty="0" smtClean="0">
                <a:latin typeface="+mj-lt"/>
              </a:rPr>
              <a:t>Code Behind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540183" cy="369332"/>
          </a:xfrm>
          <a:prstGeom prst="rect">
            <a:avLst/>
          </a:prstGeom>
          <a:noFill/>
          <a:ln w="9525">
            <a:noFill/>
            <a:miter lim="800000"/>
            <a:headEnd/>
            <a:tailEnd/>
          </a:ln>
        </p:spPr>
        <p:txBody>
          <a:bodyPr wrap="none" rtlCol="0">
            <a:spAutoFit/>
          </a:bodyPr>
          <a:lstStyle/>
          <a:p>
            <a:r>
              <a:rPr lang="en-US" sz="1800" dirty="0" smtClean="0">
                <a:latin typeface="+mj-lt"/>
              </a:rPr>
              <a:t>Code Behind of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a:t>
            </a:r>
            <a:endParaRPr lang="en-US" sz="1800" dirty="0">
              <a:latin typeface="+mj-lt"/>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2" grpId="0"/>
      <p:bldP spid="17" grpId="0"/>
      <p:bldP spid="19"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a:t>
            </a:r>
            <a:r>
              <a:rPr lang="en-US" dirty="0" smtClean="0"/>
              <a: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7"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a:t>
            </a:r>
            <a:r>
              <a:rPr lang="en-US" dirty="0" smtClean="0"/>
              <a: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608278"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smtClean="0">
                <a:latin typeface="+mj-lt"/>
              </a:rPr>
              <a:t>RelayCommand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7"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81000" y="1828800"/>
            <a:ext cx="6593536" cy="806804"/>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a:t>
            </a:r>
            <a:r>
              <a:rPr lang="en-US" dirty="0" smtClean="0"/>
              <a: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21" name="Straight Arrow Connector 20"/>
          <p:cNvCxnSpPr/>
          <p:nvPr/>
        </p:nvCxnSpPr>
        <p:spPr bwMode="auto">
          <a:xfrm flipH="1" flipV="1">
            <a:off x="5410200" y="4763869"/>
            <a:ext cx="609601" cy="34153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4763869"/>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7"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t>
            </a:r>
            <a:r>
              <a:rPr lang="en-US" dirty="0" smtClean="0">
                <a:latin typeface="+mn-lt"/>
              </a:rPr>
              <a:t>how </a:t>
            </a:r>
            <a:r>
              <a:rPr lang="en-US" dirty="0" smtClean="0">
                <a:latin typeface="+mn-lt"/>
              </a:rPr>
              <a:t>to leverage your XAML </a:t>
            </a:r>
            <a:r>
              <a:rPr lang="en-US" dirty="0" smtClean="0">
                <a:latin typeface="+mn-lt"/>
              </a:rPr>
              <a:t>skills </a:t>
            </a:r>
            <a:r>
              <a:rPr lang="en-US" dirty="0" smtClean="0">
                <a:latin typeface="+mn-lt"/>
              </a:rPr>
              <a:t>to build HTML applications</a:t>
            </a:r>
            <a:endParaRPr lang="en-US" dirty="0" smtClean="0">
              <a:latin typeface="+mn-lt"/>
            </a:endParaRPr>
          </a:p>
          <a:p>
            <a:r>
              <a:rPr lang="en-GB" dirty="0" smtClean="0">
                <a:solidFill>
                  <a:schemeClr val="accent6">
                    <a:lumMod val="75000"/>
                  </a:schemeClr>
                </a:solidFill>
              </a:rPr>
              <a:t>Learn about the tools we are going to use in this course</a:t>
            </a:r>
            <a:endParaRPr lang="en-GB" dirty="0" smtClean="0">
              <a:solidFill>
                <a:schemeClr val="accent6">
                  <a:lumMod val="75000"/>
                </a:schemeClr>
              </a:solidFill>
            </a:endParaRPr>
          </a:p>
          <a:p>
            <a:r>
              <a:rPr lang="en-GB" dirty="0" smtClean="0"/>
              <a:t>Setup our template </a:t>
            </a:r>
            <a:r>
              <a:rPr lang="en-GB" dirty="0" err="1" smtClean="0"/>
              <a:t>Asp.Net</a:t>
            </a:r>
            <a:r>
              <a:rPr lang="en-GB" dirty="0" smtClean="0"/>
              <a:t> MVC </a:t>
            </a:r>
            <a:r>
              <a:rPr lang="en-GB" dirty="0" smtClean="0"/>
              <a:t>project </a:t>
            </a:r>
            <a:r>
              <a:rPr lang="en-GB" dirty="0" smtClean="0"/>
              <a:t>solution</a:t>
            </a:r>
          </a:p>
          <a:p>
            <a:r>
              <a:rPr lang="en-GB" dirty="0" smtClean="0"/>
              <a:t>Implement a Hello </a:t>
            </a:r>
            <a:r>
              <a:rPr lang="en-GB" dirty="0" smtClean="0"/>
              <a:t>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a:t>
            </a:r>
            <a:r>
              <a:rPr lang="en-US" dirty="0" smtClean="0"/>
              <a:t>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endParaRPr lang="en-US" dirty="0"/>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436</TotalTime>
  <Words>592</Words>
  <Application>Microsoft Office PowerPoint</Application>
  <PresentationFormat>On-screen Show (4:3)</PresentationFormat>
  <Paragraphs>121</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Leveraging your XAML Skills – Data Context  </vt:lpstr>
      <vt:lpstr>Leveraging your XAML Skills – Binding  </vt:lpstr>
      <vt:lpstr>Leveraging your XAML Skills – Commanding  </vt:lpstr>
      <vt:lpstr>Leveraging your XAML Skills – Styles  </vt:lpstr>
      <vt:lpstr>Agenda  </vt:lpstr>
      <vt:lpstr>Tools/Frameworks  </vt:lpstr>
      <vt:lpstr>Tools/Frameworks  </vt:lpstr>
      <vt:lpstr>Agenda  </vt:lpstr>
      <vt:lpstr>MVC Template Project Setup  </vt:lpstr>
      <vt:lpstr>Agenda  </vt:lpstr>
      <vt:lpstr>Implement the Hello World Application  </vt:lpstr>
      <vt:lpstr>Agenda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32</cp:revision>
  <dcterms:created xsi:type="dcterms:W3CDTF">2013-02-20T23:32:03Z</dcterms:created>
  <dcterms:modified xsi:type="dcterms:W3CDTF">2013-02-21T19:50:01Z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