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35"/>
  </p:notesMasterIdLst>
  <p:handoutMasterIdLst>
    <p:handoutMasterId r:id="rId36"/>
  </p:handoutMasterIdLst>
  <p:sldIdLst>
    <p:sldId id="356" r:id="rId5"/>
    <p:sldId id="357" r:id="rId6"/>
    <p:sldId id="390" r:id="rId7"/>
    <p:sldId id="370" r:id="rId8"/>
    <p:sldId id="389" r:id="rId9"/>
    <p:sldId id="371" r:id="rId10"/>
    <p:sldId id="373" r:id="rId11"/>
    <p:sldId id="372" r:id="rId12"/>
    <p:sldId id="391" r:id="rId13"/>
    <p:sldId id="392" r:id="rId14"/>
    <p:sldId id="401" r:id="rId15"/>
    <p:sldId id="402" r:id="rId16"/>
    <p:sldId id="393" r:id="rId17"/>
    <p:sldId id="394" r:id="rId18"/>
    <p:sldId id="403" r:id="rId19"/>
    <p:sldId id="395" r:id="rId20"/>
    <p:sldId id="396" r:id="rId21"/>
    <p:sldId id="404" r:id="rId22"/>
    <p:sldId id="405" r:id="rId23"/>
    <p:sldId id="397" r:id="rId24"/>
    <p:sldId id="398" r:id="rId25"/>
    <p:sldId id="406" r:id="rId26"/>
    <p:sldId id="407" r:id="rId27"/>
    <p:sldId id="399" r:id="rId28"/>
    <p:sldId id="400" r:id="rId29"/>
    <p:sldId id="410" r:id="rId30"/>
    <p:sldId id="411" r:id="rId31"/>
    <p:sldId id="412" r:id="rId32"/>
    <p:sldId id="408" r:id="rId33"/>
    <p:sldId id="413" r:id="rId3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90"/>
            <p14:sldId id="370"/>
            <p14:sldId id="389"/>
            <p14:sldId id="371"/>
            <p14:sldId id="373"/>
            <p14:sldId id="372"/>
            <p14:sldId id="391"/>
            <p14:sldId id="392"/>
            <p14:sldId id="401"/>
            <p14:sldId id="402"/>
            <p14:sldId id="393"/>
            <p14:sldId id="394"/>
            <p14:sldId id="403"/>
            <p14:sldId id="395"/>
            <p14:sldId id="396"/>
            <p14:sldId id="404"/>
            <p14:sldId id="405"/>
            <p14:sldId id="397"/>
            <p14:sldId id="398"/>
            <p14:sldId id="406"/>
            <p14:sldId id="407"/>
            <p14:sldId id="399"/>
            <p14:sldId id="400"/>
            <p14:sldId id="410"/>
            <p14:sldId id="411"/>
            <p14:sldId id="412"/>
            <p14:sldId id="408"/>
            <p14:sldId id="4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91" autoAdjust="0"/>
    <p:restoredTop sz="49085" autoAdjust="0"/>
  </p:normalViewPr>
  <p:slideViewPr>
    <p:cSldViewPr>
      <p:cViewPr varScale="1">
        <p:scale>
          <a:sx n="46" d="100"/>
          <a:sy n="46" d="100"/>
        </p:scale>
        <p:origin x="1670" y="3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3/31/2013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module </a:t>
            </a:r>
            <a:r>
              <a:rPr lang="en-US" dirty="0" smtClean="0"/>
              <a:t>4 </a:t>
            </a:r>
            <a:r>
              <a:rPr lang="en-US" dirty="0" smtClean="0"/>
              <a:t>of Html for the XAML developer</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this module we are going</a:t>
            </a:r>
            <a:r>
              <a:rPr lang="en-US" baseline="0" dirty="0" smtClean="0"/>
              <a:t> to </a:t>
            </a:r>
            <a:r>
              <a:rPr lang="en-US" baseline="0" dirty="0" smtClean="0"/>
              <a:t>shift our focus from fetching and listing our </a:t>
            </a:r>
            <a:r>
              <a:rPr lang="en-US" baseline="0" dirty="0" err="1" smtClean="0"/>
              <a:t>ToDo</a:t>
            </a:r>
            <a:r>
              <a:rPr lang="en-US" baseline="0" dirty="0" smtClean="0"/>
              <a:t> Items to being able to maintain them.  We will learn the skills needed for you to be able to add new </a:t>
            </a:r>
            <a:r>
              <a:rPr lang="en-US" baseline="0" dirty="0" err="1" smtClean="0"/>
              <a:t>ToDo</a:t>
            </a:r>
            <a:r>
              <a:rPr lang="en-US" baseline="0" dirty="0" smtClean="0"/>
              <a:t> Items along with Maintain exiting ones.</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how to handle 2way</a:t>
            </a:r>
            <a:r>
              <a:rPr lang="en-US" baseline="0" dirty="0" smtClean="0"/>
              <a:t> binding with real time updating to our view model we should take a look at how to use this in conjunction with client side data filtering.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val="391224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When</a:t>
            </a:r>
            <a:r>
              <a:rPr lang="en-US" baseline="0" dirty="0" smtClean="0"/>
              <a:t> wanting to do data filtering in your view model you may have some code that looks like you see here</a:t>
            </a:r>
          </a:p>
          <a:p>
            <a:endParaRPr lang="en-US" baseline="0" dirty="0" smtClean="0"/>
          </a:p>
          <a:p>
            <a:r>
              <a:rPr lang="en-US" baseline="0" dirty="0" smtClean="0"/>
              <a:t>[show animation]</a:t>
            </a:r>
          </a:p>
          <a:p>
            <a:r>
              <a:rPr lang="en-US" baseline="0" dirty="0" smtClean="0"/>
              <a:t>We would take our data listing and use </a:t>
            </a:r>
            <a:r>
              <a:rPr lang="en-US" baseline="0" dirty="0" err="1" smtClean="0"/>
              <a:t>Linq</a:t>
            </a:r>
            <a:r>
              <a:rPr lang="en-US" baseline="0" dirty="0" smtClean="0"/>
              <a:t> to filter it down based on the filter text provided by the users</a:t>
            </a:r>
          </a:p>
          <a:p>
            <a:endParaRPr lang="en-US" baseline="0" dirty="0" smtClean="0"/>
          </a:p>
          <a:p>
            <a:r>
              <a:rPr lang="en-US" baseline="0" dirty="0" smtClean="0"/>
              <a:t>[show animation]</a:t>
            </a:r>
          </a:p>
          <a:p>
            <a:r>
              <a:rPr lang="en-US" baseline="0" dirty="0" smtClean="0"/>
              <a:t>Once we have our filtered data we just simply need to add it to our bound collection.</a:t>
            </a:r>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a:p>
        </p:txBody>
      </p:sp>
    </p:spTree>
    <p:extLst>
      <p:ext uri="{BB962C8B-B14F-4D97-AF65-F5344CB8AC3E}">
        <p14:creationId xmlns:p14="http://schemas.microsoft.com/office/powerpoint/2010/main" val="318390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When doing</a:t>
            </a:r>
            <a:r>
              <a:rPr lang="en-US" baseline="0" dirty="0" smtClean="0"/>
              <a:t> this inside our </a:t>
            </a:r>
            <a:r>
              <a:rPr lang="en-US" baseline="0" dirty="0" err="1" smtClean="0"/>
              <a:t>TypeScript</a:t>
            </a:r>
            <a:r>
              <a:rPr lang="en-US" baseline="0" dirty="0" smtClean="0"/>
              <a:t> view model the code would look something as you see here</a:t>
            </a:r>
          </a:p>
          <a:p>
            <a:endParaRPr lang="en-US" baseline="0" dirty="0" smtClean="0"/>
          </a:p>
          <a:p>
            <a:r>
              <a:rPr lang="en-US" baseline="0" dirty="0" smtClean="0"/>
              <a:t>[show animation]</a:t>
            </a:r>
          </a:p>
          <a:p>
            <a:r>
              <a:rPr lang="en-US" baseline="0" dirty="0" smtClean="0"/>
              <a:t>Sadly we cannot use </a:t>
            </a:r>
            <a:r>
              <a:rPr lang="en-US" baseline="0" dirty="0" err="1" smtClean="0"/>
              <a:t>Linq</a:t>
            </a:r>
            <a:r>
              <a:rPr lang="en-US" baseline="0" dirty="0" smtClean="0"/>
              <a:t> in </a:t>
            </a:r>
            <a:r>
              <a:rPr lang="en-US" baseline="0" dirty="0" err="1" smtClean="0"/>
              <a:t>javascript</a:t>
            </a:r>
            <a:r>
              <a:rPr lang="en-US" baseline="0" dirty="0" smtClean="0"/>
              <a:t>, however the next best thing is the Underscore </a:t>
            </a:r>
            <a:r>
              <a:rPr lang="en-US" baseline="0" dirty="0" err="1" smtClean="0"/>
              <a:t>js</a:t>
            </a:r>
            <a:r>
              <a:rPr lang="en-US" baseline="0" dirty="0" smtClean="0"/>
              <a:t> library.  This library has a filter method which will reduce a list in the same manor as </a:t>
            </a:r>
            <a:r>
              <a:rPr lang="en-US" baseline="0" dirty="0" err="1" smtClean="0"/>
              <a:t>Linq</a:t>
            </a:r>
            <a:r>
              <a:rPr lang="en-US" baseline="0" dirty="0" smtClean="0"/>
              <a:t>.</a:t>
            </a:r>
          </a:p>
          <a:p>
            <a:endParaRPr lang="en-US" baseline="0" dirty="0" smtClean="0"/>
          </a:p>
          <a:p>
            <a:r>
              <a:rPr lang="en-US" baseline="0" dirty="0" smtClean="0"/>
              <a:t>[show animation]</a:t>
            </a:r>
          </a:p>
          <a:p>
            <a:r>
              <a:rPr lang="en-US" baseline="0" dirty="0" smtClean="0"/>
              <a:t>Once we have filtered our list via the filter method all we need to do is populate our underlying list of </a:t>
            </a:r>
            <a:r>
              <a:rPr lang="en-US" baseline="0" dirty="0" err="1" smtClean="0"/>
              <a:t>ToDo’s</a:t>
            </a:r>
            <a:r>
              <a:rPr lang="en-US" baseline="0" dirty="0" smtClean="0"/>
              <a:t>.  By pushing our results into our bound collection our UI will be updated to reflect our new list of </a:t>
            </a:r>
            <a:r>
              <a:rPr lang="en-US" baseline="0" dirty="0" err="1" smtClean="0"/>
              <a:t>ToDo’s</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a:p>
        </p:txBody>
      </p:sp>
    </p:spTree>
    <p:extLst>
      <p:ext uri="{BB962C8B-B14F-4D97-AF65-F5344CB8AC3E}">
        <p14:creationId xmlns:p14="http://schemas.microsoft.com/office/powerpoint/2010/main" val="374391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609885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 module 2 we took a look at how to change a UI style by using a custom observable.  Now we are going to look at a different, more reusable way to accomplish this task now by creating a custom knockout binding.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346542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I</a:t>
            </a:r>
            <a:r>
              <a:rPr lang="en-US" baseline="0" dirty="0" smtClean="0"/>
              <a:t>n the previous module we saw how we could use Computed Observables to return a string which would be put into the class attribute in HTML.  The problem with this is that this is not highly reusable and is constrained to a single view model</a:t>
            </a:r>
          </a:p>
          <a:p>
            <a:endParaRPr lang="en-US" baseline="0" dirty="0" smtClean="0"/>
          </a:p>
          <a:p>
            <a:r>
              <a:rPr lang="en-US" baseline="0" dirty="0" smtClean="0"/>
              <a:t>[show animation]</a:t>
            </a:r>
          </a:p>
          <a:p>
            <a:r>
              <a:rPr lang="en-US" baseline="0" dirty="0" smtClean="0"/>
              <a:t>If we wanted to perform this same action but in a highly reusable way we could use Custom Knockout Bindings.</a:t>
            </a:r>
          </a:p>
          <a:p>
            <a:endParaRPr lang="en-US" baseline="0" dirty="0" smtClean="0"/>
          </a:p>
          <a:p>
            <a:r>
              <a:rPr lang="en-US" baseline="0" dirty="0" smtClean="0"/>
              <a:t>[show animation]</a:t>
            </a:r>
          </a:p>
          <a:p>
            <a:r>
              <a:rPr lang="en-US" baseline="0" dirty="0" smtClean="0"/>
              <a:t>To create a custom bindings we need to add a new item to the </a:t>
            </a:r>
            <a:r>
              <a:rPr lang="en-US" baseline="0" dirty="0" err="1" smtClean="0"/>
              <a:t>ko.bindingHandlers</a:t>
            </a:r>
            <a:r>
              <a:rPr lang="en-US" baseline="0" dirty="0" smtClean="0"/>
              <a:t> collection.   After we add this we can now use this binding in HTML throughout our application.</a:t>
            </a:r>
          </a:p>
          <a:p>
            <a:endParaRPr lang="en-US" baseline="0" dirty="0" smtClean="0"/>
          </a:p>
          <a:p>
            <a:r>
              <a:rPr lang="en-US" baseline="0" dirty="0" smtClean="0"/>
              <a:t>[show animation]</a:t>
            </a:r>
          </a:p>
          <a:p>
            <a:r>
              <a:rPr lang="en-US" baseline="0" dirty="0" smtClean="0"/>
              <a:t>Once we have declared our binding we need to implement the </a:t>
            </a:r>
            <a:r>
              <a:rPr lang="en-US" baseline="0" dirty="0" err="1" smtClean="0"/>
              <a:t>init</a:t>
            </a:r>
            <a:r>
              <a:rPr lang="en-US" baseline="0" dirty="0" smtClean="0"/>
              <a:t> method on the binding.  Our </a:t>
            </a:r>
            <a:r>
              <a:rPr lang="en-US" baseline="0" dirty="0" err="1" smtClean="0"/>
              <a:t>Init</a:t>
            </a:r>
            <a:r>
              <a:rPr lang="en-US" baseline="0" dirty="0" smtClean="0"/>
              <a:t> method accepts 2 arguments, the UI element and its value.  This is great because it allows us evaluate a value and take some action on our underlying HTML element.</a:t>
            </a:r>
          </a:p>
          <a:p>
            <a:endParaRPr lang="en-US" baseline="0" dirty="0" smtClean="0"/>
          </a:p>
          <a:p>
            <a:r>
              <a:rPr lang="en-US" baseline="0" dirty="0" smtClean="0"/>
              <a:t>[show animation]</a:t>
            </a:r>
          </a:p>
          <a:p>
            <a:r>
              <a:rPr lang="en-US" baseline="0" dirty="0" smtClean="0"/>
              <a:t>Implementing our new binding is done using the exact same syntax as other binders such as Value or Text.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a:t>
            </a:fld>
            <a:endParaRPr lang="en-US"/>
          </a:p>
        </p:txBody>
      </p:sp>
    </p:spTree>
    <p:extLst>
      <p:ext uri="{BB962C8B-B14F-4D97-AF65-F5344CB8AC3E}">
        <p14:creationId xmlns:p14="http://schemas.microsoft.com/office/powerpoint/2010/main" val="1772289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1061958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building XAML based applications it is very common to use a Boolean</a:t>
            </a:r>
            <a:r>
              <a:rPr lang="en-US" baseline="0" dirty="0" smtClean="0"/>
              <a:t> to visibility converter to drive the visibility of your UI elements based on a property in your view model..  We can accomplish this same result via knockout but with less code.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3096285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p>
          <a:p>
            <a:r>
              <a:rPr lang="en-US" dirty="0" smtClean="0"/>
              <a:t>I</a:t>
            </a:r>
            <a:r>
              <a:rPr lang="en-US" baseline="0" dirty="0" smtClean="0"/>
              <a:t>n Silverlight you would use an </a:t>
            </a:r>
            <a:r>
              <a:rPr lang="en-US" baseline="0" dirty="0" err="1" smtClean="0"/>
              <a:t>IValueConverter</a:t>
            </a:r>
            <a:r>
              <a:rPr lang="en-US" baseline="0" dirty="0" smtClean="0"/>
              <a:t> to toggle visibility state and the code would look something like you see here on screen </a:t>
            </a:r>
          </a:p>
          <a:p>
            <a:endParaRPr lang="en-US" baseline="0" dirty="0" smtClean="0"/>
          </a:p>
          <a:p>
            <a:r>
              <a:rPr lang="en-US" baseline="0" dirty="0" smtClean="0"/>
              <a:t>[show animation]</a:t>
            </a:r>
          </a:p>
          <a:p>
            <a:r>
              <a:rPr lang="en-US" baseline="0" dirty="0" smtClean="0"/>
              <a:t>The converter you see here will accept a value provided to it via the bound property and will return the correct visibility status based on the evaluation of that value.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a:t>
            </a:fld>
            <a:endParaRPr lang="en-US"/>
          </a:p>
        </p:txBody>
      </p:sp>
    </p:spTree>
    <p:extLst>
      <p:ext uri="{BB962C8B-B14F-4D97-AF65-F5344CB8AC3E}">
        <p14:creationId xmlns:p14="http://schemas.microsoft.com/office/powerpoint/2010/main" val="332736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a:t>
            </a:r>
            <a:endParaRPr lang="en-US" dirty="0"/>
          </a:p>
          <a:p>
            <a:r>
              <a:rPr lang="en-US" dirty="0" smtClean="0"/>
              <a:t>To</a:t>
            </a:r>
            <a:r>
              <a:rPr lang="en-US" baseline="0" dirty="0" smtClean="0"/>
              <a:t> accomplish the same result in knockout you would create html like you see here on screen</a:t>
            </a:r>
          </a:p>
          <a:p>
            <a:endParaRPr lang="en-US" baseline="0" dirty="0" smtClean="0"/>
          </a:p>
          <a:p>
            <a:r>
              <a:rPr lang="en-US" baseline="0" dirty="0" smtClean="0"/>
              <a:t>[show animation]</a:t>
            </a:r>
          </a:p>
          <a:p>
            <a:r>
              <a:rPr lang="en-US" baseline="0" dirty="0" smtClean="0"/>
              <a:t>Knockout has a visible binding which will toggle the associated html DOM element to either be visible or hidden</a:t>
            </a:r>
          </a:p>
          <a:p>
            <a:endParaRPr lang="en-US" baseline="0" dirty="0" smtClean="0"/>
          </a:p>
          <a:p>
            <a:r>
              <a:rPr lang="en-US" baseline="0" dirty="0" smtClean="0"/>
              <a:t>[show animation]</a:t>
            </a:r>
          </a:p>
          <a:p>
            <a:r>
              <a:rPr lang="en-US" baseline="0" dirty="0" smtClean="0"/>
              <a:t>When using visible binding, you need to provide a statement to be evaluated.  In our example we are going to evaluate a text property to see if it matches a predetermined value.  There is one special thing should understand about the way this evaluates and that is this does not follow strict true/false lines.  This follows the </a:t>
            </a:r>
            <a:r>
              <a:rPr lang="en-US" baseline="0" dirty="0" err="1" smtClean="0"/>
              <a:t>javascript</a:t>
            </a:r>
            <a:r>
              <a:rPr lang="en-US" baseline="0" dirty="0" smtClean="0"/>
              <a:t> </a:t>
            </a:r>
            <a:r>
              <a:rPr lang="en-US" baseline="0" dirty="0" err="1" smtClean="0"/>
              <a:t>truthly</a:t>
            </a:r>
            <a:r>
              <a:rPr lang="en-US" baseline="0" dirty="0" smtClean="0"/>
              <a:t> </a:t>
            </a:r>
            <a:r>
              <a:rPr lang="en-US" baseline="0" dirty="0" err="1" smtClean="0"/>
              <a:t>falsly</a:t>
            </a:r>
            <a:r>
              <a:rPr lang="en-US" baseline="0" dirty="0" smtClean="0"/>
              <a:t> concept which basically means that if it appears true by either having a true Boolean, a true string or a non 0 value it will evaluate as true. However, if it appears false, by either being false, 0, null or undefined value it will resolve to false.</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19</a:t>
            </a:fld>
            <a:endParaRPr lang="en-US"/>
          </a:p>
        </p:txBody>
      </p:sp>
    </p:spTree>
    <p:extLst>
      <p:ext uri="{BB962C8B-B14F-4D97-AF65-F5344CB8AC3E}">
        <p14:creationId xmlns:p14="http://schemas.microsoft.com/office/powerpoint/2010/main" val="1193386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module we are going to take a look at 6 different areas.</a:t>
            </a:r>
          </a:p>
          <a:p>
            <a:endParaRPr lang="en-US" baseline="0" dirty="0" smtClean="0"/>
          </a:p>
          <a:p>
            <a:r>
              <a:rPr lang="en-US" baseline="0" dirty="0" smtClean="0"/>
              <a:t>[show animation]</a:t>
            </a:r>
          </a:p>
          <a:p>
            <a:r>
              <a:rPr lang="en-US" baseline="0" dirty="0" smtClean="0"/>
              <a:t>The first thing we are going to do is take a look at how to handle 2 way text binding along w/ real time text </a:t>
            </a:r>
            <a:r>
              <a:rPr lang="en-US" baseline="0" dirty="0" err="1" smtClean="0"/>
              <a:t>bindng</a:t>
            </a:r>
            <a:r>
              <a:rPr lang="en-US" baseline="0" dirty="0" smtClean="0"/>
              <a:t>. We will compare how we can do this with XAML bindings to how we can accomplish this with knockout</a:t>
            </a:r>
          </a:p>
          <a:p>
            <a:endParaRPr lang="en-US" baseline="0" dirty="0" smtClean="0"/>
          </a:p>
          <a:p>
            <a:r>
              <a:rPr lang="en-US" baseline="0" dirty="0" smtClean="0"/>
              <a:t>[show animation]</a:t>
            </a:r>
          </a:p>
          <a:p>
            <a:r>
              <a:rPr lang="en-US" baseline="0" dirty="0" smtClean="0"/>
              <a:t>Next we will learn how to filter our data on the client side.  We will compare the filter via knockout and </a:t>
            </a:r>
            <a:r>
              <a:rPr lang="en-US" baseline="0" dirty="0" err="1" smtClean="0"/>
              <a:t>javasript</a:t>
            </a:r>
            <a:r>
              <a:rPr lang="en-US" baseline="0" dirty="0" smtClean="0"/>
              <a:t> to how we would do it if we were in our C# View model</a:t>
            </a:r>
          </a:p>
          <a:p>
            <a:endParaRPr lang="en-US" baseline="0" dirty="0" smtClean="0"/>
          </a:p>
          <a:p>
            <a:r>
              <a:rPr lang="en-US" baseline="0" dirty="0" smtClean="0"/>
              <a:t>[show animation]</a:t>
            </a:r>
          </a:p>
          <a:p>
            <a:r>
              <a:rPr lang="en-US" baseline="0" dirty="0" smtClean="0"/>
              <a:t>After this we explore another way in which we can dynamically apply styles to our </a:t>
            </a:r>
            <a:r>
              <a:rPr lang="en-US" baseline="0" dirty="0" err="1" smtClean="0"/>
              <a:t>ui</a:t>
            </a:r>
            <a:r>
              <a:rPr lang="en-US" baseline="0" dirty="0" smtClean="0"/>
              <a:t>.  We will compare this new method in knockout to the how it could be done by using a style converter</a:t>
            </a:r>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2213122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most applications</a:t>
            </a:r>
            <a:r>
              <a:rPr lang="en-US" baseline="0" dirty="0" smtClean="0"/>
              <a:t> there will be a need to delete application data.  We are going to take a look at how we would delete data via an HTTP post using </a:t>
            </a:r>
            <a:r>
              <a:rPr lang="en-US" baseline="0" dirty="0" err="1" smtClean="0"/>
              <a:t>jquery</a:t>
            </a:r>
            <a:r>
              <a:rPr lang="en-US" baseline="0" dirty="0" smtClean="0"/>
              <a:t> and </a:t>
            </a:r>
            <a:r>
              <a:rPr lang="en-US" baseline="0" dirty="0" err="1" smtClean="0"/>
              <a:t>ajax</a:t>
            </a:r>
            <a:r>
              <a:rPr lang="en-US" baseline="0" dirty="0" smtClean="0"/>
              <a:t>.  We will compare how this would be accomplished if we were doing this in </a:t>
            </a:r>
            <a:r>
              <a:rPr lang="en-US" baseline="0" dirty="0" err="1" smtClean="0"/>
              <a:t>silverlight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val="417372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using Silverlight and needed to make an http post you may have code which looks a bit like you see here</a:t>
            </a:r>
          </a:p>
          <a:p>
            <a:endParaRPr lang="en-US" baseline="0" dirty="0" smtClean="0"/>
          </a:p>
          <a:p>
            <a:r>
              <a:rPr lang="en-US" baseline="0" dirty="0" smtClean="0"/>
              <a:t>[show animation]</a:t>
            </a:r>
          </a:p>
          <a:p>
            <a:r>
              <a:rPr lang="en-US" dirty="0" smtClean="0"/>
              <a:t>The first thing we would</a:t>
            </a:r>
            <a:r>
              <a:rPr lang="en-US" baseline="0" dirty="0" smtClean="0"/>
              <a:t> need to do is determine the http endpoint to call in order to perform our delete</a:t>
            </a:r>
          </a:p>
          <a:p>
            <a:endParaRPr lang="en-US" baseline="0" dirty="0" smtClean="0"/>
          </a:p>
          <a:p>
            <a:r>
              <a:rPr lang="en-US" baseline="0" dirty="0" smtClean="0"/>
              <a:t>[show animation]</a:t>
            </a:r>
          </a:p>
          <a:p>
            <a:r>
              <a:rPr lang="en-US" baseline="0" dirty="0" smtClean="0"/>
              <a:t>Next we would need to create some sort of connection to this endpoint, here we are using Rest client which is a </a:t>
            </a:r>
            <a:r>
              <a:rPr lang="en-US" baseline="0" dirty="0" err="1" smtClean="0"/>
              <a:t>.net</a:t>
            </a:r>
            <a:r>
              <a:rPr lang="en-US" baseline="0" dirty="0" smtClean="0"/>
              <a:t> library for working with restful end points</a:t>
            </a:r>
          </a:p>
          <a:p>
            <a:endParaRPr lang="en-US" baseline="0" dirty="0" smtClean="0"/>
          </a:p>
          <a:p>
            <a:r>
              <a:rPr lang="en-US" baseline="0" dirty="0" smtClean="0"/>
              <a:t>[show animation]</a:t>
            </a:r>
          </a:p>
          <a:p>
            <a:r>
              <a:rPr lang="en-US" baseline="0" dirty="0" smtClean="0"/>
              <a:t>Finally we would make the call </a:t>
            </a:r>
            <a:r>
              <a:rPr lang="en-US" baseline="0" dirty="0" err="1" smtClean="0"/>
              <a:t>asynchronisly</a:t>
            </a:r>
            <a:r>
              <a:rPr lang="en-US" baseline="0" dirty="0" smtClean="0"/>
              <a:t> and would wait for the response.  Once we received our call back we would check some status indicator in order to process the result.  Depending on the returned status we would either process he results successfully or handle some sort of error condition. </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22</a:t>
            </a:fld>
            <a:endParaRPr lang="en-US"/>
          </a:p>
        </p:txBody>
      </p:sp>
    </p:spTree>
    <p:extLst>
      <p:ext uri="{BB962C8B-B14F-4D97-AF65-F5344CB8AC3E}">
        <p14:creationId xmlns:p14="http://schemas.microsoft.com/office/powerpoint/2010/main" val="3220638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using Typescript and </a:t>
            </a:r>
            <a:r>
              <a:rPr lang="en-US" baseline="0" dirty="0" err="1" smtClean="0"/>
              <a:t>jQuery</a:t>
            </a:r>
            <a:r>
              <a:rPr lang="en-US" baseline="0" dirty="0" smtClean="0"/>
              <a:t> our code would look quite similar to that in c# and Silverlight.</a:t>
            </a:r>
          </a:p>
          <a:p>
            <a:endParaRPr lang="en-US" baseline="0" dirty="0" smtClean="0"/>
          </a:p>
          <a:p>
            <a:r>
              <a:rPr lang="en-US" baseline="0" dirty="0" smtClean="0"/>
              <a:t>[show animation]</a:t>
            </a:r>
          </a:p>
          <a:p>
            <a:r>
              <a:rPr lang="en-US" baseline="0" dirty="0" smtClean="0"/>
              <a:t>We still need to know the address of our end point to connect to.</a:t>
            </a:r>
          </a:p>
          <a:p>
            <a:endParaRPr lang="en-US" baseline="0" dirty="0" smtClean="0"/>
          </a:p>
          <a:p>
            <a:r>
              <a:rPr lang="en-US" baseline="0" dirty="0" smtClean="0"/>
              <a:t>[show animation]</a:t>
            </a:r>
          </a:p>
          <a:p>
            <a:r>
              <a:rPr lang="en-US" baseline="0" dirty="0" smtClean="0"/>
              <a:t>We would need to use some library to make our remote call to perform the action, in our case we are going to use the </a:t>
            </a:r>
            <a:r>
              <a:rPr lang="en-US" baseline="0" dirty="0" err="1" smtClean="0"/>
              <a:t>jquery</a:t>
            </a:r>
            <a:r>
              <a:rPr lang="en-US" baseline="0" dirty="0" smtClean="0"/>
              <a:t> </a:t>
            </a:r>
            <a:r>
              <a:rPr lang="en-US" baseline="0" dirty="0" err="1" smtClean="0"/>
              <a:t>ajax</a:t>
            </a:r>
            <a:r>
              <a:rPr lang="en-US" baseline="0" dirty="0" smtClean="0"/>
              <a:t> library</a:t>
            </a:r>
          </a:p>
          <a:p>
            <a:endParaRPr lang="en-US" baseline="0" dirty="0" smtClean="0"/>
          </a:p>
          <a:p>
            <a:r>
              <a:rPr lang="en-US" baseline="0" dirty="0" smtClean="0"/>
              <a:t>[show animation]</a:t>
            </a:r>
          </a:p>
          <a:p>
            <a:r>
              <a:rPr lang="en-US" baseline="0" dirty="0" smtClean="0"/>
              <a:t>Finally you would need to process the results from the call.  Again based on the status returned you would either handle successful results or process some sort of failure.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23</a:t>
            </a:fld>
            <a:endParaRPr lang="en-US"/>
          </a:p>
        </p:txBody>
      </p:sp>
    </p:spTree>
    <p:extLst>
      <p:ext uri="{BB962C8B-B14F-4D97-AF65-F5344CB8AC3E}">
        <p14:creationId xmlns:p14="http://schemas.microsoft.com/office/powerpoint/2010/main" val="1086209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val="2526784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building applications often times you will be needed to calculate summary data to display to the users.  We are going to take a look at how we can use our </a:t>
            </a:r>
            <a:r>
              <a:rPr lang="en-US" baseline="0" dirty="0" err="1" smtClean="0"/>
              <a:t>javascript</a:t>
            </a:r>
            <a:r>
              <a:rPr lang="en-US" baseline="0" dirty="0" smtClean="0"/>
              <a:t> skills to accomplish this in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val="870553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review our final application one more time, you</a:t>
            </a:r>
            <a:r>
              <a:rPr lang="en-US" baseline="0" dirty="0" smtClean="0"/>
              <a:t> should notice down at the bottom of the screen we are going to calculate totals for out </a:t>
            </a:r>
            <a:r>
              <a:rPr lang="en-US" baseline="0" dirty="0" err="1" smtClean="0"/>
              <a:t>ToDo</a:t>
            </a:r>
            <a:r>
              <a:rPr lang="en-US" baseline="0" dirty="0" smtClean="0"/>
              <a:t> items.  We want to be able to display to our users how mean items are currently in each state.  We are going to use both knockout </a:t>
            </a:r>
            <a:r>
              <a:rPr lang="en-US" baseline="0" dirty="0" err="1" smtClean="0"/>
              <a:t>js</a:t>
            </a:r>
            <a:r>
              <a:rPr lang="en-US" baseline="0" dirty="0" smtClean="0"/>
              <a:t> as well as underscore </a:t>
            </a:r>
            <a:r>
              <a:rPr lang="en-US" baseline="0" dirty="0" err="1" smtClean="0"/>
              <a:t>js</a:t>
            </a:r>
            <a:r>
              <a:rPr lang="en-US" baseline="0" dirty="0" smtClean="0"/>
              <a:t> to accomplish this.</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26</a:t>
            </a:fld>
            <a:endParaRPr lang="en-US"/>
          </a:p>
        </p:txBody>
      </p:sp>
    </p:spTree>
    <p:extLst>
      <p:ext uri="{BB962C8B-B14F-4D97-AF65-F5344CB8AC3E}">
        <p14:creationId xmlns:p14="http://schemas.microsoft.com/office/powerpoint/2010/main" val="1918820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computing totals in a </a:t>
            </a:r>
            <a:r>
              <a:rPr lang="en-US" dirty="0" err="1" smtClean="0"/>
              <a:t>xaml</a:t>
            </a:r>
            <a:r>
              <a:rPr lang="en-US" dirty="0" smtClean="0"/>
              <a:t> view model there are 2 things you</a:t>
            </a:r>
            <a:r>
              <a:rPr lang="en-US" baseline="0" dirty="0" smtClean="0"/>
              <a:t> need to do.</a:t>
            </a:r>
          </a:p>
          <a:p>
            <a:endParaRPr lang="en-US" baseline="0" dirty="0" smtClean="0"/>
          </a:p>
          <a:p>
            <a:r>
              <a:rPr lang="en-US" baseline="0" dirty="0" smtClean="0"/>
              <a:t>[show animation]</a:t>
            </a:r>
          </a:p>
          <a:p>
            <a:r>
              <a:rPr lang="en-US" dirty="0" smtClean="0"/>
              <a:t>The</a:t>
            </a:r>
            <a:r>
              <a:rPr lang="en-US" baseline="0" dirty="0" smtClean="0"/>
              <a:t> first thing you are going to have to do is signal to the UI that your backing property has been updated.  You would do this wen the underling collection which holds your data has been modified.</a:t>
            </a:r>
          </a:p>
          <a:p>
            <a:endParaRPr lang="en-US" baseline="0" dirty="0" smtClean="0"/>
          </a:p>
          <a:p>
            <a:r>
              <a:rPr lang="en-US" baseline="0" dirty="0" smtClean="0"/>
              <a:t>[show animation]</a:t>
            </a:r>
          </a:p>
          <a:p>
            <a:r>
              <a:rPr lang="en-US" baseline="0" dirty="0" smtClean="0"/>
              <a:t>The next thing you need to do is create your computed total property.  Inside your property you typically have logic as you see here which will perform a count on your collection via </a:t>
            </a:r>
            <a:r>
              <a:rPr lang="en-US" baseline="0" dirty="0" err="1" smtClean="0"/>
              <a:t>linq</a:t>
            </a:r>
            <a:r>
              <a:rPr lang="en-US" baseline="0" dirty="0" smtClean="0"/>
              <a:t> and return this computed value so it can be bound to the UI.</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27</a:t>
            </a:fld>
            <a:endParaRPr lang="en-US"/>
          </a:p>
        </p:txBody>
      </p:sp>
    </p:spTree>
    <p:extLst>
      <p:ext uri="{BB962C8B-B14F-4D97-AF65-F5344CB8AC3E}">
        <p14:creationId xmlns:p14="http://schemas.microsoft.com/office/powerpoint/2010/main" val="3476778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computing totals with</a:t>
            </a:r>
            <a:r>
              <a:rPr lang="en-US" baseline="0" dirty="0" smtClean="0"/>
              <a:t> knockout in your typescript view model there are 2 things you need </a:t>
            </a:r>
            <a:r>
              <a:rPr lang="en-US" baseline="0" dirty="0" err="1" smtClean="0"/>
              <a:t>todo</a:t>
            </a:r>
            <a:r>
              <a:rPr lang="en-US" baseline="0" dirty="0" smtClean="0"/>
              <a:t>.</a:t>
            </a:r>
          </a:p>
          <a:p>
            <a:endParaRPr lang="en-US" baseline="0" dirty="0" smtClean="0"/>
          </a:p>
          <a:p>
            <a:r>
              <a:rPr lang="en-US" baseline="0" dirty="0" smtClean="0"/>
              <a:t>[show animation]</a:t>
            </a:r>
          </a:p>
          <a:p>
            <a:r>
              <a:rPr lang="en-US" dirty="0" smtClean="0"/>
              <a:t>The</a:t>
            </a:r>
            <a:r>
              <a:rPr lang="en-US" baseline="0" dirty="0" smtClean="0"/>
              <a:t> first thing you are going need to do is create your knockout computed property.  This is the property which is going to be bound to your UI to display the values</a:t>
            </a:r>
          </a:p>
          <a:p>
            <a:endParaRPr lang="en-US" baseline="0" dirty="0" smtClean="0"/>
          </a:p>
          <a:p>
            <a:r>
              <a:rPr lang="en-US" baseline="0" dirty="0" smtClean="0"/>
              <a:t>[show animation]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next thing you need to do is implement your computed value.  In our computed value we are going to use the filter method which comes with underscore </a:t>
            </a:r>
            <a:r>
              <a:rPr lang="en-US" baseline="0" dirty="0" err="1" smtClean="0"/>
              <a:t>js</a:t>
            </a:r>
            <a:r>
              <a:rPr lang="en-US" baseline="0" dirty="0" smtClean="0"/>
              <a:t> to calculate the totals.  , this is the magic sauce needed to replace your </a:t>
            </a:r>
            <a:r>
              <a:rPr lang="en-US" baseline="0" dirty="0" err="1" smtClean="0"/>
              <a:t>linq</a:t>
            </a:r>
            <a:r>
              <a:rPr lang="en-US" baseline="0" dirty="0" smtClean="0"/>
              <a:t> statement,.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r>
              <a:rPr lang="en-US" baseline="0" dirty="0" smtClean="0"/>
              <a:t>[show animation]</a:t>
            </a:r>
          </a:p>
          <a:p>
            <a:r>
              <a:rPr lang="en-US" baseline="0" dirty="0" smtClean="0"/>
              <a:t>One more thing I would like to point out is that unlike in </a:t>
            </a:r>
            <a:r>
              <a:rPr lang="en-US" baseline="0" dirty="0" err="1" smtClean="0"/>
              <a:t>xaml</a:t>
            </a:r>
            <a:r>
              <a:rPr lang="en-US" baseline="0" dirty="0" smtClean="0"/>
              <a:t> there is no need to directly signal the UI to rebind to the computed </a:t>
            </a:r>
            <a:r>
              <a:rPr lang="en-US" baseline="0" dirty="0" err="1" smtClean="0"/>
              <a:t>objservable</a:t>
            </a:r>
            <a:r>
              <a:rPr lang="en-US" baseline="0" dirty="0" smtClean="0"/>
              <a:t>, This is because when you create a computed observable in knockout it will rebind every time an observable inside the computed value is updated.  This is great because it removes some noise from your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28</a:t>
            </a:fld>
            <a:endParaRPr lang="en-US"/>
          </a:p>
        </p:txBody>
      </p:sp>
    </p:spTree>
    <p:extLst>
      <p:ext uri="{BB962C8B-B14F-4D97-AF65-F5344CB8AC3E}">
        <p14:creationId xmlns:p14="http://schemas.microsoft.com/office/powerpoint/2010/main" val="2251623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29</a:t>
            </a:fld>
            <a:endParaRPr lang="en-US">
              <a:solidFill>
                <a:srgbClr val="000000"/>
              </a:solidFill>
            </a:endParaRPr>
          </a:p>
        </p:txBody>
      </p:sp>
    </p:spTree>
    <p:extLst>
      <p:ext uri="{BB962C8B-B14F-4D97-AF65-F5344CB8AC3E}">
        <p14:creationId xmlns:p14="http://schemas.microsoft.com/office/powerpoint/2010/main" val="402880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[show animation]</a:t>
            </a:r>
          </a:p>
          <a:p>
            <a:r>
              <a:rPr lang="en-US" baseline="0" dirty="0" smtClean="0"/>
              <a:t>We will continue on by learning how to handle visibility state in our application.  We will compare how we knockout to toggle visibility to how we can do it by using a value converter in our </a:t>
            </a:r>
            <a:r>
              <a:rPr lang="en-US" baseline="0" dirty="0" err="1" smtClean="0"/>
              <a:t>xaml</a:t>
            </a:r>
            <a:r>
              <a:rPr lang="en-US" baseline="0" dirty="0" smtClean="0"/>
              <a:t> application.</a:t>
            </a:r>
          </a:p>
          <a:p>
            <a:endParaRPr lang="en-US" baseline="0" dirty="0" smtClean="0"/>
          </a:p>
          <a:p>
            <a:r>
              <a:rPr lang="en-US" baseline="0" dirty="0" smtClean="0"/>
              <a:t>[show animation]</a:t>
            </a:r>
          </a:p>
          <a:p>
            <a:r>
              <a:rPr lang="en-US" baseline="0" dirty="0" smtClean="0"/>
              <a:t>Next we will take a look at how to delete our data by using Ajax and Web </a:t>
            </a:r>
            <a:r>
              <a:rPr lang="en-US" baseline="0" dirty="0" err="1" smtClean="0"/>
              <a:t>Api</a:t>
            </a:r>
            <a:r>
              <a:rPr lang="en-US" baseline="0" dirty="0" smtClean="0"/>
              <a:t>.  </a:t>
            </a:r>
          </a:p>
          <a:p>
            <a:endParaRPr lang="en-US" baseline="0" dirty="0" smtClean="0"/>
          </a:p>
          <a:p>
            <a:r>
              <a:rPr lang="en-US" baseline="0" dirty="0" smtClean="0"/>
              <a:t>[show animation]</a:t>
            </a:r>
          </a:p>
          <a:p>
            <a:r>
              <a:rPr lang="en-US" baseline="0" dirty="0" smtClean="0"/>
              <a:t>Finally we will take a look at how we can use computed values to generate a summary field in our application.  We will compare the difference between using knockout to compute our values to using a View Model property in Silverlight.</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2483768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continued</a:t>
            </a:r>
            <a:r>
              <a:rPr lang="en-US" baseline="0" dirty="0" smtClean="0"/>
              <a:t> working on our </a:t>
            </a:r>
            <a:r>
              <a:rPr lang="en-US" baseline="0" dirty="0" err="1" smtClean="0"/>
              <a:t>ToDo</a:t>
            </a:r>
            <a:r>
              <a:rPr lang="en-US" baseline="0" dirty="0" smtClean="0"/>
              <a:t> listing screen to implement some of the more advanced features.</a:t>
            </a:r>
          </a:p>
          <a:p>
            <a:endParaRPr lang="en-US" baseline="0" dirty="0" smtClean="0"/>
          </a:p>
          <a:p>
            <a:r>
              <a:rPr lang="en-US" baseline="0" dirty="0" smtClean="0"/>
              <a:t>These items included</a:t>
            </a:r>
          </a:p>
          <a:p>
            <a:endParaRPr lang="en-US" baseline="0" dirty="0" smtClean="0"/>
          </a:p>
          <a:p>
            <a:r>
              <a:rPr lang="en-US" baseline="0" dirty="0" smtClean="0"/>
              <a:t>Learning how to setup 2way, real time binding in knockout to update your backing properties.</a:t>
            </a:r>
          </a:p>
          <a:p>
            <a:endParaRPr lang="en-US" baseline="0" dirty="0" smtClean="0"/>
          </a:p>
          <a:p>
            <a:r>
              <a:rPr lang="en-US" baseline="0" dirty="0" smtClean="0"/>
              <a:t>Next we learned how to use knockout and underscore </a:t>
            </a:r>
            <a:r>
              <a:rPr lang="en-US" baseline="0" dirty="0" err="1" smtClean="0"/>
              <a:t>js</a:t>
            </a:r>
            <a:r>
              <a:rPr lang="en-US" baseline="0" dirty="0" smtClean="0"/>
              <a:t> to enable filter of data on the client..</a:t>
            </a:r>
          </a:p>
          <a:p>
            <a:endParaRPr lang="en-US" baseline="0" dirty="0" smtClean="0"/>
          </a:p>
          <a:p>
            <a:r>
              <a:rPr lang="en-US" baseline="0" dirty="0" smtClean="0"/>
              <a:t>After this explored another way to use knockout to dynamically update the look and feel of your application by creating a custom binding.</a:t>
            </a:r>
          </a:p>
          <a:p>
            <a:endParaRPr lang="en-US" baseline="0" dirty="0" smtClean="0"/>
          </a:p>
          <a:p>
            <a:r>
              <a:rPr lang="en-US" baseline="0" dirty="0" smtClean="0"/>
              <a:t>Following this we explored how to toggle the visibility state of a UI element by using the visible binding in knockout.</a:t>
            </a:r>
          </a:p>
          <a:p>
            <a:endParaRPr lang="en-US" baseline="0" dirty="0" smtClean="0"/>
          </a:p>
          <a:p>
            <a:r>
              <a:rPr lang="en-US" baseline="0" dirty="0" smtClean="0"/>
              <a:t>We then went on to learn how to make HTTP posts in </a:t>
            </a:r>
            <a:r>
              <a:rPr lang="en-US" baseline="0" dirty="0" err="1" smtClean="0"/>
              <a:t>jquery</a:t>
            </a:r>
            <a:r>
              <a:rPr lang="en-US" baseline="0" dirty="0" smtClean="0"/>
              <a:t> to hit a remote web </a:t>
            </a:r>
            <a:r>
              <a:rPr lang="en-US" baseline="0" dirty="0" err="1" smtClean="0"/>
              <a:t>api</a:t>
            </a:r>
            <a:r>
              <a:rPr lang="en-US" baseline="0" dirty="0" smtClean="0"/>
              <a:t> endpoint to delete some data.</a:t>
            </a:r>
          </a:p>
          <a:p>
            <a:endParaRPr lang="en-US" baseline="0" dirty="0" smtClean="0"/>
          </a:p>
          <a:p>
            <a:r>
              <a:rPr lang="en-US" baseline="0" dirty="0" smtClean="0"/>
              <a:t>Finally we rounded out the module by learning how to use knockout to compute summary for our </a:t>
            </a:r>
            <a:r>
              <a:rPr lang="en-US" baseline="0" dirty="0" err="1" smtClean="0"/>
              <a:t>todo</a:t>
            </a:r>
            <a:r>
              <a:rPr lang="en-US" baseline="0" dirty="0" smtClean="0"/>
              <a:t> listing</a:t>
            </a:r>
          </a:p>
          <a:p>
            <a:endParaRPr lang="en-US" baseline="0" dirty="0" smtClean="0"/>
          </a:p>
          <a:p>
            <a:r>
              <a:rPr lang="en-US" baseline="0" dirty="0" smtClean="0"/>
              <a:t>In the next module we will focus on learning how we can edit and maintain our individual </a:t>
            </a:r>
            <a:r>
              <a:rPr lang="en-US" baseline="0" dirty="0" err="1" smtClean="0"/>
              <a:t>todo</a:t>
            </a:r>
            <a:r>
              <a:rPr lang="en-US" baseline="0" dirty="0" smtClean="0"/>
              <a:t> items.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30</a:t>
            </a:fld>
            <a:endParaRPr lang="en-US"/>
          </a:p>
        </p:txBody>
      </p:sp>
    </p:spTree>
    <p:extLst>
      <p:ext uri="{BB962C8B-B14F-4D97-AF65-F5344CB8AC3E}">
        <p14:creationId xmlns:p14="http://schemas.microsoft.com/office/powerpoint/2010/main" val="284132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our to</a:t>
            </a:r>
            <a:r>
              <a:rPr lang="en-US" baseline="0" dirty="0" smtClean="0"/>
              <a:t> build our Maintenance dialog we need to do 2 things.  First we need to take a look at what the end result is expected to look like and second we need to understand how to build this with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1649885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is what we expect to build by the end of this course.</a:t>
            </a:r>
          </a:p>
          <a:p>
            <a:endParaRPr lang="en-US" baseline="0" dirty="0" smtClean="0"/>
          </a:p>
          <a:p>
            <a:r>
              <a:rPr lang="en-US" baseline="0" dirty="0" smtClean="0"/>
              <a:t>[</a:t>
            </a:r>
            <a:r>
              <a:rPr lang="en-US" baseline="0" dirty="0" smtClean="0"/>
              <a:t>show animation]</a:t>
            </a:r>
          </a:p>
          <a:p>
            <a:r>
              <a:rPr lang="en-US" baseline="0" dirty="0" smtClean="0"/>
              <a:t>Here is our end result dialog, which is a hidden div inside our main html file.  This div will be displayed by using </a:t>
            </a:r>
            <a:r>
              <a:rPr lang="en-US" baseline="0" dirty="0" err="1" smtClean="0"/>
              <a:t>jQuery</a:t>
            </a:r>
            <a:r>
              <a:rPr lang="en-US" baseline="0" dirty="0" smtClean="0"/>
              <a:t> and Bootstrap.  Inside this div we will have all the text entry fields needed in order to add or edit our content</a:t>
            </a:r>
          </a:p>
          <a:p>
            <a:endParaRPr lang="en-US" baseline="0" dirty="0" smtClean="0"/>
          </a:p>
          <a:p>
            <a:r>
              <a:rPr lang="en-US" baseline="0" dirty="0" smtClean="0"/>
              <a:t>[show animation]</a:t>
            </a:r>
          </a:p>
          <a:p>
            <a:r>
              <a:rPr lang="en-US" baseline="0" dirty="0" smtClean="0"/>
              <a:t>As you can see here we have 2 date fields.  In an upcoming lesson we are going to focus on how to handle data entry of dates in HTML as there are multiple ways we can work with date fields</a:t>
            </a:r>
          </a:p>
          <a:p>
            <a:endParaRPr lang="en-US" baseline="0" dirty="0" smtClean="0"/>
          </a:p>
          <a:p>
            <a:r>
              <a:rPr lang="en-US" baseline="0" dirty="0" smtClean="0"/>
              <a:t>[show animation]</a:t>
            </a:r>
          </a:p>
          <a:p>
            <a:r>
              <a:rPr lang="en-US" baseline="0" dirty="0" smtClean="0"/>
              <a:t>We are also going to look at how we can use knockout to bind and populate a collection of data to </a:t>
            </a:r>
            <a:r>
              <a:rPr lang="en-US" baseline="0" dirty="0" err="1" smtClean="0"/>
              <a:t>Cour</a:t>
            </a:r>
            <a:r>
              <a:rPr lang="en-US" baseline="0" dirty="0" smtClean="0"/>
              <a:t> selection combo boxes.</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2818254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subset of our Dialog HTML</a:t>
            </a:r>
          </a:p>
          <a:p>
            <a:endParaRPr lang="en-US" dirty="0" smtClean="0"/>
          </a:p>
          <a:p>
            <a:r>
              <a:rPr lang="en-US" dirty="0" smtClean="0"/>
              <a:t>[</a:t>
            </a:r>
            <a:r>
              <a:rPr lang="en-US" dirty="0" smtClean="0"/>
              <a:t>SHOW</a:t>
            </a:r>
            <a:r>
              <a:rPr lang="en-US" baseline="0" dirty="0" smtClean="0"/>
              <a:t> ANIMATION]</a:t>
            </a:r>
          </a:p>
          <a:p>
            <a:r>
              <a:rPr lang="en-US" baseline="0" dirty="0" smtClean="0"/>
              <a:t>The first thing we should pay attention to is the ID of our div.  This id is gong to be how we access and interact with this html segment</a:t>
            </a:r>
            <a:endParaRPr lang="en-US" baseline="0" dirty="0" smtClean="0"/>
          </a:p>
          <a:p>
            <a:endParaRPr lang="en-US" baseline="0" dirty="0" smtClean="0"/>
          </a:p>
          <a:p>
            <a:r>
              <a:rPr lang="en-US" baseline="0" dirty="0" smtClean="0"/>
              <a:t>[Show animation]</a:t>
            </a:r>
          </a:p>
          <a:p>
            <a:r>
              <a:rPr lang="en-US" baseline="0" dirty="0" smtClean="0"/>
              <a:t>The next thing we should look at is the various classes are being used in our div.  All of these classes are from the twitter bootstrap library.  I am not going to go very deep into how to use twitter bootstrap as there is already an excellent course on how to use Twitter bootstrap in the </a:t>
            </a:r>
            <a:r>
              <a:rPr lang="en-US" baseline="0" dirty="0" err="1" smtClean="0"/>
              <a:t>pluralsight</a:t>
            </a:r>
            <a:r>
              <a:rPr lang="en-US" baseline="0" dirty="0" smtClean="0"/>
              <a:t> library</a:t>
            </a:r>
            <a:endParaRPr lang="en-US" baseline="0" dirty="0" smtClean="0"/>
          </a:p>
          <a:p>
            <a:endParaRPr lang="en-US" baseline="0" dirty="0" smtClean="0"/>
          </a:p>
          <a:p>
            <a:r>
              <a:rPr lang="en-US" baseline="0" dirty="0" smtClean="0"/>
              <a:t>[show animation</a:t>
            </a:r>
            <a:r>
              <a:rPr lang="en-US" baseline="0" dirty="0" smtClean="0"/>
              <a:t>]</a:t>
            </a:r>
          </a:p>
          <a:p>
            <a:r>
              <a:rPr lang="en-US" baseline="0" dirty="0" smtClean="0"/>
              <a:t>The first class, modal, is used to provide styling information to our entire div when it is displayed</a:t>
            </a:r>
          </a:p>
          <a:p>
            <a:endParaRPr lang="en-US" baseline="0" dirty="0" smtClean="0"/>
          </a:p>
          <a:p>
            <a:r>
              <a:rPr lang="en-US" baseline="0" dirty="0" smtClean="0"/>
              <a:t>[show animation]</a:t>
            </a:r>
          </a:p>
          <a:p>
            <a:r>
              <a:rPr lang="en-US" baseline="0" dirty="0" smtClean="0"/>
              <a:t>The next class, hide, will enable this div to be hidden by default, this is critical as we only want to show this markup when it is requested</a:t>
            </a:r>
          </a:p>
          <a:p>
            <a:endParaRPr lang="en-US" baseline="0" dirty="0" smtClean="0"/>
          </a:p>
          <a:p>
            <a:r>
              <a:rPr lang="en-US" baseline="0" dirty="0" smtClean="0"/>
              <a:t>[show animation]</a:t>
            </a:r>
          </a:p>
          <a:p>
            <a:r>
              <a:rPr lang="en-US" baseline="0" dirty="0" smtClean="0"/>
              <a:t>The last class, fade, is used to handle the transition effects when the div is being displayed.</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3036987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a basic understanding</a:t>
            </a:r>
            <a:r>
              <a:rPr lang="en-US" baseline="0" dirty="0" smtClean="0"/>
              <a:t> of the html we are going to build, we might as well understand how we are going to display this markup to our user</a:t>
            </a:r>
          </a:p>
          <a:p>
            <a:endParaRPr lang="en-US" dirty="0" smtClean="0"/>
          </a:p>
          <a:p>
            <a:r>
              <a:rPr lang="en-US" dirty="0" smtClean="0"/>
              <a:t>[</a:t>
            </a:r>
            <a:r>
              <a:rPr lang="en-US" dirty="0" smtClean="0"/>
              <a:t>show animation]</a:t>
            </a:r>
          </a:p>
          <a:p>
            <a:r>
              <a:rPr lang="en-US" dirty="0" smtClean="0"/>
              <a:t>The</a:t>
            </a:r>
            <a:r>
              <a:rPr lang="en-US" baseline="0" dirty="0" smtClean="0"/>
              <a:t> first thing we are going to need to do is create a method in our main view model.  This method will be triggered by a click event and will display our markup to our users</a:t>
            </a:r>
            <a:endParaRPr lang="en-US" baseline="0" dirty="0" smtClean="0"/>
          </a:p>
          <a:p>
            <a:endParaRPr lang="en-US" baseline="0" dirty="0" smtClean="0"/>
          </a:p>
          <a:p>
            <a:r>
              <a:rPr lang="en-US" baseline="0" dirty="0" smtClean="0"/>
              <a:t>[show animation]</a:t>
            </a:r>
          </a:p>
          <a:p>
            <a:r>
              <a:rPr lang="en-US" baseline="0" dirty="0" smtClean="0"/>
              <a:t>Inside our method we need are first going to declare our div name, this is the ID attribute we looked at on the previous slide.  The hash in front of the name is indicate to </a:t>
            </a:r>
            <a:r>
              <a:rPr lang="en-US" baseline="0" dirty="0" err="1" smtClean="0"/>
              <a:t>jQuery</a:t>
            </a:r>
            <a:r>
              <a:rPr lang="en-US" baseline="0" dirty="0" smtClean="0"/>
              <a:t> that we are trying to access a element by its ID value.</a:t>
            </a:r>
            <a:endParaRPr lang="en-US" baseline="0" dirty="0" smtClean="0"/>
          </a:p>
          <a:p>
            <a:endParaRPr lang="en-US" baseline="0" dirty="0" smtClean="0"/>
          </a:p>
          <a:p>
            <a:r>
              <a:rPr lang="en-US" baseline="0" dirty="0" smtClean="0"/>
              <a:t>[show </a:t>
            </a:r>
            <a:r>
              <a:rPr lang="en-US" baseline="0" dirty="0" smtClean="0"/>
              <a:t>animation]</a:t>
            </a:r>
          </a:p>
          <a:p>
            <a:r>
              <a:rPr lang="en-US" baseline="0" dirty="0" smtClean="0"/>
              <a:t>Next we need to use our div name to select our html, then instruct the modal method to show our div.  The modal method is a </a:t>
            </a:r>
            <a:r>
              <a:rPr lang="en-US" baseline="0" dirty="0" err="1" smtClean="0"/>
              <a:t>javasript</a:t>
            </a:r>
            <a:r>
              <a:rPr lang="en-US" baseline="0" dirty="0" smtClean="0"/>
              <a:t> helper found in the bootstrap library</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3099554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1502305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Maintaining Task </a:t>
            </a:r>
            <a:r>
              <a:rPr lang="en-AU" dirty="0" err="1" smtClean="0"/>
              <a:t>ToDo</a:t>
            </a:r>
            <a:r>
              <a:rPr lang="en-AU" dirty="0" smtClean="0"/>
              <a:t> Items – Part 1</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Twitter: @</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Two Way, Real Time, Text Binding</a:t>
            </a:r>
          </a:p>
          <a:p>
            <a:r>
              <a:rPr lang="en-GB" dirty="0" smtClean="0">
                <a:solidFill>
                  <a:schemeClr val="accent6">
                    <a:lumMod val="75000"/>
                  </a:schemeClr>
                </a:solidFill>
              </a:rPr>
              <a:t>Client Side Filtering</a:t>
            </a:r>
          </a:p>
          <a:p>
            <a:r>
              <a:rPr lang="en-GB" dirty="0" smtClean="0"/>
              <a:t>Advanced UI Styling</a:t>
            </a:r>
          </a:p>
          <a:p>
            <a:r>
              <a:rPr lang="en-GB" dirty="0" smtClean="0"/>
              <a:t>Visibility State of UI elements</a:t>
            </a:r>
            <a:endParaRPr lang="en-GB" dirty="0"/>
          </a:p>
          <a:p>
            <a:r>
              <a:rPr lang="en-GB" dirty="0" smtClean="0"/>
              <a:t>Deleting Data</a:t>
            </a:r>
          </a:p>
          <a:p>
            <a:r>
              <a:rPr lang="en-GB" dirty="0" smtClean="0"/>
              <a:t>Computed Totals</a:t>
            </a:r>
            <a:endParaRPr lang="en-GB" dirty="0"/>
          </a:p>
        </p:txBody>
      </p:sp>
    </p:spTree>
    <p:extLst>
      <p:ext uri="{BB962C8B-B14F-4D97-AF65-F5344CB8AC3E}">
        <p14:creationId xmlns:p14="http://schemas.microsoft.com/office/powerpoint/2010/main" val="293175833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GB" dirty="0" smtClean="0"/>
              <a:t>Silverlight View Model</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pic>
        <p:nvPicPr>
          <p:cNvPr id="4" name="Picture 3"/>
          <p:cNvPicPr>
            <a:picLocks noChangeAspect="1"/>
          </p:cNvPicPr>
          <p:nvPr/>
        </p:nvPicPr>
        <p:blipFill>
          <a:blip r:embed="rId3"/>
          <a:stretch>
            <a:fillRect/>
          </a:stretch>
        </p:blipFill>
        <p:spPr>
          <a:xfrm>
            <a:off x="757237" y="1865531"/>
            <a:ext cx="7629525" cy="2628900"/>
          </a:xfrm>
          <a:prstGeom prst="rect">
            <a:avLst/>
          </a:prstGeom>
        </p:spPr>
      </p:pic>
      <p:sp>
        <p:nvSpPr>
          <p:cNvPr id="2" name="Title 1"/>
          <p:cNvSpPr>
            <a:spLocks noGrp="1"/>
          </p:cNvSpPr>
          <p:nvPr>
            <p:ph type="title"/>
          </p:nvPr>
        </p:nvSpPr>
        <p:spPr/>
        <p:txBody>
          <a:bodyPr/>
          <a:lstStyle/>
          <a:p>
            <a:r>
              <a:rPr lang="en-US" dirty="0" smtClean="0"/>
              <a:t>Filtering Client Side Data</a:t>
            </a:r>
            <a:endParaRPr lang="en-GB" dirty="0"/>
          </a:p>
        </p:txBody>
      </p:sp>
      <p:cxnSp>
        <p:nvCxnSpPr>
          <p:cNvPr id="6" name="Straight Arrow Connector 5"/>
          <p:cNvCxnSpPr/>
          <p:nvPr/>
        </p:nvCxnSpPr>
        <p:spPr bwMode="auto">
          <a:xfrm flipH="1">
            <a:off x="5181600" y="1676400"/>
            <a:ext cx="1219200" cy="5334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bwMode="auto">
          <a:xfrm>
            <a:off x="6400800" y="1447800"/>
            <a:ext cx="2609689" cy="369332"/>
          </a:xfrm>
          <a:prstGeom prst="rect">
            <a:avLst/>
          </a:prstGeom>
          <a:noFill/>
          <a:ln w="9525">
            <a:noFill/>
            <a:miter lim="800000"/>
            <a:headEnd/>
            <a:tailEnd/>
          </a:ln>
        </p:spPr>
        <p:txBody>
          <a:bodyPr wrap="none" rtlCol="0">
            <a:spAutoFit/>
          </a:bodyPr>
          <a:lstStyle/>
          <a:p>
            <a:r>
              <a:rPr lang="en-US" dirty="0" smtClean="0">
                <a:latin typeface="+mj-lt"/>
              </a:rPr>
              <a:t>Use </a:t>
            </a:r>
            <a:r>
              <a:rPr lang="en-US" dirty="0" err="1" smtClean="0">
                <a:latin typeface="+mj-lt"/>
              </a:rPr>
              <a:t>Linq</a:t>
            </a:r>
            <a:r>
              <a:rPr lang="en-US" dirty="0" smtClean="0">
                <a:latin typeface="+mj-lt"/>
              </a:rPr>
              <a:t> to filter our data</a:t>
            </a:r>
            <a:endParaRPr lang="en-US" sz="1800" dirty="0">
              <a:latin typeface="+mj-lt"/>
            </a:endParaRPr>
          </a:p>
        </p:txBody>
      </p:sp>
      <p:cxnSp>
        <p:nvCxnSpPr>
          <p:cNvPr id="19" name="Straight Arrow Connector 18"/>
          <p:cNvCxnSpPr/>
          <p:nvPr/>
        </p:nvCxnSpPr>
        <p:spPr bwMode="auto">
          <a:xfrm flipH="1">
            <a:off x="4495800" y="3886200"/>
            <a:ext cx="1752600" cy="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400800" y="3559909"/>
            <a:ext cx="2300630" cy="646331"/>
          </a:xfrm>
          <a:prstGeom prst="rect">
            <a:avLst/>
          </a:prstGeom>
          <a:noFill/>
          <a:ln w="9525">
            <a:noFill/>
            <a:miter lim="800000"/>
            <a:headEnd/>
            <a:tailEnd/>
          </a:ln>
        </p:spPr>
        <p:txBody>
          <a:bodyPr wrap="none" rtlCol="0">
            <a:spAutoFit/>
          </a:bodyPr>
          <a:lstStyle/>
          <a:p>
            <a:r>
              <a:rPr lang="en-US" dirty="0"/>
              <a:t>Set the results to the</a:t>
            </a:r>
          </a:p>
          <a:p>
            <a:r>
              <a:rPr lang="en-US" dirty="0"/>
              <a:t>bound collection</a:t>
            </a:r>
          </a:p>
        </p:txBody>
      </p:sp>
    </p:spTree>
    <p:extLst>
      <p:ext uri="{BB962C8B-B14F-4D97-AF65-F5344CB8AC3E}">
        <p14:creationId xmlns:p14="http://schemas.microsoft.com/office/powerpoint/2010/main" val="127539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GB" dirty="0" smtClean="0"/>
              <a:t>Knockout View Model</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pic>
        <p:nvPicPr>
          <p:cNvPr id="8" name="Picture 7"/>
          <p:cNvPicPr>
            <a:picLocks noChangeAspect="1"/>
          </p:cNvPicPr>
          <p:nvPr/>
        </p:nvPicPr>
        <p:blipFill>
          <a:blip r:embed="rId3"/>
          <a:stretch>
            <a:fillRect/>
          </a:stretch>
        </p:blipFill>
        <p:spPr>
          <a:xfrm>
            <a:off x="762000" y="1981200"/>
            <a:ext cx="8096250" cy="3038475"/>
          </a:xfrm>
          <a:prstGeom prst="rect">
            <a:avLst/>
          </a:prstGeom>
        </p:spPr>
      </p:pic>
      <p:sp>
        <p:nvSpPr>
          <p:cNvPr id="2" name="Title 1"/>
          <p:cNvSpPr>
            <a:spLocks noGrp="1"/>
          </p:cNvSpPr>
          <p:nvPr>
            <p:ph type="title"/>
          </p:nvPr>
        </p:nvSpPr>
        <p:spPr/>
        <p:txBody>
          <a:bodyPr/>
          <a:lstStyle/>
          <a:p>
            <a:r>
              <a:rPr lang="en-US" dirty="0" smtClean="0"/>
              <a:t>Filtering Client Side Data</a:t>
            </a:r>
            <a:endParaRPr lang="en-GB" dirty="0"/>
          </a:p>
        </p:txBody>
      </p:sp>
      <p:cxnSp>
        <p:nvCxnSpPr>
          <p:cNvPr id="13" name="Straight Arrow Connector 12"/>
          <p:cNvCxnSpPr/>
          <p:nvPr/>
        </p:nvCxnSpPr>
        <p:spPr bwMode="auto">
          <a:xfrm flipH="1">
            <a:off x="4495800" y="2895600"/>
            <a:ext cx="1905000" cy="457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2438400"/>
            <a:ext cx="2610523" cy="646331"/>
          </a:xfrm>
          <a:prstGeom prst="rect">
            <a:avLst/>
          </a:prstGeom>
          <a:noFill/>
          <a:ln w="9525">
            <a:noFill/>
            <a:miter lim="800000"/>
            <a:headEnd/>
            <a:tailEnd/>
          </a:ln>
        </p:spPr>
        <p:txBody>
          <a:bodyPr wrap="none" rtlCol="0">
            <a:spAutoFit/>
          </a:bodyPr>
          <a:lstStyle/>
          <a:p>
            <a:r>
              <a:rPr lang="en-US" dirty="0" smtClean="0">
                <a:latin typeface="+mj-lt"/>
              </a:rPr>
              <a:t>Use underscore.js to filter</a:t>
            </a:r>
          </a:p>
          <a:p>
            <a:r>
              <a:rPr lang="en-US" sz="1800" dirty="0" smtClean="0">
                <a:latin typeface="+mj-lt"/>
              </a:rPr>
              <a:t>Our data</a:t>
            </a:r>
            <a:endParaRPr lang="en-US" sz="1800" dirty="0">
              <a:latin typeface="+mj-lt"/>
            </a:endParaRPr>
          </a:p>
        </p:txBody>
      </p:sp>
      <p:cxnSp>
        <p:nvCxnSpPr>
          <p:cNvPr id="14" name="Straight Arrow Connector 13"/>
          <p:cNvCxnSpPr>
            <a:stCxn id="15" idx="1"/>
          </p:cNvCxnSpPr>
          <p:nvPr/>
        </p:nvCxnSpPr>
        <p:spPr bwMode="auto">
          <a:xfrm flipH="1" flipV="1">
            <a:off x="4343400" y="4419600"/>
            <a:ext cx="2057400"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bwMode="auto">
          <a:xfrm>
            <a:off x="6400800" y="4114800"/>
            <a:ext cx="2163669" cy="646331"/>
          </a:xfrm>
          <a:prstGeom prst="rect">
            <a:avLst/>
          </a:prstGeom>
          <a:noFill/>
          <a:ln w="9525">
            <a:noFill/>
            <a:miter lim="800000"/>
            <a:headEnd/>
            <a:tailEnd/>
          </a:ln>
        </p:spPr>
        <p:txBody>
          <a:bodyPr wrap="none" rtlCol="0">
            <a:spAutoFit/>
          </a:bodyPr>
          <a:lstStyle/>
          <a:p>
            <a:r>
              <a:rPr lang="en-US" dirty="0" smtClean="0">
                <a:latin typeface="+mj-lt"/>
              </a:rPr>
              <a:t>Set the results to the</a:t>
            </a:r>
          </a:p>
          <a:p>
            <a:r>
              <a:rPr lang="en-US" sz="1800" dirty="0" smtClean="0">
                <a:latin typeface="+mj-lt"/>
              </a:rPr>
              <a:t>bound collection</a:t>
            </a:r>
            <a:endParaRPr lang="en-US" sz="1800" dirty="0">
              <a:latin typeface="+mj-lt"/>
            </a:endParaRPr>
          </a:p>
        </p:txBody>
      </p:sp>
    </p:spTree>
    <p:extLst>
      <p:ext uri="{BB962C8B-B14F-4D97-AF65-F5344CB8AC3E}">
        <p14:creationId xmlns:p14="http://schemas.microsoft.com/office/powerpoint/2010/main" val="3181769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04851734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Two Way, Real Time, Text Binding</a:t>
            </a:r>
          </a:p>
          <a:p>
            <a:r>
              <a:rPr lang="en-GB" dirty="0" smtClean="0"/>
              <a:t>Client Side Filtering</a:t>
            </a:r>
          </a:p>
          <a:p>
            <a:r>
              <a:rPr lang="en-GB" dirty="0" smtClean="0">
                <a:solidFill>
                  <a:schemeClr val="accent6">
                    <a:lumMod val="75000"/>
                  </a:schemeClr>
                </a:solidFill>
              </a:rPr>
              <a:t>Advanced UI Styling</a:t>
            </a:r>
          </a:p>
          <a:p>
            <a:r>
              <a:rPr lang="en-GB" dirty="0" smtClean="0"/>
              <a:t>Visibility State of UI elements</a:t>
            </a:r>
            <a:endParaRPr lang="en-GB" dirty="0"/>
          </a:p>
          <a:p>
            <a:r>
              <a:rPr lang="en-GB" dirty="0" smtClean="0"/>
              <a:t>Deleting Data</a:t>
            </a:r>
          </a:p>
          <a:p>
            <a:r>
              <a:rPr lang="en-GB" dirty="0" smtClean="0"/>
              <a:t>Computed Totals</a:t>
            </a:r>
            <a:endParaRPr lang="en-GB" dirty="0"/>
          </a:p>
        </p:txBody>
      </p:sp>
    </p:spTree>
    <p:extLst>
      <p:ext uri="{BB962C8B-B14F-4D97-AF65-F5344CB8AC3E}">
        <p14:creationId xmlns:p14="http://schemas.microsoft.com/office/powerpoint/2010/main" val="5309472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Styles w/ Custom Bindings</a:t>
            </a:r>
            <a:endParaRPr lang="en-US" dirty="0"/>
          </a:p>
        </p:txBody>
      </p:sp>
      <p:sp>
        <p:nvSpPr>
          <p:cNvPr id="3" name="Text Placeholder 2"/>
          <p:cNvSpPr>
            <a:spLocks noGrp="1"/>
          </p:cNvSpPr>
          <p:nvPr>
            <p:ph type="body" idx="1"/>
          </p:nvPr>
        </p:nvSpPr>
        <p:spPr/>
        <p:txBody>
          <a:bodyPr/>
          <a:lstStyle/>
          <a:p>
            <a:pPr marL="0" indent="0">
              <a:buNone/>
            </a:pPr>
            <a:r>
              <a:rPr lang="en-US" dirty="0" smtClean="0"/>
              <a:t>Changing Styles via Computed Observables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Changing Styles via Custom Binding</a:t>
            </a:r>
          </a:p>
          <a:p>
            <a:pPr marL="0" indent="0">
              <a:buNone/>
            </a:pPr>
            <a:endParaRPr lang="en-US" dirty="0"/>
          </a:p>
        </p:txBody>
      </p:sp>
      <p:pic>
        <p:nvPicPr>
          <p:cNvPr id="4" name="Picture 3"/>
          <p:cNvPicPr>
            <a:picLocks noChangeAspect="1"/>
          </p:cNvPicPr>
          <p:nvPr/>
        </p:nvPicPr>
        <p:blipFill>
          <a:blip r:embed="rId3"/>
          <a:stretch>
            <a:fillRect/>
          </a:stretch>
        </p:blipFill>
        <p:spPr>
          <a:xfrm>
            <a:off x="1066800" y="1905000"/>
            <a:ext cx="6086475" cy="1219200"/>
          </a:xfrm>
          <a:prstGeom prst="rect">
            <a:avLst/>
          </a:prstGeom>
        </p:spPr>
      </p:pic>
      <p:cxnSp>
        <p:nvCxnSpPr>
          <p:cNvPr id="5" name="Straight Arrow Connector 4"/>
          <p:cNvCxnSpPr/>
          <p:nvPr/>
        </p:nvCxnSpPr>
        <p:spPr bwMode="auto">
          <a:xfrm flipH="1">
            <a:off x="5181600" y="1894159"/>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677227"/>
            <a:ext cx="2743200" cy="369332"/>
          </a:xfrm>
          <a:prstGeom prst="rect">
            <a:avLst/>
          </a:prstGeom>
          <a:noFill/>
          <a:ln w="9525">
            <a:noFill/>
            <a:miter lim="800000"/>
            <a:headEnd/>
            <a:tailEnd/>
          </a:ln>
        </p:spPr>
        <p:txBody>
          <a:bodyPr wrap="square" rtlCol="0">
            <a:spAutoFit/>
          </a:bodyPr>
          <a:lstStyle/>
          <a:p>
            <a:r>
              <a:rPr lang="en-US" dirty="0" smtClean="0">
                <a:latin typeface="+mj-lt"/>
              </a:rPr>
              <a:t>Computed Observable</a:t>
            </a:r>
          </a:p>
        </p:txBody>
      </p:sp>
      <p:pic>
        <p:nvPicPr>
          <p:cNvPr id="9" name="Picture 8"/>
          <p:cNvPicPr>
            <a:picLocks noChangeAspect="1"/>
          </p:cNvPicPr>
          <p:nvPr/>
        </p:nvPicPr>
        <p:blipFill>
          <a:blip r:embed="rId4"/>
          <a:stretch>
            <a:fillRect/>
          </a:stretch>
        </p:blipFill>
        <p:spPr>
          <a:xfrm>
            <a:off x="990600" y="3740467"/>
            <a:ext cx="5591175" cy="1571625"/>
          </a:xfrm>
          <a:prstGeom prst="rect">
            <a:avLst/>
          </a:prstGeom>
        </p:spPr>
      </p:pic>
      <p:cxnSp>
        <p:nvCxnSpPr>
          <p:cNvPr id="10" name="Straight Arrow Connector 9"/>
          <p:cNvCxnSpPr/>
          <p:nvPr/>
        </p:nvCxnSpPr>
        <p:spPr bwMode="auto">
          <a:xfrm flipH="1">
            <a:off x="5181600" y="3494359"/>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bwMode="auto">
          <a:xfrm>
            <a:off x="6400800" y="3277427"/>
            <a:ext cx="2743200" cy="646331"/>
          </a:xfrm>
          <a:prstGeom prst="rect">
            <a:avLst/>
          </a:prstGeom>
          <a:noFill/>
          <a:ln w="9525">
            <a:noFill/>
            <a:miter lim="800000"/>
            <a:headEnd/>
            <a:tailEnd/>
          </a:ln>
        </p:spPr>
        <p:txBody>
          <a:bodyPr wrap="square" rtlCol="0">
            <a:spAutoFit/>
          </a:bodyPr>
          <a:lstStyle/>
          <a:p>
            <a:r>
              <a:rPr lang="en-US" dirty="0" smtClean="0">
                <a:latin typeface="+mj-lt"/>
              </a:rPr>
              <a:t>Add a new Binding to Knockout</a:t>
            </a:r>
          </a:p>
        </p:txBody>
      </p:sp>
      <p:cxnSp>
        <p:nvCxnSpPr>
          <p:cNvPr id="12" name="Straight Arrow Connector 11"/>
          <p:cNvCxnSpPr/>
          <p:nvPr/>
        </p:nvCxnSpPr>
        <p:spPr bwMode="auto">
          <a:xfrm flipH="1" flipV="1">
            <a:off x="5181600" y="4991642"/>
            <a:ext cx="1219200" cy="14155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400800" y="4916269"/>
            <a:ext cx="2743200" cy="646331"/>
          </a:xfrm>
          <a:prstGeom prst="rect">
            <a:avLst/>
          </a:prstGeom>
          <a:noFill/>
          <a:ln w="9525">
            <a:noFill/>
            <a:miter lim="800000"/>
            <a:headEnd/>
            <a:tailEnd/>
          </a:ln>
        </p:spPr>
        <p:txBody>
          <a:bodyPr wrap="square" rtlCol="0">
            <a:spAutoFit/>
          </a:bodyPr>
          <a:lstStyle/>
          <a:p>
            <a:r>
              <a:rPr lang="en-US" dirty="0" smtClean="0">
                <a:latin typeface="+mj-lt"/>
              </a:rPr>
              <a:t>Change our underlying style via some logic</a:t>
            </a:r>
          </a:p>
        </p:txBody>
      </p:sp>
      <p:pic>
        <p:nvPicPr>
          <p:cNvPr id="16" name="Picture 15"/>
          <p:cNvPicPr>
            <a:picLocks noChangeAspect="1"/>
          </p:cNvPicPr>
          <p:nvPr/>
        </p:nvPicPr>
        <p:blipFill>
          <a:blip r:embed="rId5"/>
          <a:stretch>
            <a:fillRect/>
          </a:stretch>
        </p:blipFill>
        <p:spPr>
          <a:xfrm>
            <a:off x="838200" y="5839709"/>
            <a:ext cx="4857750" cy="495300"/>
          </a:xfrm>
          <a:prstGeom prst="rect">
            <a:avLst/>
          </a:prstGeom>
        </p:spPr>
      </p:pic>
      <p:cxnSp>
        <p:nvCxnSpPr>
          <p:cNvPr id="18" name="Straight Connector 17"/>
          <p:cNvCxnSpPr/>
          <p:nvPr/>
        </p:nvCxnSpPr>
        <p:spPr bwMode="auto">
          <a:xfrm>
            <a:off x="1828800" y="6172200"/>
            <a:ext cx="37338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9655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1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9716764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Two Way, Real Time, Text Binding</a:t>
            </a:r>
          </a:p>
          <a:p>
            <a:r>
              <a:rPr lang="en-GB" dirty="0" smtClean="0"/>
              <a:t>Client Side Filtering</a:t>
            </a:r>
          </a:p>
          <a:p>
            <a:r>
              <a:rPr lang="en-GB" dirty="0" smtClean="0"/>
              <a:t>Advanced UI Styling</a:t>
            </a:r>
          </a:p>
          <a:p>
            <a:r>
              <a:rPr lang="en-GB" dirty="0" smtClean="0">
                <a:solidFill>
                  <a:schemeClr val="accent6">
                    <a:lumMod val="75000"/>
                  </a:schemeClr>
                </a:solidFill>
              </a:rPr>
              <a:t>Visibility State of UI elements</a:t>
            </a:r>
            <a:endParaRPr lang="en-GB" dirty="0">
              <a:solidFill>
                <a:schemeClr val="accent6">
                  <a:lumMod val="75000"/>
                </a:schemeClr>
              </a:solidFill>
            </a:endParaRPr>
          </a:p>
          <a:p>
            <a:r>
              <a:rPr lang="en-GB" dirty="0" smtClean="0"/>
              <a:t>Deleting Data</a:t>
            </a:r>
          </a:p>
          <a:p>
            <a:r>
              <a:rPr lang="en-GB" dirty="0" smtClean="0"/>
              <a:t>Computed Totals</a:t>
            </a:r>
            <a:endParaRPr lang="en-GB" dirty="0"/>
          </a:p>
        </p:txBody>
      </p:sp>
    </p:spTree>
    <p:extLst>
      <p:ext uri="{BB962C8B-B14F-4D97-AF65-F5344CB8AC3E}">
        <p14:creationId xmlns:p14="http://schemas.microsoft.com/office/powerpoint/2010/main" val="304446568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 State of </a:t>
            </a:r>
            <a:r>
              <a:rPr lang="en-US" smtClean="0"/>
              <a:t>UI Elements</a:t>
            </a:r>
            <a:endParaRPr lang="en-US" dirty="0"/>
          </a:p>
        </p:txBody>
      </p:sp>
      <p:sp>
        <p:nvSpPr>
          <p:cNvPr id="3" name="Text Placeholder 2"/>
          <p:cNvSpPr>
            <a:spLocks noGrp="1"/>
          </p:cNvSpPr>
          <p:nvPr>
            <p:ph type="body" idx="1"/>
          </p:nvPr>
        </p:nvSpPr>
        <p:spPr/>
        <p:txBody>
          <a:bodyPr/>
          <a:lstStyle/>
          <a:p>
            <a:pPr marL="0" indent="0">
              <a:buNone/>
            </a:pPr>
            <a:r>
              <a:rPr lang="en-US" dirty="0" smtClean="0"/>
              <a:t>Boolean to Visibility Converter</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7" name="Picture 6"/>
          <p:cNvPicPr>
            <a:picLocks noChangeAspect="1"/>
          </p:cNvPicPr>
          <p:nvPr/>
        </p:nvPicPr>
        <p:blipFill>
          <a:blip r:embed="rId3"/>
          <a:stretch>
            <a:fillRect/>
          </a:stretch>
        </p:blipFill>
        <p:spPr>
          <a:xfrm>
            <a:off x="838200" y="1998639"/>
            <a:ext cx="6838950" cy="4210050"/>
          </a:xfrm>
          <a:prstGeom prst="rect">
            <a:avLst/>
          </a:prstGeom>
        </p:spPr>
      </p:pic>
      <p:cxnSp>
        <p:nvCxnSpPr>
          <p:cNvPr id="5" name="Straight Arrow Connector 4"/>
          <p:cNvCxnSpPr/>
          <p:nvPr/>
        </p:nvCxnSpPr>
        <p:spPr bwMode="auto">
          <a:xfrm flipH="1">
            <a:off x="5181600" y="1894159"/>
            <a:ext cx="1219200" cy="23944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677227"/>
            <a:ext cx="2743200" cy="646331"/>
          </a:xfrm>
          <a:prstGeom prst="rect">
            <a:avLst/>
          </a:prstGeom>
          <a:noFill/>
          <a:ln w="9525">
            <a:noFill/>
            <a:miter lim="800000"/>
            <a:headEnd/>
            <a:tailEnd/>
          </a:ln>
        </p:spPr>
        <p:txBody>
          <a:bodyPr wrap="square" rtlCol="0">
            <a:spAutoFit/>
          </a:bodyPr>
          <a:lstStyle/>
          <a:p>
            <a:r>
              <a:rPr lang="en-US" dirty="0" smtClean="0">
                <a:latin typeface="+mj-lt"/>
              </a:rPr>
              <a:t>Typical Boolean to visibility converter</a:t>
            </a:r>
          </a:p>
        </p:txBody>
      </p:sp>
    </p:spTree>
    <p:extLst>
      <p:ext uri="{BB962C8B-B14F-4D97-AF65-F5344CB8AC3E}">
        <p14:creationId xmlns:p14="http://schemas.microsoft.com/office/powerpoint/2010/main" val="3312552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 State of </a:t>
            </a:r>
            <a:r>
              <a:rPr lang="en-US" smtClean="0"/>
              <a:t>UI Elements</a:t>
            </a:r>
            <a:endParaRPr lang="en-US" dirty="0"/>
          </a:p>
        </p:txBody>
      </p:sp>
      <p:sp>
        <p:nvSpPr>
          <p:cNvPr id="3" name="Text Placeholder 2"/>
          <p:cNvSpPr>
            <a:spLocks noGrp="1"/>
          </p:cNvSpPr>
          <p:nvPr>
            <p:ph type="body" idx="1"/>
          </p:nvPr>
        </p:nvSpPr>
        <p:spPr/>
        <p:txBody>
          <a:bodyPr/>
          <a:lstStyle/>
          <a:p>
            <a:pPr marL="0" indent="0">
              <a:buNone/>
            </a:pPr>
            <a:r>
              <a:rPr lang="en-US" dirty="0" smtClean="0"/>
              <a:t>Visibility binding in Knockout</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990600" y="1888321"/>
            <a:ext cx="5867400" cy="819150"/>
          </a:xfrm>
          <a:prstGeom prst="rect">
            <a:avLst/>
          </a:prstGeom>
        </p:spPr>
      </p:pic>
      <p:cxnSp>
        <p:nvCxnSpPr>
          <p:cNvPr id="5" name="Straight Arrow Connector 4"/>
          <p:cNvCxnSpPr/>
          <p:nvPr/>
        </p:nvCxnSpPr>
        <p:spPr bwMode="auto">
          <a:xfrm flipV="1">
            <a:off x="2514600" y="2567803"/>
            <a:ext cx="152400" cy="73531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1143000" y="3468469"/>
            <a:ext cx="2438400" cy="369332"/>
          </a:xfrm>
          <a:prstGeom prst="rect">
            <a:avLst/>
          </a:prstGeom>
          <a:noFill/>
          <a:ln w="9525">
            <a:noFill/>
            <a:miter lim="800000"/>
            <a:headEnd/>
            <a:tailEnd/>
          </a:ln>
        </p:spPr>
        <p:txBody>
          <a:bodyPr wrap="square" rtlCol="0">
            <a:spAutoFit/>
          </a:bodyPr>
          <a:lstStyle/>
          <a:p>
            <a:r>
              <a:rPr lang="en-US" dirty="0" smtClean="0">
                <a:latin typeface="+mj-lt"/>
              </a:rPr>
              <a:t>Use the Visible binding</a:t>
            </a:r>
          </a:p>
        </p:txBody>
      </p:sp>
      <p:sp>
        <p:nvSpPr>
          <p:cNvPr id="13" name="TextBox 12"/>
          <p:cNvSpPr txBox="1"/>
          <p:nvPr/>
        </p:nvSpPr>
        <p:spPr bwMode="auto">
          <a:xfrm>
            <a:off x="4114800" y="3468469"/>
            <a:ext cx="3733800" cy="1477328"/>
          </a:xfrm>
          <a:prstGeom prst="rect">
            <a:avLst/>
          </a:prstGeom>
          <a:noFill/>
          <a:ln w="9525">
            <a:noFill/>
            <a:miter lim="800000"/>
            <a:headEnd/>
            <a:tailEnd/>
          </a:ln>
        </p:spPr>
        <p:txBody>
          <a:bodyPr wrap="square" rtlCol="0">
            <a:spAutoFit/>
          </a:bodyPr>
          <a:lstStyle/>
          <a:p>
            <a:r>
              <a:rPr lang="en-US" dirty="0" smtClean="0">
                <a:latin typeface="+mj-lt"/>
              </a:rPr>
              <a:t>Statement being evaluated to determine visibility.</a:t>
            </a:r>
          </a:p>
          <a:p>
            <a:endParaRPr lang="en-US" dirty="0">
              <a:latin typeface="+mj-lt"/>
            </a:endParaRPr>
          </a:p>
          <a:p>
            <a:r>
              <a:rPr lang="en-US" dirty="0" smtClean="0">
                <a:latin typeface="+mj-lt"/>
              </a:rPr>
              <a:t>This evaluates via the </a:t>
            </a:r>
            <a:r>
              <a:rPr lang="en-US" dirty="0" err="1" smtClean="0">
                <a:latin typeface="+mj-lt"/>
              </a:rPr>
              <a:t>truthly</a:t>
            </a:r>
            <a:r>
              <a:rPr lang="en-US" dirty="0" smtClean="0">
                <a:latin typeface="+mj-lt"/>
              </a:rPr>
              <a:t>/</a:t>
            </a:r>
            <a:r>
              <a:rPr lang="en-US" dirty="0" err="1" smtClean="0">
                <a:latin typeface="+mj-lt"/>
              </a:rPr>
              <a:t>falsy</a:t>
            </a:r>
            <a:r>
              <a:rPr lang="en-US" dirty="0" smtClean="0">
                <a:latin typeface="+mj-lt"/>
              </a:rPr>
              <a:t> concepts in JavaScript</a:t>
            </a:r>
          </a:p>
        </p:txBody>
      </p:sp>
      <p:cxnSp>
        <p:nvCxnSpPr>
          <p:cNvPr id="14" name="Straight Arrow Connector 13"/>
          <p:cNvCxnSpPr/>
          <p:nvPr/>
        </p:nvCxnSpPr>
        <p:spPr bwMode="auto">
          <a:xfrm flipH="1" flipV="1">
            <a:off x="5257800" y="2580751"/>
            <a:ext cx="152400" cy="88771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870284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GB" dirty="0" smtClean="0"/>
              <a:t>Creating our Maintenance Dialog</a:t>
            </a:r>
            <a:endParaRPr lang="en-GB" dirty="0"/>
          </a:p>
          <a:p>
            <a:pPr lvl="1"/>
            <a:r>
              <a:rPr lang="en-GB" dirty="0" smtClean="0">
                <a:latin typeface="+mn-lt"/>
              </a:rPr>
              <a:t>xxx</a:t>
            </a:r>
            <a:endParaRPr lang="en-GB" dirty="0">
              <a:latin typeface="+mn-lt"/>
            </a:endParaRPr>
          </a:p>
          <a:p>
            <a:endParaRPr lang="en-US" dirty="0" smtClean="0">
              <a:latin typeface="+mn-lt"/>
            </a:endParaRPr>
          </a:p>
          <a:p>
            <a:r>
              <a:rPr lang="en-GB" dirty="0" smtClean="0"/>
              <a:t>Setup our Maintenance View Model</a:t>
            </a:r>
            <a:endParaRPr lang="en-GB" dirty="0" smtClean="0"/>
          </a:p>
          <a:p>
            <a:pPr lvl="1"/>
            <a:r>
              <a:rPr lang="en-US" dirty="0" smtClean="0">
                <a:latin typeface="+mn-lt"/>
              </a:rPr>
              <a:t>xxx</a:t>
            </a:r>
            <a:endParaRPr lang="en-US" dirty="0">
              <a:latin typeface="+mn-lt"/>
            </a:endParaRPr>
          </a:p>
          <a:p>
            <a:pPr lvl="1"/>
            <a:endParaRPr lang="en-GB" dirty="0" smtClean="0"/>
          </a:p>
          <a:p>
            <a:r>
              <a:rPr lang="en-GB" dirty="0" smtClean="0"/>
              <a:t>Working with Selection Options</a:t>
            </a:r>
            <a:endParaRPr lang="en-GB" dirty="0" smtClean="0"/>
          </a:p>
          <a:p>
            <a:pPr lvl="1"/>
            <a:r>
              <a:rPr lang="en-GB" dirty="0" smtClean="0">
                <a:latin typeface="+mn-lt"/>
              </a:rPr>
              <a:t>Xxx</a:t>
            </a:r>
          </a:p>
          <a:p>
            <a:pPr lvl="1"/>
            <a:endParaRPr lang="en-GB" dirty="0" smtClean="0">
              <a:latin typeface="+mn-lt"/>
            </a:endParaRPr>
          </a:p>
          <a:p>
            <a:r>
              <a:rPr lang="en-GB" dirty="0" smtClean="0"/>
              <a:t>Working with Date Fields</a:t>
            </a:r>
          </a:p>
          <a:p>
            <a:pPr lvl="1"/>
            <a:r>
              <a:rPr lang="en-GB" dirty="0" smtClean="0"/>
              <a:t>xxx</a:t>
            </a: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76329177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Two Way, Real Time, Text Binding</a:t>
            </a:r>
          </a:p>
          <a:p>
            <a:r>
              <a:rPr lang="en-GB" dirty="0" smtClean="0"/>
              <a:t>Client Side Filtering</a:t>
            </a:r>
          </a:p>
          <a:p>
            <a:r>
              <a:rPr lang="en-GB" dirty="0" smtClean="0"/>
              <a:t>Advanced UI Styling</a:t>
            </a:r>
          </a:p>
          <a:p>
            <a:r>
              <a:rPr lang="en-GB" dirty="0" smtClean="0"/>
              <a:t>Visibility State of UI elements</a:t>
            </a:r>
            <a:endParaRPr lang="en-GB" dirty="0"/>
          </a:p>
          <a:p>
            <a:r>
              <a:rPr lang="en-GB" dirty="0" smtClean="0">
                <a:solidFill>
                  <a:schemeClr val="accent6">
                    <a:lumMod val="75000"/>
                  </a:schemeClr>
                </a:solidFill>
              </a:rPr>
              <a:t>Deleting Data </a:t>
            </a:r>
          </a:p>
          <a:p>
            <a:r>
              <a:rPr lang="en-GB" dirty="0" smtClean="0"/>
              <a:t>Computed Totals</a:t>
            </a:r>
            <a:endParaRPr lang="en-GB" dirty="0"/>
          </a:p>
        </p:txBody>
      </p:sp>
    </p:spTree>
    <p:extLst>
      <p:ext uri="{BB962C8B-B14F-4D97-AF65-F5344CB8AC3E}">
        <p14:creationId xmlns:p14="http://schemas.microsoft.com/office/powerpoint/2010/main" val="107907460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Data</a:t>
            </a:r>
            <a:endParaRPr lang="en-US" dirty="0"/>
          </a:p>
        </p:txBody>
      </p:sp>
      <p:sp>
        <p:nvSpPr>
          <p:cNvPr id="3" name="Text Placeholder 2"/>
          <p:cNvSpPr>
            <a:spLocks noGrp="1"/>
          </p:cNvSpPr>
          <p:nvPr>
            <p:ph type="body" idx="1"/>
          </p:nvPr>
        </p:nvSpPr>
        <p:spPr/>
        <p:txBody>
          <a:bodyPr/>
          <a:lstStyle/>
          <a:p>
            <a:pPr marL="0" indent="0">
              <a:buNone/>
            </a:pPr>
            <a:r>
              <a:rPr lang="en-US" dirty="0" smtClean="0"/>
              <a:t>Making the call in Silverlight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8" name="Picture 7"/>
          <p:cNvPicPr>
            <a:picLocks noChangeAspect="1"/>
          </p:cNvPicPr>
          <p:nvPr/>
        </p:nvPicPr>
        <p:blipFill>
          <a:blip r:embed="rId3"/>
          <a:stretch>
            <a:fillRect/>
          </a:stretch>
        </p:blipFill>
        <p:spPr>
          <a:xfrm>
            <a:off x="772268" y="2016337"/>
            <a:ext cx="7599463" cy="3516041"/>
          </a:xfrm>
          <a:prstGeom prst="rect">
            <a:avLst/>
          </a:prstGeom>
        </p:spPr>
      </p:pic>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Service to perform the delete</a:t>
            </a:r>
          </a:p>
        </p:txBody>
      </p:sp>
      <p:sp>
        <p:nvSpPr>
          <p:cNvPr id="10" name="TextBox 9"/>
          <p:cNvSpPr txBox="1"/>
          <p:nvPr/>
        </p:nvSpPr>
        <p:spPr bwMode="auto">
          <a:xfrm>
            <a:off x="6400800" y="2581870"/>
            <a:ext cx="2743200" cy="646331"/>
          </a:xfrm>
          <a:prstGeom prst="rect">
            <a:avLst/>
          </a:prstGeom>
          <a:noFill/>
          <a:ln w="9525">
            <a:noFill/>
            <a:miter lim="800000"/>
            <a:headEnd/>
            <a:tailEnd/>
          </a:ln>
        </p:spPr>
        <p:txBody>
          <a:bodyPr wrap="square" rtlCol="0">
            <a:spAutoFit/>
          </a:bodyPr>
          <a:lstStyle/>
          <a:p>
            <a:r>
              <a:rPr lang="en-US" dirty="0" smtClean="0">
                <a:latin typeface="+mj-lt"/>
              </a:rPr>
              <a:t>Client to make the service call</a:t>
            </a:r>
          </a:p>
        </p:txBody>
      </p:sp>
      <p:cxnSp>
        <p:nvCxnSpPr>
          <p:cNvPr id="11" name="Straight Arrow Connector 10"/>
          <p:cNvCxnSpPr/>
          <p:nvPr/>
        </p:nvCxnSpPr>
        <p:spPr bwMode="auto">
          <a:xfrm flipH="1">
            <a:off x="5181600" y="2845863"/>
            <a:ext cx="1219200" cy="18597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019800" y="4730393"/>
            <a:ext cx="2743200" cy="646331"/>
          </a:xfrm>
          <a:prstGeom prst="rect">
            <a:avLst/>
          </a:prstGeom>
          <a:noFill/>
          <a:ln w="9525">
            <a:noFill/>
            <a:miter lim="800000"/>
            <a:headEnd/>
            <a:tailEnd/>
          </a:ln>
        </p:spPr>
        <p:txBody>
          <a:bodyPr wrap="square" rtlCol="0">
            <a:spAutoFit/>
          </a:bodyPr>
          <a:lstStyle/>
          <a:p>
            <a:r>
              <a:rPr lang="en-US" dirty="0" smtClean="0">
                <a:latin typeface="+mj-lt"/>
              </a:rPr>
              <a:t>Evaluate the response and take some action</a:t>
            </a:r>
          </a:p>
        </p:txBody>
      </p:sp>
      <p:cxnSp>
        <p:nvCxnSpPr>
          <p:cNvPr id="14" name="Straight Arrow Connector 13"/>
          <p:cNvCxnSpPr/>
          <p:nvPr/>
        </p:nvCxnSpPr>
        <p:spPr bwMode="auto">
          <a:xfrm flipH="1" flipV="1">
            <a:off x="4114800" y="3773941"/>
            <a:ext cx="1828799" cy="122044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473968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0"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US" dirty="0" smtClean="0"/>
              <a:t>Making the call in Typescript</a:t>
            </a:r>
            <a:endParaRPr lang="en-US" dirty="0"/>
          </a:p>
        </p:txBody>
      </p:sp>
      <p:pic>
        <p:nvPicPr>
          <p:cNvPr id="4" name="Picture 3"/>
          <p:cNvPicPr>
            <a:picLocks noChangeAspect="1"/>
          </p:cNvPicPr>
          <p:nvPr/>
        </p:nvPicPr>
        <p:blipFill>
          <a:blip r:embed="rId3"/>
          <a:stretch>
            <a:fillRect/>
          </a:stretch>
        </p:blipFill>
        <p:spPr>
          <a:xfrm>
            <a:off x="915015" y="2038350"/>
            <a:ext cx="6496050" cy="3162300"/>
          </a:xfrm>
          <a:prstGeom prst="rect">
            <a:avLst/>
          </a:prstGeom>
        </p:spPr>
      </p:pic>
      <p:sp>
        <p:nvSpPr>
          <p:cNvPr id="2" name="Title 1"/>
          <p:cNvSpPr>
            <a:spLocks noGrp="1"/>
          </p:cNvSpPr>
          <p:nvPr>
            <p:ph type="title"/>
          </p:nvPr>
        </p:nvSpPr>
        <p:spPr/>
        <p:txBody>
          <a:bodyPr/>
          <a:lstStyle/>
          <a:p>
            <a:r>
              <a:rPr lang="en-US" dirty="0" smtClean="0"/>
              <a:t>Deleting Data</a:t>
            </a:r>
            <a:endParaRPr lang="en-US" dirty="0"/>
          </a:p>
        </p:txBody>
      </p:sp>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Service to perform the delete</a:t>
            </a:r>
          </a:p>
        </p:txBody>
      </p:sp>
      <p:sp>
        <p:nvSpPr>
          <p:cNvPr id="13" name="TextBox 12"/>
          <p:cNvSpPr txBox="1"/>
          <p:nvPr/>
        </p:nvSpPr>
        <p:spPr bwMode="auto">
          <a:xfrm>
            <a:off x="6019800" y="4730393"/>
            <a:ext cx="2743200" cy="646331"/>
          </a:xfrm>
          <a:prstGeom prst="rect">
            <a:avLst/>
          </a:prstGeom>
          <a:noFill/>
          <a:ln w="9525">
            <a:noFill/>
            <a:miter lim="800000"/>
            <a:headEnd/>
            <a:tailEnd/>
          </a:ln>
        </p:spPr>
        <p:txBody>
          <a:bodyPr wrap="square" rtlCol="0">
            <a:spAutoFit/>
          </a:bodyPr>
          <a:lstStyle/>
          <a:p>
            <a:r>
              <a:rPr lang="en-US" dirty="0" smtClean="0">
                <a:latin typeface="+mj-lt"/>
              </a:rPr>
              <a:t>Evaluate the response and take some action</a:t>
            </a:r>
          </a:p>
        </p:txBody>
      </p:sp>
      <p:cxnSp>
        <p:nvCxnSpPr>
          <p:cNvPr id="14" name="Straight Arrow Connector 13"/>
          <p:cNvCxnSpPr/>
          <p:nvPr/>
        </p:nvCxnSpPr>
        <p:spPr bwMode="auto">
          <a:xfrm flipH="1" flipV="1">
            <a:off x="3962400" y="4038600"/>
            <a:ext cx="1981200" cy="95578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400800" y="2935069"/>
            <a:ext cx="2743200" cy="646331"/>
          </a:xfrm>
          <a:prstGeom prst="rect">
            <a:avLst/>
          </a:prstGeom>
          <a:noFill/>
          <a:ln w="9525">
            <a:noFill/>
            <a:miter lim="800000"/>
            <a:headEnd/>
            <a:tailEnd/>
          </a:ln>
        </p:spPr>
        <p:txBody>
          <a:bodyPr wrap="square" rtlCol="0">
            <a:spAutoFit/>
          </a:bodyPr>
          <a:lstStyle/>
          <a:p>
            <a:r>
              <a:rPr lang="en-US" dirty="0" smtClean="0">
                <a:latin typeface="+mj-lt"/>
              </a:rPr>
              <a:t>Make the call via </a:t>
            </a:r>
            <a:r>
              <a:rPr lang="en-US" dirty="0" err="1" smtClean="0">
                <a:latin typeface="+mj-lt"/>
              </a:rPr>
              <a:t>jQuery</a:t>
            </a:r>
            <a:r>
              <a:rPr lang="en-US" dirty="0" smtClean="0">
                <a:latin typeface="+mj-lt"/>
              </a:rPr>
              <a:t> and Ajax</a:t>
            </a:r>
          </a:p>
        </p:txBody>
      </p:sp>
      <p:cxnSp>
        <p:nvCxnSpPr>
          <p:cNvPr id="18" name="Straight Arrow Connector 17"/>
          <p:cNvCxnSpPr/>
          <p:nvPr/>
        </p:nvCxnSpPr>
        <p:spPr bwMode="auto">
          <a:xfrm flipH="1" flipV="1">
            <a:off x="2743200" y="3048000"/>
            <a:ext cx="3657600" cy="15106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95350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3"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420923981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a:t>Two Way, Real Time, Text Binding</a:t>
            </a:r>
          </a:p>
          <a:p>
            <a:r>
              <a:rPr lang="en-GB" dirty="0" smtClean="0"/>
              <a:t>Client Side Filtering</a:t>
            </a:r>
          </a:p>
          <a:p>
            <a:r>
              <a:rPr lang="en-GB" dirty="0" smtClean="0"/>
              <a:t>Advanced UI Styling</a:t>
            </a:r>
          </a:p>
          <a:p>
            <a:r>
              <a:rPr lang="en-GB" dirty="0" smtClean="0"/>
              <a:t>Visibility State of UI elements</a:t>
            </a:r>
            <a:endParaRPr lang="en-GB" dirty="0"/>
          </a:p>
          <a:p>
            <a:r>
              <a:rPr lang="en-GB" dirty="0" smtClean="0"/>
              <a:t>Deleting Data</a:t>
            </a:r>
          </a:p>
          <a:p>
            <a:r>
              <a:rPr lang="en-GB" dirty="0" smtClean="0">
                <a:solidFill>
                  <a:schemeClr val="accent6">
                    <a:lumMod val="75000"/>
                  </a:schemeClr>
                </a:solidFill>
              </a:rPr>
              <a:t>Computed Totals</a:t>
            </a:r>
            <a:endParaRPr lang="en-GB" dirty="0">
              <a:solidFill>
                <a:schemeClr val="accent6">
                  <a:lumMod val="75000"/>
                </a:schemeClr>
              </a:solidFill>
            </a:endParaRPr>
          </a:p>
        </p:txBody>
      </p:sp>
    </p:spTree>
    <p:extLst>
      <p:ext uri="{BB962C8B-B14F-4D97-AF65-F5344CB8AC3E}">
        <p14:creationId xmlns:p14="http://schemas.microsoft.com/office/powerpoint/2010/main" val="10903086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85800" y="1157287"/>
            <a:ext cx="8194123" cy="5038725"/>
          </a:xfrm>
          <a:prstGeom prst="rect">
            <a:avLst/>
          </a:prstGeom>
        </p:spPr>
      </p:pic>
      <p:sp>
        <p:nvSpPr>
          <p:cNvPr id="2" name="Title 1"/>
          <p:cNvSpPr>
            <a:spLocks noGrp="1"/>
          </p:cNvSpPr>
          <p:nvPr>
            <p:ph type="title"/>
          </p:nvPr>
        </p:nvSpPr>
        <p:spPr/>
        <p:txBody>
          <a:bodyPr/>
          <a:lstStyle/>
          <a:p>
            <a:r>
              <a:rPr lang="en-US" dirty="0" smtClean="0"/>
              <a:t>Computed Totals</a:t>
            </a:r>
            <a:endParaRPr lang="en-US" dirty="0"/>
          </a:p>
        </p:txBody>
      </p:sp>
      <p:cxnSp>
        <p:nvCxnSpPr>
          <p:cNvPr id="15" name="Straight Arrow Connector 14"/>
          <p:cNvCxnSpPr/>
          <p:nvPr/>
        </p:nvCxnSpPr>
        <p:spPr bwMode="auto">
          <a:xfrm>
            <a:off x="4724400" y="6088380"/>
            <a:ext cx="1295400" cy="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bwMode="auto">
          <a:xfrm>
            <a:off x="7092315" y="6172200"/>
            <a:ext cx="152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bwMode="auto">
          <a:xfrm>
            <a:off x="7772400" y="6172200"/>
            <a:ext cx="152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bwMode="auto">
          <a:xfrm>
            <a:off x="8458200" y="6172200"/>
            <a:ext cx="152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8779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US" dirty="0" smtClean="0"/>
              <a:t>Computing totals in Silverlight View Model</a:t>
            </a:r>
            <a:endParaRPr lang="en-US" dirty="0"/>
          </a:p>
        </p:txBody>
      </p:sp>
      <p:sp>
        <p:nvSpPr>
          <p:cNvPr id="2" name="Title 1"/>
          <p:cNvSpPr>
            <a:spLocks noGrp="1"/>
          </p:cNvSpPr>
          <p:nvPr>
            <p:ph type="title"/>
          </p:nvPr>
        </p:nvSpPr>
        <p:spPr/>
        <p:txBody>
          <a:bodyPr/>
          <a:lstStyle/>
          <a:p>
            <a:r>
              <a:rPr lang="en-US" dirty="0" smtClean="0"/>
              <a:t>Computed Totals</a:t>
            </a:r>
            <a:endParaRPr lang="en-US" dirty="0"/>
          </a:p>
        </p:txBody>
      </p:sp>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Raise Notifications to the UI to rebind the properties</a:t>
            </a:r>
          </a:p>
        </p:txBody>
      </p:sp>
      <p:pic>
        <p:nvPicPr>
          <p:cNvPr id="7" name="Picture 6"/>
          <p:cNvPicPr>
            <a:picLocks noChangeAspect="1"/>
          </p:cNvPicPr>
          <p:nvPr/>
        </p:nvPicPr>
        <p:blipFill>
          <a:blip r:embed="rId3"/>
          <a:stretch>
            <a:fillRect/>
          </a:stretch>
        </p:blipFill>
        <p:spPr>
          <a:xfrm>
            <a:off x="914400" y="2094544"/>
            <a:ext cx="3657600" cy="752475"/>
          </a:xfrm>
          <a:prstGeom prst="rect">
            <a:avLst/>
          </a:prstGeom>
        </p:spPr>
      </p:pic>
      <p:pic>
        <p:nvPicPr>
          <p:cNvPr id="8" name="Picture 7"/>
          <p:cNvPicPr>
            <a:picLocks noChangeAspect="1"/>
          </p:cNvPicPr>
          <p:nvPr/>
        </p:nvPicPr>
        <p:blipFill>
          <a:blip r:embed="rId4"/>
          <a:stretch>
            <a:fillRect/>
          </a:stretch>
        </p:blipFill>
        <p:spPr>
          <a:xfrm>
            <a:off x="914400" y="3557109"/>
            <a:ext cx="6115050" cy="1600200"/>
          </a:xfrm>
          <a:prstGeom prst="rect">
            <a:avLst/>
          </a:prstGeom>
        </p:spPr>
      </p:pic>
      <p:cxnSp>
        <p:nvCxnSpPr>
          <p:cNvPr id="15" name="Straight Arrow Connector 14"/>
          <p:cNvCxnSpPr/>
          <p:nvPr/>
        </p:nvCxnSpPr>
        <p:spPr bwMode="auto">
          <a:xfrm flipH="1">
            <a:off x="5181600" y="386642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3535739"/>
            <a:ext cx="2743200" cy="646331"/>
          </a:xfrm>
          <a:prstGeom prst="rect">
            <a:avLst/>
          </a:prstGeom>
          <a:noFill/>
          <a:ln w="9525">
            <a:noFill/>
            <a:miter lim="800000"/>
            <a:headEnd/>
            <a:tailEnd/>
          </a:ln>
        </p:spPr>
        <p:txBody>
          <a:bodyPr wrap="square" rtlCol="0">
            <a:spAutoFit/>
          </a:bodyPr>
          <a:lstStyle/>
          <a:p>
            <a:r>
              <a:rPr lang="en-US" dirty="0" smtClean="0">
                <a:latin typeface="+mj-lt"/>
              </a:rPr>
              <a:t>Backing field to calculate the summary values</a:t>
            </a:r>
          </a:p>
        </p:txBody>
      </p:sp>
    </p:spTree>
    <p:extLst>
      <p:ext uri="{BB962C8B-B14F-4D97-AF65-F5344CB8AC3E}">
        <p14:creationId xmlns:p14="http://schemas.microsoft.com/office/powerpoint/2010/main" val="2584144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943896" y="3975079"/>
            <a:ext cx="5638800" cy="1447800"/>
          </a:xfrm>
          <a:prstGeom prst="rect">
            <a:avLst/>
          </a:prstGeom>
        </p:spPr>
      </p:pic>
      <p:sp>
        <p:nvSpPr>
          <p:cNvPr id="3" name="Text Placeholder 2"/>
          <p:cNvSpPr>
            <a:spLocks noGrp="1"/>
          </p:cNvSpPr>
          <p:nvPr>
            <p:ph type="body" idx="1"/>
          </p:nvPr>
        </p:nvSpPr>
        <p:spPr/>
        <p:txBody>
          <a:bodyPr/>
          <a:lstStyle/>
          <a:p>
            <a:pPr marL="0" indent="0">
              <a:buNone/>
            </a:pPr>
            <a:r>
              <a:rPr lang="en-US" dirty="0" smtClean="0"/>
              <a:t>Computing totals in Typescript View Model</a:t>
            </a:r>
            <a:endParaRPr lang="en-US" dirty="0"/>
          </a:p>
        </p:txBody>
      </p:sp>
      <p:sp>
        <p:nvSpPr>
          <p:cNvPr id="2" name="Title 1"/>
          <p:cNvSpPr>
            <a:spLocks noGrp="1"/>
          </p:cNvSpPr>
          <p:nvPr>
            <p:ph type="title"/>
          </p:nvPr>
        </p:nvSpPr>
        <p:spPr/>
        <p:txBody>
          <a:bodyPr/>
          <a:lstStyle/>
          <a:p>
            <a:r>
              <a:rPr lang="en-US" dirty="0" smtClean="0"/>
              <a:t>Computed Totals</a:t>
            </a:r>
            <a:endParaRPr lang="en-US" dirty="0"/>
          </a:p>
        </p:txBody>
      </p:sp>
      <p:cxnSp>
        <p:nvCxnSpPr>
          <p:cNvPr id="5" name="Straight Arrow Connector 4"/>
          <p:cNvCxnSpPr/>
          <p:nvPr/>
        </p:nvCxnSpPr>
        <p:spPr bwMode="auto">
          <a:xfrm flipH="1">
            <a:off x="5181600" y="1894159"/>
            <a:ext cx="1219200" cy="40077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bwMode="auto">
          <a:xfrm>
            <a:off x="6400800" y="1563469"/>
            <a:ext cx="2743200" cy="646331"/>
          </a:xfrm>
          <a:prstGeom prst="rect">
            <a:avLst/>
          </a:prstGeom>
          <a:noFill/>
          <a:ln w="9525">
            <a:noFill/>
            <a:miter lim="800000"/>
            <a:headEnd/>
            <a:tailEnd/>
          </a:ln>
        </p:spPr>
        <p:txBody>
          <a:bodyPr wrap="square" rtlCol="0">
            <a:spAutoFit/>
          </a:bodyPr>
          <a:lstStyle/>
          <a:p>
            <a:r>
              <a:rPr lang="en-US" dirty="0" smtClean="0">
                <a:latin typeface="+mj-lt"/>
              </a:rPr>
              <a:t>Declare our Knockout computed fields</a:t>
            </a:r>
          </a:p>
        </p:txBody>
      </p:sp>
      <p:cxnSp>
        <p:nvCxnSpPr>
          <p:cNvPr id="15" name="Straight Arrow Connector 14"/>
          <p:cNvCxnSpPr/>
          <p:nvPr/>
        </p:nvCxnSpPr>
        <p:spPr bwMode="auto">
          <a:xfrm flipH="1">
            <a:off x="5410200" y="3866429"/>
            <a:ext cx="990600" cy="33751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400800" y="3535739"/>
            <a:ext cx="2743200" cy="923330"/>
          </a:xfrm>
          <a:prstGeom prst="rect">
            <a:avLst/>
          </a:prstGeom>
          <a:noFill/>
          <a:ln w="9525">
            <a:noFill/>
            <a:miter lim="800000"/>
            <a:headEnd/>
            <a:tailEnd/>
          </a:ln>
        </p:spPr>
        <p:txBody>
          <a:bodyPr wrap="square" rtlCol="0">
            <a:spAutoFit/>
          </a:bodyPr>
          <a:lstStyle/>
          <a:p>
            <a:r>
              <a:rPr lang="en-US" dirty="0" smtClean="0">
                <a:latin typeface="+mj-lt"/>
              </a:rPr>
              <a:t>Computed field using underscore JS to summarize the value</a:t>
            </a:r>
          </a:p>
        </p:txBody>
      </p:sp>
      <p:pic>
        <p:nvPicPr>
          <p:cNvPr id="4" name="Picture 3"/>
          <p:cNvPicPr>
            <a:picLocks noChangeAspect="1"/>
          </p:cNvPicPr>
          <p:nvPr/>
        </p:nvPicPr>
        <p:blipFill>
          <a:blip r:embed="rId4"/>
          <a:stretch>
            <a:fillRect/>
          </a:stretch>
        </p:blipFill>
        <p:spPr>
          <a:xfrm>
            <a:off x="929148" y="2116692"/>
            <a:ext cx="3390900" cy="695325"/>
          </a:xfrm>
          <a:prstGeom prst="rect">
            <a:avLst/>
          </a:prstGeom>
        </p:spPr>
      </p:pic>
      <p:cxnSp>
        <p:nvCxnSpPr>
          <p:cNvPr id="14" name="Straight Connector 13"/>
          <p:cNvCxnSpPr/>
          <p:nvPr/>
        </p:nvCxnSpPr>
        <p:spPr bwMode="auto">
          <a:xfrm>
            <a:off x="2446873" y="4572000"/>
            <a:ext cx="572502"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bwMode="auto">
          <a:xfrm>
            <a:off x="3200400" y="4572000"/>
            <a:ext cx="9144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bwMode="auto">
          <a:xfrm flipH="1" flipV="1">
            <a:off x="3810000" y="4698157"/>
            <a:ext cx="838200" cy="90729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4648200" y="5274760"/>
            <a:ext cx="2743200" cy="923330"/>
          </a:xfrm>
          <a:prstGeom prst="rect">
            <a:avLst/>
          </a:prstGeom>
          <a:noFill/>
          <a:ln w="9525">
            <a:noFill/>
            <a:miter lim="800000"/>
            <a:headEnd/>
            <a:tailEnd/>
          </a:ln>
        </p:spPr>
        <p:txBody>
          <a:bodyPr wrap="square" rtlCol="0">
            <a:spAutoFit/>
          </a:bodyPr>
          <a:lstStyle/>
          <a:p>
            <a:r>
              <a:rPr lang="en-US" dirty="0" smtClean="0">
                <a:latin typeface="+mj-lt"/>
              </a:rPr>
              <a:t>Will recalculate when the </a:t>
            </a:r>
            <a:r>
              <a:rPr lang="en-US" dirty="0" err="1" smtClean="0">
                <a:latin typeface="+mj-lt"/>
              </a:rPr>
              <a:t>ToDo’s</a:t>
            </a:r>
            <a:r>
              <a:rPr lang="en-US" dirty="0" smtClean="0">
                <a:latin typeface="+mj-lt"/>
              </a:rPr>
              <a:t> collection is modified</a:t>
            </a:r>
          </a:p>
        </p:txBody>
      </p:sp>
    </p:spTree>
    <p:extLst>
      <p:ext uri="{BB962C8B-B14F-4D97-AF65-F5344CB8AC3E}">
        <p14:creationId xmlns:p14="http://schemas.microsoft.com/office/powerpoint/2010/main" val="4082591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6"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6424292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GB" dirty="0"/>
              <a:t>Creating a new </a:t>
            </a:r>
            <a:r>
              <a:rPr lang="en-GB" dirty="0" err="1"/>
              <a:t>ToDo</a:t>
            </a:r>
            <a:r>
              <a:rPr lang="en-GB" dirty="0"/>
              <a:t> Item</a:t>
            </a:r>
          </a:p>
          <a:p>
            <a:pPr lvl="1"/>
            <a:r>
              <a:rPr lang="en-US" dirty="0" smtClean="0">
                <a:latin typeface="+mn-lt"/>
              </a:rPr>
              <a:t>Xxx</a:t>
            </a:r>
          </a:p>
          <a:p>
            <a:pPr lvl="1"/>
            <a:endParaRPr lang="en-US" dirty="0" smtClean="0">
              <a:latin typeface="+mn-lt"/>
            </a:endParaRPr>
          </a:p>
          <a:p>
            <a:r>
              <a:rPr lang="en-US" dirty="0" smtClean="0">
                <a:latin typeface="+mn-lt"/>
              </a:rPr>
              <a:t>Maintaining an existing </a:t>
            </a:r>
            <a:r>
              <a:rPr lang="en-US" dirty="0" err="1" smtClean="0">
                <a:latin typeface="+mn-lt"/>
              </a:rPr>
              <a:t>ToDo</a:t>
            </a:r>
            <a:r>
              <a:rPr lang="en-US" dirty="0" smtClean="0">
                <a:latin typeface="+mn-lt"/>
              </a:rPr>
              <a:t> Item</a:t>
            </a:r>
            <a:endParaRPr lang="en-US" dirty="0" smtClean="0">
              <a:latin typeface="+mn-lt"/>
            </a:endParaRPr>
          </a:p>
          <a:p>
            <a:pPr lvl="1"/>
            <a:r>
              <a:rPr lang="en-US" dirty="0" smtClean="0">
                <a:latin typeface="+mn-lt"/>
              </a:rPr>
              <a:t>xxx</a:t>
            </a:r>
            <a:endParaRPr lang="en-US" dirty="0" smtClean="0">
              <a:latin typeface="+mn-lt"/>
            </a:endParaRPr>
          </a:p>
          <a:p>
            <a:pPr marL="457200" lvl="1" indent="0">
              <a:buNone/>
            </a:pPr>
            <a:endParaRPr lang="en-US" dirty="0" smtClean="0">
              <a:latin typeface="+mn-lt"/>
            </a:endParaRPr>
          </a:p>
          <a:p>
            <a:r>
              <a:rPr lang="en-GB" dirty="0" smtClean="0"/>
              <a:t>Saving the </a:t>
            </a:r>
            <a:r>
              <a:rPr lang="en-GB" dirty="0" err="1" smtClean="0"/>
              <a:t>ToDo</a:t>
            </a:r>
            <a:r>
              <a:rPr lang="en-GB" dirty="0" smtClean="0"/>
              <a:t> Item</a:t>
            </a:r>
            <a:endParaRPr lang="en-GB" dirty="0"/>
          </a:p>
          <a:p>
            <a:pPr lvl="1"/>
            <a:r>
              <a:rPr lang="en-GB" dirty="0" smtClean="0">
                <a:latin typeface="+mn-lt"/>
              </a:rPr>
              <a:t>xxx</a:t>
            </a:r>
            <a:endParaRPr lang="en-GB" dirty="0" smtClean="0">
              <a:latin typeface="+mn-lt"/>
            </a:endParaRPr>
          </a:p>
          <a:p>
            <a:pPr lvl="1"/>
            <a:endParaRPr lang="en-US" dirty="0" smtClean="0"/>
          </a:p>
          <a:p>
            <a:pPr marL="457200" lvl="1" indent="0">
              <a:buNone/>
            </a:pPr>
            <a:endParaRPr lang="en-GB" dirty="0" smtClean="0"/>
          </a:p>
          <a:p>
            <a:pPr marL="457200" lvl="1" indent="0">
              <a:buNone/>
            </a:pPr>
            <a:endParaRPr lang="en-GB" dirty="0"/>
          </a:p>
        </p:txBody>
      </p:sp>
    </p:spTree>
    <p:extLst>
      <p:ext uri="{BB962C8B-B14F-4D97-AF65-F5344CB8AC3E}">
        <p14:creationId xmlns:p14="http://schemas.microsoft.com/office/powerpoint/2010/main" val="3792548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Summery		</a:t>
            </a:r>
            <a:endParaRPr lang="en-GB" dirty="0"/>
          </a:p>
        </p:txBody>
      </p:sp>
      <p:sp>
        <p:nvSpPr>
          <p:cNvPr id="3" name="Text Placeholder 2"/>
          <p:cNvSpPr>
            <a:spLocks noGrp="1"/>
          </p:cNvSpPr>
          <p:nvPr>
            <p:ph type="body" idx="1"/>
          </p:nvPr>
        </p:nvSpPr>
        <p:spPr/>
        <p:txBody>
          <a:bodyPr/>
          <a:lstStyle/>
          <a:p>
            <a:r>
              <a:rPr lang="en-US" dirty="0" smtClean="0"/>
              <a:t>Learned how to setup Two </a:t>
            </a:r>
            <a:r>
              <a:rPr lang="en-US" dirty="0"/>
              <a:t>Way, Real Time, Text Binding</a:t>
            </a:r>
          </a:p>
          <a:p>
            <a:r>
              <a:rPr lang="en-GB" dirty="0" smtClean="0"/>
              <a:t>Learned how to do Client </a:t>
            </a:r>
            <a:r>
              <a:rPr lang="en-GB" dirty="0"/>
              <a:t>Side Filtering</a:t>
            </a:r>
          </a:p>
          <a:p>
            <a:r>
              <a:rPr lang="en-GB" dirty="0" smtClean="0"/>
              <a:t>Learned another way to apply styles to your UI elements</a:t>
            </a:r>
          </a:p>
          <a:p>
            <a:r>
              <a:rPr lang="en-GB" dirty="0" smtClean="0"/>
              <a:t>Learned how to toggle visibility state of UI elements</a:t>
            </a:r>
            <a:endParaRPr lang="en-GB" dirty="0"/>
          </a:p>
          <a:p>
            <a:r>
              <a:rPr lang="en-GB" dirty="0" smtClean="0"/>
              <a:t>Learned how to make http posts to Deleting </a:t>
            </a:r>
            <a:r>
              <a:rPr lang="en-GB" dirty="0"/>
              <a:t>Data</a:t>
            </a:r>
          </a:p>
          <a:p>
            <a:r>
              <a:rPr lang="en-GB" dirty="0" smtClean="0"/>
              <a:t>Learned how to create Computed </a:t>
            </a:r>
            <a:r>
              <a:rPr lang="en-GB" dirty="0"/>
              <a:t>Totals</a:t>
            </a:r>
          </a:p>
          <a:p>
            <a:endParaRPr lang="en-GB" dirty="0">
              <a:solidFill>
                <a:schemeClr val="accent6">
                  <a:lumMod val="75000"/>
                </a:schemeClr>
              </a:solidFill>
            </a:endParaRPr>
          </a:p>
        </p:txBody>
      </p:sp>
    </p:spTree>
    <p:extLst>
      <p:ext uri="{BB962C8B-B14F-4D97-AF65-F5344CB8AC3E}">
        <p14:creationId xmlns:p14="http://schemas.microsoft.com/office/powerpoint/2010/main" val="363678513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GB" dirty="0">
                <a:solidFill>
                  <a:schemeClr val="accent6">
                    <a:lumMod val="75000"/>
                  </a:schemeClr>
                </a:solidFill>
              </a:rPr>
              <a:t>Creating </a:t>
            </a:r>
            <a:r>
              <a:rPr lang="en-GB" dirty="0" smtClean="0">
                <a:solidFill>
                  <a:schemeClr val="accent6">
                    <a:lumMod val="75000"/>
                  </a:schemeClr>
                </a:solidFill>
              </a:rPr>
              <a:t>the </a:t>
            </a:r>
            <a:r>
              <a:rPr lang="en-GB" dirty="0">
                <a:solidFill>
                  <a:schemeClr val="accent6">
                    <a:lumMod val="75000"/>
                  </a:schemeClr>
                </a:solidFill>
              </a:rPr>
              <a:t>Maintenance Dialog</a:t>
            </a:r>
          </a:p>
          <a:p>
            <a:r>
              <a:rPr lang="en-GB" dirty="0" smtClean="0"/>
              <a:t>Setting up the </a:t>
            </a:r>
            <a:r>
              <a:rPr lang="en-GB" dirty="0"/>
              <a:t>Maintenance View </a:t>
            </a:r>
            <a:r>
              <a:rPr lang="en-GB" dirty="0" smtClean="0"/>
              <a:t>Model</a:t>
            </a:r>
            <a:endParaRPr lang="en-GB" dirty="0" smtClean="0"/>
          </a:p>
          <a:p>
            <a:r>
              <a:rPr lang="en-GB" dirty="0" smtClean="0"/>
              <a:t>Working with </a:t>
            </a:r>
            <a:r>
              <a:rPr lang="en-GB" dirty="0"/>
              <a:t>Selection </a:t>
            </a:r>
            <a:r>
              <a:rPr lang="en-GB" dirty="0" smtClean="0"/>
              <a:t>Options</a:t>
            </a:r>
          </a:p>
          <a:p>
            <a:r>
              <a:rPr lang="en-GB" dirty="0" smtClean="0"/>
              <a:t>Working with Date Fields</a:t>
            </a:r>
            <a:endParaRPr lang="en-GB" dirty="0" smtClean="0"/>
          </a:p>
          <a:p>
            <a:r>
              <a:rPr lang="en-GB" dirty="0"/>
              <a:t>Creating a new </a:t>
            </a:r>
            <a:r>
              <a:rPr lang="en-GB" dirty="0" err="1"/>
              <a:t>ToDo</a:t>
            </a:r>
            <a:r>
              <a:rPr lang="en-GB" dirty="0"/>
              <a:t> </a:t>
            </a:r>
            <a:r>
              <a:rPr lang="en-GB" dirty="0" smtClean="0"/>
              <a:t>Item</a:t>
            </a:r>
            <a:endParaRPr lang="en-GB" dirty="0"/>
          </a:p>
          <a:p>
            <a:r>
              <a:rPr lang="en-US" dirty="0"/>
              <a:t>Maintaining an existing </a:t>
            </a:r>
            <a:r>
              <a:rPr lang="en-US" dirty="0" err="1"/>
              <a:t>ToDo</a:t>
            </a:r>
            <a:r>
              <a:rPr lang="en-US" dirty="0"/>
              <a:t> </a:t>
            </a:r>
            <a:r>
              <a:rPr lang="en-US" dirty="0" smtClean="0"/>
              <a:t>Item</a:t>
            </a:r>
            <a:endParaRPr lang="en-GB" dirty="0" smtClean="0"/>
          </a:p>
          <a:p>
            <a:r>
              <a:rPr lang="en-GB" dirty="0" smtClean="0"/>
              <a:t>Saving the Data</a:t>
            </a:r>
            <a:endParaRPr lang="en-GB" dirty="0"/>
          </a:p>
        </p:txBody>
      </p:sp>
    </p:spTree>
    <p:extLst>
      <p:ext uri="{BB962C8B-B14F-4D97-AF65-F5344CB8AC3E}">
        <p14:creationId xmlns:p14="http://schemas.microsoft.com/office/powerpoint/2010/main" val="125704653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Maintenance Dialog</a:t>
            </a:r>
            <a:endParaRPr lang="en-GB" dirty="0"/>
          </a:p>
        </p:txBody>
      </p:sp>
      <p:pic>
        <p:nvPicPr>
          <p:cNvPr id="5" name="Picture 4"/>
          <p:cNvPicPr>
            <a:picLocks noChangeAspect="1"/>
          </p:cNvPicPr>
          <p:nvPr/>
        </p:nvPicPr>
        <p:blipFill>
          <a:blip r:embed="rId3"/>
          <a:stretch>
            <a:fillRect/>
          </a:stretch>
        </p:blipFill>
        <p:spPr>
          <a:xfrm>
            <a:off x="1524000" y="1828800"/>
            <a:ext cx="5419725" cy="4010025"/>
          </a:xfrm>
          <a:prstGeom prst="rect">
            <a:avLst/>
          </a:prstGeom>
        </p:spPr>
      </p:pic>
      <p:cxnSp>
        <p:nvCxnSpPr>
          <p:cNvPr id="8" name="Straight Arrow Connector 7"/>
          <p:cNvCxnSpPr/>
          <p:nvPr/>
        </p:nvCxnSpPr>
        <p:spPr bwMode="auto">
          <a:xfrm flipH="1">
            <a:off x="5105400" y="1752600"/>
            <a:ext cx="1828800" cy="35814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bwMode="auto">
          <a:xfrm>
            <a:off x="6934200" y="1535668"/>
            <a:ext cx="2236253" cy="923330"/>
          </a:xfrm>
          <a:prstGeom prst="rect">
            <a:avLst/>
          </a:prstGeom>
          <a:noFill/>
          <a:ln w="9525">
            <a:noFill/>
            <a:miter lim="800000"/>
            <a:headEnd/>
            <a:tailEnd/>
          </a:ln>
        </p:spPr>
        <p:txBody>
          <a:bodyPr wrap="none" rtlCol="0">
            <a:spAutoFit/>
          </a:bodyPr>
          <a:lstStyle/>
          <a:p>
            <a:r>
              <a:rPr lang="en-US" dirty="0" smtClean="0">
                <a:latin typeface="+mj-lt"/>
              </a:rPr>
              <a:t>Hidden </a:t>
            </a:r>
            <a:r>
              <a:rPr lang="en-US" dirty="0" err="1" smtClean="0">
                <a:latin typeface="+mj-lt"/>
              </a:rPr>
              <a:t>Div</a:t>
            </a:r>
            <a:r>
              <a:rPr lang="en-US" dirty="0" smtClean="0">
                <a:latin typeface="+mj-lt"/>
              </a:rPr>
              <a:t> displayed</a:t>
            </a:r>
          </a:p>
          <a:p>
            <a:r>
              <a:rPr lang="en-US" dirty="0" smtClean="0">
                <a:latin typeface="+mj-lt"/>
              </a:rPr>
              <a:t>as dialog via </a:t>
            </a:r>
          </a:p>
          <a:p>
            <a:r>
              <a:rPr lang="en-US" dirty="0" smtClean="0">
                <a:latin typeface="+mj-lt"/>
              </a:rPr>
              <a:t>Bootstrap</a:t>
            </a:r>
            <a:endParaRPr lang="en-US" sz="1800" dirty="0">
              <a:latin typeface="+mj-lt"/>
            </a:endParaRPr>
          </a:p>
        </p:txBody>
      </p:sp>
      <p:cxnSp>
        <p:nvCxnSpPr>
          <p:cNvPr id="10" name="Straight Arrow Connector 9"/>
          <p:cNvCxnSpPr/>
          <p:nvPr/>
        </p:nvCxnSpPr>
        <p:spPr bwMode="auto">
          <a:xfrm flipH="1">
            <a:off x="5105400" y="2918460"/>
            <a:ext cx="1828800" cy="35814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bwMode="auto">
          <a:xfrm>
            <a:off x="6988876" y="2717802"/>
            <a:ext cx="1240724" cy="369332"/>
          </a:xfrm>
          <a:prstGeom prst="rect">
            <a:avLst/>
          </a:prstGeom>
          <a:noFill/>
          <a:ln w="9525">
            <a:noFill/>
            <a:miter lim="800000"/>
            <a:headEnd/>
            <a:tailEnd/>
          </a:ln>
        </p:spPr>
        <p:txBody>
          <a:bodyPr wrap="none" rtlCol="0">
            <a:spAutoFit/>
          </a:bodyPr>
          <a:lstStyle/>
          <a:p>
            <a:r>
              <a:rPr lang="en-US" dirty="0" smtClean="0">
                <a:latin typeface="+mj-lt"/>
              </a:rPr>
              <a:t>Date Fields</a:t>
            </a:r>
            <a:endParaRPr lang="en-US" sz="1800" dirty="0">
              <a:latin typeface="+mj-lt"/>
            </a:endParaRPr>
          </a:p>
        </p:txBody>
      </p:sp>
      <p:cxnSp>
        <p:nvCxnSpPr>
          <p:cNvPr id="12" name="Straight Arrow Connector 11"/>
          <p:cNvCxnSpPr/>
          <p:nvPr/>
        </p:nvCxnSpPr>
        <p:spPr bwMode="auto">
          <a:xfrm flipH="1">
            <a:off x="5105400" y="3909060"/>
            <a:ext cx="1828800" cy="35814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934200" y="3657600"/>
            <a:ext cx="2257862" cy="369332"/>
          </a:xfrm>
          <a:prstGeom prst="rect">
            <a:avLst/>
          </a:prstGeom>
          <a:noFill/>
          <a:ln w="9525">
            <a:noFill/>
            <a:miter lim="800000"/>
            <a:headEnd/>
            <a:tailEnd/>
          </a:ln>
        </p:spPr>
        <p:txBody>
          <a:bodyPr wrap="none" rtlCol="0">
            <a:spAutoFit/>
          </a:bodyPr>
          <a:lstStyle/>
          <a:p>
            <a:r>
              <a:rPr lang="en-US" dirty="0" smtClean="0">
                <a:latin typeface="+mj-lt"/>
              </a:rPr>
              <a:t>Selection Dropdowns</a:t>
            </a:r>
          </a:p>
        </p:txBody>
      </p:sp>
    </p:spTree>
    <p:extLst>
      <p:ext uri="{BB962C8B-B14F-4D97-AF65-F5344CB8AC3E}">
        <p14:creationId xmlns:p14="http://schemas.microsoft.com/office/powerpoint/2010/main" val="984193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Maintenance Dialog</a:t>
            </a:r>
            <a:r>
              <a:rPr lang="en-US" dirty="0" smtClean="0"/>
              <a:t>		</a:t>
            </a:r>
            <a:endParaRPr lang="en-GB" dirty="0"/>
          </a:p>
        </p:txBody>
      </p:sp>
      <p:sp>
        <p:nvSpPr>
          <p:cNvPr id="4" name="Text Placeholder 3"/>
          <p:cNvSpPr>
            <a:spLocks noGrp="1"/>
          </p:cNvSpPr>
          <p:nvPr>
            <p:ph type="body" idx="1"/>
          </p:nvPr>
        </p:nvSpPr>
        <p:spPr/>
        <p:txBody>
          <a:bodyPr/>
          <a:lstStyle/>
          <a:p>
            <a:r>
              <a:rPr lang="en-US" dirty="0" smtClean="0"/>
              <a:t>Dialog HTML</a:t>
            </a:r>
          </a:p>
          <a:p>
            <a:endParaRPr lang="en-US" dirty="0"/>
          </a:p>
        </p:txBody>
      </p:sp>
      <p:pic>
        <p:nvPicPr>
          <p:cNvPr id="10" name="Picture 9"/>
          <p:cNvPicPr>
            <a:picLocks noChangeAspect="1"/>
          </p:cNvPicPr>
          <p:nvPr/>
        </p:nvPicPr>
        <p:blipFill>
          <a:blip r:embed="rId3"/>
          <a:stretch>
            <a:fillRect/>
          </a:stretch>
        </p:blipFill>
        <p:spPr>
          <a:xfrm>
            <a:off x="862012" y="1828800"/>
            <a:ext cx="7419975" cy="3676650"/>
          </a:xfrm>
          <a:prstGeom prst="rect">
            <a:avLst/>
          </a:prstGeom>
        </p:spPr>
      </p:pic>
      <p:cxnSp>
        <p:nvCxnSpPr>
          <p:cNvPr id="19" name="Straight Arrow Connector 18"/>
          <p:cNvCxnSpPr/>
          <p:nvPr/>
        </p:nvCxnSpPr>
        <p:spPr bwMode="auto">
          <a:xfrm flipH="1">
            <a:off x="2743200" y="1283732"/>
            <a:ext cx="4191000" cy="5450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934200" y="1066800"/>
            <a:ext cx="2138919" cy="923330"/>
          </a:xfrm>
          <a:prstGeom prst="rect">
            <a:avLst/>
          </a:prstGeom>
          <a:noFill/>
          <a:ln w="9525">
            <a:noFill/>
            <a:miter lim="800000"/>
            <a:headEnd/>
            <a:tailEnd/>
          </a:ln>
        </p:spPr>
        <p:txBody>
          <a:bodyPr wrap="none" rtlCol="0">
            <a:spAutoFit/>
          </a:bodyPr>
          <a:lstStyle/>
          <a:p>
            <a:r>
              <a:rPr lang="en-US" dirty="0" smtClean="0">
                <a:latin typeface="+mj-lt"/>
              </a:rPr>
              <a:t>Unique name allows</a:t>
            </a:r>
          </a:p>
          <a:p>
            <a:r>
              <a:rPr lang="en-US" dirty="0" smtClean="0">
                <a:latin typeface="+mj-lt"/>
              </a:rPr>
              <a:t>us to interact w/ the</a:t>
            </a:r>
          </a:p>
          <a:p>
            <a:r>
              <a:rPr lang="en-US" sz="1800" dirty="0" smtClean="0">
                <a:latin typeface="+mj-lt"/>
              </a:rPr>
              <a:t>div</a:t>
            </a:r>
            <a:endParaRPr lang="en-US" sz="1800" dirty="0">
              <a:latin typeface="+mj-lt"/>
            </a:endParaRPr>
          </a:p>
        </p:txBody>
      </p:sp>
      <p:sp>
        <p:nvSpPr>
          <p:cNvPr id="21" name="TextBox 20"/>
          <p:cNvSpPr txBox="1"/>
          <p:nvPr/>
        </p:nvSpPr>
        <p:spPr bwMode="auto">
          <a:xfrm>
            <a:off x="6934200" y="2124670"/>
            <a:ext cx="2085764" cy="923330"/>
          </a:xfrm>
          <a:prstGeom prst="rect">
            <a:avLst/>
          </a:prstGeom>
          <a:noFill/>
          <a:ln w="9525">
            <a:noFill/>
            <a:miter lim="800000"/>
            <a:headEnd/>
            <a:tailEnd/>
          </a:ln>
        </p:spPr>
        <p:txBody>
          <a:bodyPr wrap="none" rtlCol="0">
            <a:spAutoFit/>
          </a:bodyPr>
          <a:lstStyle/>
          <a:p>
            <a:r>
              <a:rPr lang="en-US" dirty="0" smtClean="0">
                <a:latin typeface="+mj-lt"/>
              </a:rPr>
              <a:t>Bootstrap classes to</a:t>
            </a:r>
          </a:p>
          <a:p>
            <a:r>
              <a:rPr lang="en-US" dirty="0" smtClean="0">
                <a:latin typeface="+mj-lt"/>
              </a:rPr>
              <a:t>allow showing as a</a:t>
            </a:r>
          </a:p>
          <a:p>
            <a:r>
              <a:rPr lang="en-US" sz="1800" dirty="0" smtClean="0">
                <a:latin typeface="+mj-lt"/>
              </a:rPr>
              <a:t>dialog</a:t>
            </a:r>
            <a:endParaRPr lang="en-US" sz="1800" dirty="0">
              <a:latin typeface="+mj-lt"/>
            </a:endParaRPr>
          </a:p>
        </p:txBody>
      </p:sp>
      <p:cxnSp>
        <p:nvCxnSpPr>
          <p:cNvPr id="22" name="Straight Arrow Connector 21"/>
          <p:cNvCxnSpPr/>
          <p:nvPr/>
        </p:nvCxnSpPr>
        <p:spPr bwMode="auto">
          <a:xfrm flipH="1" flipV="1">
            <a:off x="4648200" y="2209800"/>
            <a:ext cx="2224378" cy="37653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bwMode="auto">
          <a:xfrm>
            <a:off x="3657600" y="2032000"/>
            <a:ext cx="4572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bwMode="auto">
          <a:xfrm>
            <a:off x="4228499" y="2032000"/>
            <a:ext cx="34350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bwMode="auto">
          <a:xfrm>
            <a:off x="4675016" y="2032000"/>
            <a:ext cx="312274"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904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2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buNone/>
            </a:pPr>
            <a:r>
              <a:rPr lang="en-GB" dirty="0" smtClean="0"/>
              <a:t>Showing the Dialog</a:t>
            </a: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a:p>
        </p:txBody>
      </p:sp>
      <p:pic>
        <p:nvPicPr>
          <p:cNvPr id="9" name="Picture 8"/>
          <p:cNvPicPr>
            <a:picLocks noChangeAspect="1"/>
          </p:cNvPicPr>
          <p:nvPr/>
        </p:nvPicPr>
        <p:blipFill>
          <a:blip r:embed="rId3"/>
          <a:stretch>
            <a:fillRect/>
          </a:stretch>
        </p:blipFill>
        <p:spPr>
          <a:xfrm>
            <a:off x="771525" y="1991796"/>
            <a:ext cx="4170075" cy="2199204"/>
          </a:xfrm>
          <a:prstGeom prst="rect">
            <a:avLst/>
          </a:prstGeom>
        </p:spPr>
      </p:pic>
      <p:sp>
        <p:nvSpPr>
          <p:cNvPr id="2" name="Title 1"/>
          <p:cNvSpPr>
            <a:spLocks noGrp="1"/>
          </p:cNvSpPr>
          <p:nvPr>
            <p:ph type="title"/>
          </p:nvPr>
        </p:nvSpPr>
        <p:spPr/>
        <p:txBody>
          <a:bodyPr/>
          <a:lstStyle/>
          <a:p>
            <a:r>
              <a:rPr lang="en-US" dirty="0"/>
              <a:t>Creating the Maintenance Dialog </a:t>
            </a:r>
            <a:r>
              <a:rPr lang="en-US" dirty="0" smtClean="0"/>
              <a:t>		</a:t>
            </a:r>
            <a:endParaRPr lang="en-GB" dirty="0"/>
          </a:p>
        </p:txBody>
      </p:sp>
      <p:cxnSp>
        <p:nvCxnSpPr>
          <p:cNvPr id="18" name="Straight Arrow Connector 17"/>
          <p:cNvCxnSpPr/>
          <p:nvPr/>
        </p:nvCxnSpPr>
        <p:spPr bwMode="auto">
          <a:xfrm flipH="1">
            <a:off x="3276600" y="1752600"/>
            <a:ext cx="3657600" cy="34874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934200" y="1535668"/>
            <a:ext cx="2166683" cy="646331"/>
          </a:xfrm>
          <a:prstGeom prst="rect">
            <a:avLst/>
          </a:prstGeom>
          <a:noFill/>
          <a:ln w="9525">
            <a:noFill/>
            <a:miter lim="800000"/>
            <a:headEnd/>
            <a:tailEnd/>
          </a:ln>
        </p:spPr>
        <p:txBody>
          <a:bodyPr wrap="none" rtlCol="0">
            <a:spAutoFit/>
          </a:bodyPr>
          <a:lstStyle/>
          <a:p>
            <a:r>
              <a:rPr lang="en-US" dirty="0" smtClean="0">
                <a:latin typeface="+mj-lt"/>
              </a:rPr>
              <a:t>Method to handle</a:t>
            </a:r>
          </a:p>
          <a:p>
            <a:r>
              <a:rPr lang="en-US" dirty="0" smtClean="0">
                <a:latin typeface="+mj-lt"/>
              </a:rPr>
              <a:t>our open click event</a:t>
            </a:r>
            <a:endParaRPr lang="en-US" sz="1800" dirty="0">
              <a:latin typeface="+mj-lt"/>
            </a:endParaRPr>
          </a:p>
        </p:txBody>
      </p:sp>
      <p:cxnSp>
        <p:nvCxnSpPr>
          <p:cNvPr id="23" name="Straight Arrow Connector 22"/>
          <p:cNvCxnSpPr/>
          <p:nvPr/>
        </p:nvCxnSpPr>
        <p:spPr bwMode="auto">
          <a:xfrm flipH="1">
            <a:off x="5255925" y="2618601"/>
            <a:ext cx="1678275" cy="24473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bwMode="auto">
          <a:xfrm>
            <a:off x="6934200" y="2401669"/>
            <a:ext cx="2174891" cy="923330"/>
          </a:xfrm>
          <a:prstGeom prst="rect">
            <a:avLst/>
          </a:prstGeom>
          <a:noFill/>
          <a:ln w="9525">
            <a:noFill/>
            <a:miter lim="800000"/>
            <a:headEnd/>
            <a:tailEnd/>
          </a:ln>
        </p:spPr>
        <p:txBody>
          <a:bodyPr wrap="none" rtlCol="0">
            <a:spAutoFit/>
          </a:bodyPr>
          <a:lstStyle/>
          <a:p>
            <a:r>
              <a:rPr lang="en-US" dirty="0" smtClean="0">
                <a:latin typeface="+mj-lt"/>
              </a:rPr>
              <a:t>Name of our HTML</a:t>
            </a:r>
          </a:p>
          <a:p>
            <a:r>
              <a:rPr lang="en-US" dirty="0">
                <a:latin typeface="+mj-lt"/>
              </a:rPr>
              <a:t>d</a:t>
            </a:r>
            <a:r>
              <a:rPr lang="en-US" sz="1800" dirty="0" smtClean="0">
                <a:latin typeface="+mj-lt"/>
              </a:rPr>
              <a:t>iv which represents</a:t>
            </a:r>
          </a:p>
          <a:p>
            <a:r>
              <a:rPr lang="en-US" dirty="0" smtClean="0">
                <a:latin typeface="+mj-lt"/>
              </a:rPr>
              <a:t>our layout</a:t>
            </a:r>
            <a:endParaRPr lang="en-US" sz="1800" dirty="0">
              <a:latin typeface="+mj-lt"/>
            </a:endParaRPr>
          </a:p>
        </p:txBody>
      </p:sp>
      <p:cxnSp>
        <p:nvCxnSpPr>
          <p:cNvPr id="28" name="Straight Arrow Connector 27"/>
          <p:cNvCxnSpPr/>
          <p:nvPr/>
        </p:nvCxnSpPr>
        <p:spPr bwMode="auto">
          <a:xfrm flipH="1" flipV="1">
            <a:off x="4419600" y="3564195"/>
            <a:ext cx="2514600" cy="37760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bwMode="auto">
          <a:xfrm>
            <a:off x="6934200" y="3724870"/>
            <a:ext cx="1991186" cy="923330"/>
          </a:xfrm>
          <a:prstGeom prst="rect">
            <a:avLst/>
          </a:prstGeom>
          <a:noFill/>
          <a:ln w="9525">
            <a:noFill/>
            <a:miter lim="800000"/>
            <a:headEnd/>
            <a:tailEnd/>
          </a:ln>
        </p:spPr>
        <p:txBody>
          <a:bodyPr wrap="none" rtlCol="0">
            <a:spAutoFit/>
          </a:bodyPr>
          <a:lstStyle/>
          <a:p>
            <a:r>
              <a:rPr lang="en-US" dirty="0" smtClean="0">
                <a:latin typeface="+mj-lt"/>
              </a:rPr>
              <a:t>Using </a:t>
            </a:r>
            <a:r>
              <a:rPr lang="en-US" dirty="0" err="1" smtClean="0">
                <a:latin typeface="+mj-lt"/>
              </a:rPr>
              <a:t>jQuery</a:t>
            </a:r>
            <a:r>
              <a:rPr lang="en-US" dirty="0" smtClean="0">
                <a:latin typeface="+mj-lt"/>
              </a:rPr>
              <a:t> and </a:t>
            </a:r>
          </a:p>
          <a:p>
            <a:r>
              <a:rPr lang="en-US" sz="1800" dirty="0" smtClean="0">
                <a:latin typeface="+mj-lt"/>
              </a:rPr>
              <a:t>Bootstrap to show </a:t>
            </a:r>
          </a:p>
          <a:p>
            <a:r>
              <a:rPr lang="en-US" dirty="0">
                <a:latin typeface="+mj-lt"/>
              </a:rPr>
              <a:t>t</a:t>
            </a:r>
            <a:r>
              <a:rPr lang="en-US" dirty="0" smtClean="0">
                <a:latin typeface="+mj-lt"/>
              </a:rPr>
              <a:t>he div as a modal</a:t>
            </a:r>
            <a:endParaRPr lang="en-US" sz="1800" dirty="0">
              <a:latin typeface="+mj-lt"/>
            </a:endParaRPr>
          </a:p>
        </p:txBody>
      </p:sp>
    </p:spTree>
    <p:extLst>
      <p:ext uri="{BB962C8B-B14F-4D97-AF65-F5344CB8AC3E}">
        <p14:creationId xmlns:p14="http://schemas.microsoft.com/office/powerpoint/2010/main" val="2628489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p:bldP spid="25"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88786870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685463B-57CE-4CE4-B1CF-FE44EB79BF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22223</TotalTime>
  <Words>3066</Words>
  <Application>Microsoft Office PowerPoint</Application>
  <PresentationFormat>On-screen Show (4:3)</PresentationFormat>
  <Paragraphs>375</Paragraphs>
  <Slides>30</Slides>
  <Notes>30</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Consolas</vt:lpstr>
      <vt:lpstr>Myriad Pro</vt:lpstr>
      <vt:lpstr>Myriad Pro Light</vt:lpstr>
      <vt:lpstr>Segoe UI</vt:lpstr>
      <vt:lpstr>Verdana</vt:lpstr>
      <vt:lpstr>Wingdings</vt:lpstr>
      <vt:lpstr>PluralsightSlideTemplate</vt:lpstr>
      <vt:lpstr>Maintaining Task ToDo Items – Part 1</vt:lpstr>
      <vt:lpstr>Agenda  </vt:lpstr>
      <vt:lpstr>Agenda  </vt:lpstr>
      <vt:lpstr>END OF Overview Slides  </vt:lpstr>
      <vt:lpstr>Agenda  </vt:lpstr>
      <vt:lpstr>Creating the Maintenance Dialog</vt:lpstr>
      <vt:lpstr>Creating the Maintenance Dialog  </vt:lpstr>
      <vt:lpstr>Creating the Maintenance Dialog   </vt:lpstr>
      <vt:lpstr>END OF Overview Slides  </vt:lpstr>
      <vt:lpstr>Agenda  </vt:lpstr>
      <vt:lpstr>Filtering Client Side Data</vt:lpstr>
      <vt:lpstr>Filtering Client Side Data</vt:lpstr>
      <vt:lpstr>END OF Overview Slides  </vt:lpstr>
      <vt:lpstr>Agenda  </vt:lpstr>
      <vt:lpstr>Changing Styles w/ Custom Bindings</vt:lpstr>
      <vt:lpstr>END OF Overview Slides  </vt:lpstr>
      <vt:lpstr>Agenda  </vt:lpstr>
      <vt:lpstr>Visibility State of UI Elements</vt:lpstr>
      <vt:lpstr>Visibility State of UI Elements</vt:lpstr>
      <vt:lpstr>END OF Overview Slides  </vt:lpstr>
      <vt:lpstr>Agenda  </vt:lpstr>
      <vt:lpstr>Deleting Data</vt:lpstr>
      <vt:lpstr>Deleting Data</vt:lpstr>
      <vt:lpstr>END OF Overview Slides  </vt:lpstr>
      <vt:lpstr>Agenda  </vt:lpstr>
      <vt:lpstr>Computed Totals</vt:lpstr>
      <vt:lpstr>Computed Totals</vt:lpstr>
      <vt:lpstr>Computed Totals</vt:lpstr>
      <vt:lpstr>END OF Overview Slides  </vt:lpstr>
      <vt:lpstr>Summery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312</cp:revision>
  <dcterms:created xsi:type="dcterms:W3CDTF">2013-02-20T23:32:03Z</dcterms:created>
  <dcterms:modified xsi:type="dcterms:W3CDTF">2013-03-31T14:46:24Z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