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3"/>
  </p:notesMasterIdLst>
  <p:handoutMasterIdLst>
    <p:handoutMasterId r:id="rId14"/>
  </p:handoutMasterIdLst>
  <p:sldIdLst>
    <p:sldId id="356" r:id="rId5"/>
    <p:sldId id="357" r:id="rId6"/>
    <p:sldId id="370" r:id="rId7"/>
    <p:sldId id="376" r:id="rId8"/>
    <p:sldId id="358" r:id="rId9"/>
    <p:sldId id="380" r:id="rId10"/>
    <p:sldId id="379" r:id="rId11"/>
    <p:sldId id="378" r:id="rId1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380"/>
            <p14:sldId id="379"/>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60641" autoAdjust="0"/>
  </p:normalViewPr>
  <p:slideViewPr>
    <p:cSldViewPr>
      <p:cViewPr>
        <p:scale>
          <a:sx n="75" d="100"/>
          <a:sy n="75" d="100"/>
        </p:scale>
        <p:origin x="1147" y="-2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5/17/2013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module 3 of knockout for the </a:t>
            </a:r>
            <a:r>
              <a:rPr lang="en-US" dirty="0" err="1" smtClean="0"/>
              <a:t>xaml</a:t>
            </a:r>
            <a:r>
              <a:rPr lang="en-US" dirty="0" smtClean="0"/>
              <a:t> developer, I am your host Derik Whittaker.  </a:t>
            </a:r>
          </a:p>
          <a:p>
            <a:endParaRPr lang="en-US" dirty="0" smtClean="0"/>
          </a:p>
          <a:p>
            <a:r>
              <a:rPr lang="en-US" baseline="0" dirty="0" smtClean="0"/>
              <a:t>In the previous module our focus was on learning how to display data to the user which was critical in order to set our foundation for using knockout.  However, this is only part of the story when working with input controls. The focus of this module is going to be learning how to handle user interaction within our application via knockout, which involves things like click events, focus events and general event handling.</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item we are going to learn in</a:t>
            </a:r>
            <a:r>
              <a:rPr lang="en-US" baseline="0" dirty="0" smtClean="0"/>
              <a:t> this module is how to work with click events in knockout.  In html pretty much every UI element can handle the click event and knockout facilitates this beautifully.</a:t>
            </a:r>
          </a:p>
          <a:p>
            <a:endParaRPr lang="en-US" baseline="0" dirty="0" smtClean="0"/>
          </a:p>
          <a:p>
            <a:r>
              <a:rPr lang="en-US" baseline="0" dirty="0" smtClean="0"/>
              <a:t>We will start off by looking at how to handle basic click bindings for button controls.  Once we know the basics of this we will move on to learn how we can provide parameters to our binding in order to provide context to our underlying click method.  Finally we will wrap up by taking a look at how we can use knockout to handle click events to non-input elements such as the span or paragraph </a:t>
            </a:r>
            <a:r>
              <a:rPr lang="en-US" baseline="0" dirty="0" err="1" smtClean="0"/>
              <a:t>elments</a:t>
            </a:r>
            <a:endParaRPr lang="en-US" baseline="0" smtClean="0"/>
          </a:p>
          <a:p>
            <a:endParaRPr lang="en-US" baseline="0" dirty="0" smtClean="0"/>
          </a:p>
          <a:p>
            <a:r>
              <a:rPr lang="en-US" baseline="0" dirty="0" smtClean="0"/>
              <a:t>[show animation]</a:t>
            </a:r>
          </a:p>
          <a:p>
            <a:r>
              <a:rPr lang="en-US" baseline="0" dirty="0" smtClean="0"/>
              <a:t>The next thing we are going to learn is how to set focus to our input fields via knockout.  Having the ability to set our focus via our view model will allow our applications to better guide a user through a data entry process which leads to a better user experience.</a:t>
            </a:r>
          </a:p>
          <a:p>
            <a:endParaRPr lang="en-US" baseline="0" dirty="0" smtClean="0"/>
          </a:p>
          <a:p>
            <a:r>
              <a:rPr lang="en-US" baseline="0" dirty="0" smtClean="0"/>
              <a:t>[show animation]</a:t>
            </a:r>
          </a:p>
          <a:p>
            <a:r>
              <a:rPr lang="en-US" baseline="0" dirty="0" smtClean="0"/>
              <a:t>Finally we will wrap up this module by learning how we can use knockout to setup DOM event bindings on elements in order to dynamically change the interaction of your application.  </a:t>
            </a:r>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19918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61784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through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4217989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Handling Click Bindings</a:t>
            </a:r>
          </a:p>
          <a:p>
            <a:pPr lvl="1"/>
            <a:r>
              <a:rPr lang="en-US" dirty="0" smtClean="0">
                <a:latin typeface="+mn-lt"/>
              </a:rPr>
              <a:t>Basic Bindings</a:t>
            </a:r>
          </a:p>
          <a:p>
            <a:pPr lvl="1"/>
            <a:r>
              <a:rPr lang="en-US" dirty="0" smtClean="0">
                <a:latin typeface="+mn-lt"/>
              </a:rPr>
              <a:t>Bindings with Parameters</a:t>
            </a:r>
          </a:p>
          <a:p>
            <a:pPr lvl="1"/>
            <a:r>
              <a:rPr lang="en-US" dirty="0" smtClean="0">
                <a:latin typeface="+mn-lt"/>
              </a:rPr>
              <a:t>Non-Button Click Bindings</a:t>
            </a:r>
          </a:p>
          <a:p>
            <a:pPr marL="457200" lvl="1" indent="0">
              <a:buNone/>
            </a:pPr>
            <a:endParaRPr lang="en-US" dirty="0" smtClean="0">
              <a:latin typeface="+mn-lt"/>
            </a:endParaRPr>
          </a:p>
          <a:p>
            <a:r>
              <a:rPr lang="en-GB" dirty="0" smtClean="0"/>
              <a:t>Setting Control Focus</a:t>
            </a:r>
          </a:p>
          <a:p>
            <a:pPr lvl="1"/>
            <a:r>
              <a:rPr lang="en-GB" dirty="0" smtClean="0">
                <a:latin typeface="+mn-lt"/>
              </a:rPr>
              <a:t>Basic Bindings</a:t>
            </a:r>
          </a:p>
          <a:p>
            <a:pPr lvl="1"/>
            <a:r>
              <a:rPr lang="en-GB" dirty="0" smtClean="0">
                <a:latin typeface="+mn-lt"/>
              </a:rPr>
              <a:t>Workflow based Bindings</a:t>
            </a:r>
          </a:p>
          <a:p>
            <a:pPr lvl="1"/>
            <a:endParaRPr lang="en-GB" dirty="0" smtClean="0"/>
          </a:p>
          <a:p>
            <a:r>
              <a:rPr lang="en-GB" dirty="0" smtClean="0"/>
              <a:t>Event Bindings</a:t>
            </a:r>
          </a:p>
          <a:p>
            <a:pPr lvl="1"/>
            <a:r>
              <a:rPr lang="en-GB" dirty="0" smtClean="0">
                <a:latin typeface="+mn-lt"/>
              </a:rPr>
              <a:t>Subscription Bindings</a:t>
            </a:r>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Input </a:t>
            </a:r>
            <a:r>
              <a:rPr lang="en-US" dirty="0" smtClean="0">
                <a:solidFill>
                  <a:schemeClr val="accent6">
                    <a:lumMod val="75000"/>
                  </a:schemeClr>
                </a:solidFill>
                <a:latin typeface="+mn-lt"/>
              </a:rPr>
              <a:t>Click Bindings</a:t>
            </a:r>
          </a:p>
          <a:p>
            <a:r>
              <a:rPr lang="en-US" dirty="0" smtClean="0"/>
              <a:t>Input Click Bindings with Parameters</a:t>
            </a:r>
          </a:p>
          <a:p>
            <a:r>
              <a:rPr lang="en-US" dirty="0" smtClean="0"/>
              <a:t>Input </a:t>
            </a:r>
            <a:r>
              <a:rPr lang="en-US" dirty="0"/>
              <a:t>Click </a:t>
            </a:r>
            <a:r>
              <a:rPr lang="en-US" dirty="0" smtClean="0"/>
              <a:t>Bindings with Enabled/Disabled State</a:t>
            </a:r>
            <a:endParaRPr lang="en-US" dirty="0" smtClean="0">
              <a:latin typeface="+mn-lt"/>
            </a:endParaRPr>
          </a:p>
          <a:p>
            <a:r>
              <a:rPr lang="en-GB" dirty="0" smtClean="0"/>
              <a:t>Field Focus Bindings</a:t>
            </a:r>
            <a:endParaRPr lang="en-GB" dirty="0" smtClean="0"/>
          </a:p>
          <a:p>
            <a:r>
              <a:rPr lang="en-GB" dirty="0" smtClean="0"/>
              <a:t>Event Bindings</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5800" y="1852930"/>
            <a:ext cx="6877050" cy="1800225"/>
          </a:xfrm>
          <a:prstGeom prst="rect">
            <a:avLst/>
          </a:prstGeom>
        </p:spPr>
      </p:pic>
      <p:sp>
        <p:nvSpPr>
          <p:cNvPr id="2" name="Title 1"/>
          <p:cNvSpPr>
            <a:spLocks noGrp="1"/>
          </p:cNvSpPr>
          <p:nvPr>
            <p:ph type="title"/>
          </p:nvPr>
        </p:nvSpPr>
        <p:spPr/>
        <p:txBody>
          <a:bodyPr/>
          <a:lstStyle/>
          <a:p>
            <a:r>
              <a:rPr lang="en-US" dirty="0" smtClean="0"/>
              <a:t>Handling Click Binding – </a:t>
            </a:r>
            <a:r>
              <a:rPr lang="en-US" dirty="0" err="1" smtClean="0"/>
              <a:t>Xaml</a:t>
            </a:r>
            <a:r>
              <a:rPr lang="en-US" dirty="0" smtClean="0"/>
              <a:t> Way</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Relay Command</a:t>
            </a:r>
            <a:endParaRPr lang="en-GB" sz="1400" dirty="0"/>
          </a:p>
        </p:txBody>
      </p:sp>
      <p:pic>
        <p:nvPicPr>
          <p:cNvPr id="4" name="Picture 3"/>
          <p:cNvPicPr>
            <a:picLocks noChangeAspect="1"/>
          </p:cNvPicPr>
          <p:nvPr/>
        </p:nvPicPr>
        <p:blipFill>
          <a:blip r:embed="rId4"/>
          <a:stretch>
            <a:fillRect/>
          </a:stretch>
        </p:blipFill>
        <p:spPr>
          <a:xfrm>
            <a:off x="680720" y="4343400"/>
            <a:ext cx="4572000" cy="647700"/>
          </a:xfrm>
          <a:prstGeom prst="rect">
            <a:avLst/>
          </a:prstGeom>
        </p:spPr>
      </p:pic>
      <p:sp>
        <p:nvSpPr>
          <p:cNvPr id="20" name="Text Placeholder 2"/>
          <p:cNvSpPr txBox="1">
            <a:spLocks/>
          </p:cNvSpPr>
          <p:nvPr/>
        </p:nvSpPr>
        <p:spPr bwMode="auto">
          <a:xfrm>
            <a:off x="457200" y="3886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Command Binding</a:t>
            </a:r>
            <a:endParaRPr lang="en-GB" sz="1400" kern="0" dirty="0"/>
          </a:p>
        </p:txBody>
      </p:sp>
      <p:cxnSp>
        <p:nvCxnSpPr>
          <p:cNvPr id="23" name="Straight Arrow Connector 22"/>
          <p:cNvCxnSpPr/>
          <p:nvPr/>
        </p:nvCxnSpPr>
        <p:spPr bwMode="auto">
          <a:xfrm flipH="1">
            <a:off x="4343400" y="1676400"/>
            <a:ext cx="1676400" cy="304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6070417" y="13348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Bound property implements </a:t>
            </a:r>
            <a:r>
              <a:rPr lang="en-US" dirty="0" err="1" smtClean="0">
                <a:solidFill>
                  <a:prstClr val="black"/>
                </a:solidFill>
                <a:latin typeface="Myriad Pro"/>
              </a:rPr>
              <a:t>ICommand</a:t>
            </a:r>
            <a:endParaRPr lang="en-US" dirty="0">
              <a:solidFill>
                <a:prstClr val="black"/>
              </a:solidFill>
              <a:latin typeface="Myriad Pro"/>
            </a:endParaRPr>
          </a:p>
        </p:txBody>
      </p:sp>
      <p:cxnSp>
        <p:nvCxnSpPr>
          <p:cNvPr id="25" name="Straight Arrow Connector 24"/>
          <p:cNvCxnSpPr/>
          <p:nvPr/>
        </p:nvCxnSpPr>
        <p:spPr bwMode="auto">
          <a:xfrm flipV="1">
            <a:off x="6055177" y="3129964"/>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bwMode="auto">
          <a:xfrm>
            <a:off x="5080979" y="3563034"/>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methods to handle click action</a:t>
            </a:r>
            <a:endParaRPr lang="en-US" dirty="0">
              <a:solidFill>
                <a:prstClr val="black"/>
              </a:solidFill>
              <a:latin typeface="Myriad Pro"/>
            </a:endParaRPr>
          </a:p>
        </p:txBody>
      </p:sp>
      <p:cxnSp>
        <p:nvCxnSpPr>
          <p:cNvPr id="27" name="Straight Arrow Connector 26"/>
          <p:cNvCxnSpPr/>
          <p:nvPr/>
        </p:nvCxnSpPr>
        <p:spPr bwMode="auto">
          <a:xfrm flipH="1">
            <a:off x="5029200" y="4636532"/>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070417" y="4419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our </a:t>
            </a:r>
            <a:r>
              <a:rPr lang="en-US" dirty="0" err="1" smtClean="0">
                <a:solidFill>
                  <a:prstClr val="black"/>
                </a:solidFill>
                <a:latin typeface="Myriad Pro"/>
              </a:rPr>
              <a:t>ICommand</a:t>
            </a:r>
            <a:r>
              <a:rPr lang="en-US" dirty="0" smtClean="0">
                <a:solidFill>
                  <a:prstClr val="black"/>
                </a:solidFill>
                <a:latin typeface="Myriad Pro"/>
              </a:rPr>
              <a:t> in the View Model</a:t>
            </a:r>
            <a:endParaRPr lang="en-US" dirty="0">
              <a:solidFill>
                <a:prstClr val="black"/>
              </a:solidFill>
              <a:latin typeface="Myriad Pro"/>
            </a:endParaRP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0" presetClass="exit" presetSubtype="0" fill="hold" grpId="1" nodeType="withEffect">
                                  <p:stCondLst>
                                    <p:cond delay="0"/>
                                  </p:stCondLst>
                                  <p:childTnLst>
                                    <p:animEffect transition="out" filter="fade">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P spid="24" grpId="1"/>
      <p:bldP spid="26" grpId="0"/>
      <p:bldP spid="26" grpId="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Click Binding – Knockout Way</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Method to handle Click</a:t>
            </a:r>
            <a:endParaRPr lang="en-GB" sz="1400" dirty="0"/>
          </a:p>
        </p:txBody>
      </p:sp>
      <p:pic>
        <p:nvPicPr>
          <p:cNvPr id="5" name="Picture 4"/>
          <p:cNvPicPr>
            <a:picLocks noChangeAspect="1"/>
          </p:cNvPicPr>
          <p:nvPr/>
        </p:nvPicPr>
        <p:blipFill>
          <a:blip r:embed="rId3"/>
          <a:stretch>
            <a:fillRect/>
          </a:stretch>
        </p:blipFill>
        <p:spPr>
          <a:xfrm>
            <a:off x="685800" y="4371975"/>
            <a:ext cx="3095625" cy="666750"/>
          </a:xfrm>
          <a:prstGeom prst="rect">
            <a:avLst/>
          </a:prstGeom>
        </p:spPr>
      </p:pic>
      <p:pic>
        <p:nvPicPr>
          <p:cNvPr id="6" name="Picture 5"/>
          <p:cNvPicPr>
            <a:picLocks noChangeAspect="1"/>
          </p:cNvPicPr>
          <p:nvPr/>
        </p:nvPicPr>
        <p:blipFill>
          <a:blip r:embed="rId4"/>
          <a:stretch>
            <a:fillRect/>
          </a:stretch>
        </p:blipFill>
        <p:spPr>
          <a:xfrm>
            <a:off x="685800" y="1752600"/>
            <a:ext cx="2238375" cy="819150"/>
          </a:xfrm>
          <a:prstGeom prst="rect">
            <a:avLst/>
          </a:prstGeom>
        </p:spPr>
      </p:pic>
      <p:sp>
        <p:nvSpPr>
          <p:cNvPr id="15" name="Text Placeholder 2"/>
          <p:cNvSpPr txBox="1">
            <a:spLocks/>
          </p:cNvSpPr>
          <p:nvPr/>
        </p:nvSpPr>
        <p:spPr bwMode="auto">
          <a:xfrm>
            <a:off x="452120" y="3886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Binding to Input Control</a:t>
            </a:r>
            <a:endParaRPr lang="en-GB" sz="1400" kern="0" dirty="0"/>
          </a:p>
        </p:txBody>
      </p:sp>
      <p:cxnSp>
        <p:nvCxnSpPr>
          <p:cNvPr id="16" name="Straight Arrow Connector 15"/>
          <p:cNvCxnSpPr/>
          <p:nvPr/>
        </p:nvCxnSpPr>
        <p:spPr bwMode="auto">
          <a:xfrm flipH="1">
            <a:off x="4343400" y="1676400"/>
            <a:ext cx="1676400" cy="228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7" y="1219200"/>
            <a:ext cx="2446311" cy="923330"/>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Create a normal method in your view model</a:t>
            </a:r>
            <a:endParaRPr lang="en-US" dirty="0">
              <a:solidFill>
                <a:prstClr val="black"/>
              </a:solidFill>
              <a:latin typeface="Myriad Pro"/>
            </a:endParaRPr>
          </a:p>
        </p:txBody>
      </p:sp>
      <p:cxnSp>
        <p:nvCxnSpPr>
          <p:cNvPr id="19" name="Straight Arrow Connector 18"/>
          <p:cNvCxnSpPr/>
          <p:nvPr/>
        </p:nvCxnSpPr>
        <p:spPr bwMode="auto">
          <a:xfrm flipH="1">
            <a:off x="4343400" y="4410670"/>
            <a:ext cx="1676400" cy="228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1" name="TextBox 20"/>
          <p:cNvSpPr txBox="1"/>
          <p:nvPr/>
        </p:nvSpPr>
        <p:spPr bwMode="auto">
          <a:xfrm>
            <a:off x="6070417" y="395347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via the Click Binding to our method</a:t>
            </a:r>
            <a:endParaRPr lang="en-US" dirty="0">
              <a:solidFill>
                <a:prstClr val="black"/>
              </a:solidFill>
              <a:latin typeface="Myriad Pro"/>
            </a:endParaRPr>
          </a:p>
        </p:txBody>
      </p:sp>
      <p:pic>
        <p:nvPicPr>
          <p:cNvPr id="8" name="Picture 7"/>
          <p:cNvPicPr>
            <a:picLocks noChangeAspect="1"/>
          </p:cNvPicPr>
          <p:nvPr/>
        </p:nvPicPr>
        <p:blipFill>
          <a:blip r:embed="rId5"/>
          <a:stretch>
            <a:fillRect/>
          </a:stretch>
        </p:blipFill>
        <p:spPr>
          <a:xfrm>
            <a:off x="609600" y="2676525"/>
            <a:ext cx="2219325" cy="866775"/>
          </a:xfrm>
          <a:prstGeom prst="rect">
            <a:avLst/>
          </a:prstGeom>
        </p:spPr>
      </p:pic>
      <p:cxnSp>
        <p:nvCxnSpPr>
          <p:cNvPr id="22" name="Straight Arrow Connector 21"/>
          <p:cNvCxnSpPr/>
          <p:nvPr/>
        </p:nvCxnSpPr>
        <p:spPr bwMode="auto">
          <a:xfrm flipH="1">
            <a:off x="4343400" y="2658070"/>
            <a:ext cx="1676400" cy="228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bwMode="auto">
          <a:xfrm>
            <a:off x="6070417" y="2200870"/>
            <a:ext cx="2446311" cy="923330"/>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Can provide parameters with no effort</a:t>
            </a:r>
            <a:endParaRPr lang="en-US" dirty="0">
              <a:solidFill>
                <a:prstClr val="black"/>
              </a:solidFill>
              <a:latin typeface="Myriad Pro"/>
            </a:endParaRPr>
          </a:p>
        </p:txBody>
      </p:sp>
      <p:cxnSp>
        <p:nvCxnSpPr>
          <p:cNvPr id="11" name="Straight Connector 10"/>
          <p:cNvCxnSpPr/>
          <p:nvPr/>
        </p:nvCxnSpPr>
        <p:spPr bwMode="auto">
          <a:xfrm>
            <a:off x="1676400" y="3048000"/>
            <a:ext cx="514350"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3691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0" presetClass="exit" presetSubtype="0" fill="hold"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9"/>
                                        </p:tgtEl>
                                      </p:cBhvr>
                                    </p:animEffect>
                                    <p:set>
                                      <p:cBhvr>
                                        <p:cTn id="45" dur="1" fill="hold">
                                          <p:stCondLst>
                                            <p:cond delay="499"/>
                                          </p:stCondLst>
                                        </p:cTn>
                                        <p:tgtEl>
                                          <p:spTgt spid="2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7" grpId="0"/>
      <p:bldP spid="17" grpId="1"/>
      <p:bldP spid="21" grpId="0"/>
      <p:bldP spid="29" grpId="0"/>
      <p:bldP spid="29" grpId="1"/>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1415133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latin typeface="+mn-lt"/>
              </a:rPr>
              <a:t>How to leverage our XAML skills for building HTML applications</a:t>
            </a:r>
          </a:p>
          <a:p>
            <a:r>
              <a:rPr lang="en-GB" dirty="0" smtClean="0"/>
              <a:t>Learned about </a:t>
            </a:r>
            <a:r>
              <a:rPr lang="en-GB" dirty="0"/>
              <a:t>the tools we are going to </a:t>
            </a:r>
            <a:endParaRPr lang="en-GB" dirty="0" smtClean="0"/>
          </a:p>
          <a:p>
            <a:r>
              <a:rPr lang="en-GB" dirty="0" smtClean="0"/>
              <a:t>Built our </a:t>
            </a:r>
            <a:r>
              <a:rPr lang="en-GB" dirty="0" err="1" smtClean="0"/>
              <a:t>Asp.Net</a:t>
            </a:r>
            <a:r>
              <a:rPr lang="en-GB" dirty="0" smtClean="0"/>
              <a:t> </a:t>
            </a:r>
            <a:r>
              <a:rPr lang="en-GB" dirty="0"/>
              <a:t>MVC t</a:t>
            </a:r>
            <a:r>
              <a:rPr lang="en-GB" dirty="0" smtClean="0"/>
              <a:t>emplate project</a:t>
            </a:r>
            <a:endParaRPr lang="en-GB" dirty="0"/>
          </a:p>
          <a:p>
            <a:r>
              <a:rPr lang="en-GB" dirty="0" smtClean="0"/>
              <a:t>Implemented a Hello World  application</a:t>
            </a:r>
          </a:p>
          <a:p>
            <a:r>
              <a:rPr lang="en-GB" dirty="0" smtClean="0"/>
              <a:t>Reviewed our sample applications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15152</TotalTime>
  <Words>645</Words>
  <Application>Microsoft Office PowerPoint</Application>
  <PresentationFormat>On-screen Show (4:3)</PresentationFormat>
  <Paragraphs>76</Paragraphs>
  <Slides>8</Slides>
  <Notes>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Consolas</vt:lpstr>
      <vt:lpstr>Myriad Pro</vt:lpstr>
      <vt:lpstr>Myriad Pro Light</vt:lpstr>
      <vt:lpstr>Segoe UI</vt:lpstr>
      <vt:lpstr>Verdana</vt:lpstr>
      <vt:lpstr>Wingdings</vt:lpstr>
      <vt:lpstr>PluralsightSlideTemplate</vt:lpstr>
      <vt:lpstr>Knockout for the XAML developer</vt:lpstr>
      <vt:lpstr>Agenda  </vt:lpstr>
      <vt:lpstr>END OF Overview Slides  </vt:lpstr>
      <vt:lpstr>Agenda  </vt:lpstr>
      <vt:lpstr>Handling Click Binding – Xaml Way</vt:lpstr>
      <vt:lpstr>Handling Click Binding – Knockout Way</vt:lpstr>
      <vt:lpstr>END OF Overview Slides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126</cp:revision>
  <dcterms:created xsi:type="dcterms:W3CDTF">2013-02-20T23:32:03Z</dcterms:created>
  <dcterms:modified xsi:type="dcterms:W3CDTF">2013-05-19T11:21:25Z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