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5"/>
  </p:notesMasterIdLst>
  <p:handoutMasterIdLst>
    <p:handoutMasterId r:id="rId26"/>
  </p:handoutMasterIdLst>
  <p:sldIdLst>
    <p:sldId id="356" r:id="rId5"/>
    <p:sldId id="357" r:id="rId6"/>
    <p:sldId id="370" r:id="rId7"/>
    <p:sldId id="376" r:id="rId8"/>
    <p:sldId id="358" r:id="rId9"/>
    <p:sldId id="379" r:id="rId10"/>
    <p:sldId id="380" r:id="rId11"/>
    <p:sldId id="381" r:id="rId12"/>
    <p:sldId id="387" r:id="rId13"/>
    <p:sldId id="388" r:id="rId14"/>
    <p:sldId id="382" r:id="rId15"/>
    <p:sldId id="383" r:id="rId16"/>
    <p:sldId id="389" r:id="rId17"/>
    <p:sldId id="390" r:id="rId18"/>
    <p:sldId id="384" r:id="rId19"/>
    <p:sldId id="385" r:id="rId20"/>
    <p:sldId id="392" r:id="rId21"/>
    <p:sldId id="391" r:id="rId22"/>
    <p:sldId id="386" r:id="rId23"/>
    <p:sldId id="378" r:id="rId2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76"/>
            <p14:sldId id="358"/>
            <p14:sldId id="379"/>
            <p14:sldId id="380"/>
            <p14:sldId id="381"/>
            <p14:sldId id="387"/>
            <p14:sldId id="388"/>
            <p14:sldId id="382"/>
            <p14:sldId id="383"/>
            <p14:sldId id="389"/>
            <p14:sldId id="390"/>
            <p14:sldId id="384"/>
            <p14:sldId id="385"/>
            <p14:sldId id="392"/>
            <p14:sldId id="391"/>
            <p14:sldId id="386"/>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58581" autoAdjust="0"/>
  </p:normalViewPr>
  <p:slideViewPr>
    <p:cSldViewPr>
      <p:cViewPr varScale="1">
        <p:scale>
          <a:sx n="55" d="100"/>
          <a:sy n="55" d="100"/>
        </p:scale>
        <p:origin x="1723" y="43"/>
      </p:cViewPr>
      <p:guideLst>
        <p:guide orient="horz" pos="2160"/>
        <p:guide pos="2880"/>
      </p:guideLst>
    </p:cSldViewPr>
  </p:slideViewPr>
  <p:outlineViewPr>
    <p:cViewPr>
      <p:scale>
        <a:sx n="33" d="100"/>
        <a:sy n="33" d="100"/>
      </p:scale>
      <p:origin x="0" y="0"/>
    </p:cViewPr>
  </p:outlineViewPr>
  <p:notesTextViewPr>
    <p:cViewPr>
      <p:scale>
        <a:sx n="3" d="2"/>
        <a:sy n="3" d="2"/>
      </p:scale>
      <p:origin x="0" y="-302"/>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5/6/2013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2 of knockout for the </a:t>
            </a:r>
            <a:r>
              <a:rPr lang="en-US" dirty="0" err="1" smtClean="0"/>
              <a:t>xaml</a:t>
            </a:r>
            <a:r>
              <a:rPr lang="en-US" dirty="0" smtClean="0"/>
              <a:t> developer, I am your host Derik Whittaker.  </a:t>
            </a:r>
          </a:p>
          <a:p>
            <a:endParaRPr lang="en-US" dirty="0" smtClean="0"/>
          </a:p>
          <a:p>
            <a:r>
              <a:rPr lang="en-US" dirty="0" smtClean="0"/>
              <a:t>We are going</a:t>
            </a:r>
            <a:r>
              <a:rPr lang="en-US" baseline="0" dirty="0" smtClean="0"/>
              <a:t> to focus our efforts in this module on learning to work with data input controls.  We start w/ in put controls as they are the basis for pretty much everything we are going to talk about in this course.  When looking at each of our input controls we will show the XAML equivalent syntax along side with the knockout/html syntax in order to level the playing field</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in knockout still</a:t>
            </a:r>
            <a:r>
              <a:rPr lang="en-US" baseline="0" dirty="0" smtClean="0"/>
              <a:t> have the ability to bind to non in put controls as the code on the screen illustrates. </a:t>
            </a:r>
          </a:p>
          <a:p>
            <a:endParaRPr lang="en-US" baseline="0" dirty="0" smtClean="0"/>
          </a:p>
          <a:p>
            <a:r>
              <a:rPr lang="en-US" baseline="0" dirty="0" smtClean="0"/>
              <a:t>[show animation]</a:t>
            </a:r>
          </a:p>
          <a:p>
            <a:r>
              <a:rPr lang="en-US" baseline="0" dirty="0" smtClean="0"/>
              <a:t>When working with non-input controls we are not going to use the value binder as we did with our input controls, but rather we are going to use the text binding.  You can see this illustrated here in both the span and the paragraph controls.</a:t>
            </a:r>
          </a:p>
          <a:p>
            <a:endParaRPr lang="en-US" baseline="0" dirty="0" smtClean="0"/>
          </a:p>
          <a:p>
            <a:r>
              <a:rPr lang="en-US" baseline="0" dirty="0" smtClean="0"/>
              <a:t>[show animation]</a:t>
            </a:r>
          </a:p>
          <a:p>
            <a:r>
              <a:rPr lang="en-US" baseline="0" dirty="0" smtClean="0"/>
              <a:t>Not binding to non-input controls is nice, but what if I wanted to bind directly to raw HTML?  Knockout allows for this.</a:t>
            </a:r>
          </a:p>
          <a:p>
            <a:endParaRPr lang="en-US" baseline="0" dirty="0" smtClean="0"/>
          </a:p>
          <a:p>
            <a:r>
              <a:rPr lang="en-US" baseline="0" dirty="0" smtClean="0"/>
              <a:t>[show animation]</a:t>
            </a:r>
          </a:p>
          <a:p>
            <a:r>
              <a:rPr lang="en-US" baseline="0" dirty="0" smtClean="0"/>
              <a:t>What we need to do is create 2 HTML comment blocks like you see here.</a:t>
            </a:r>
          </a:p>
          <a:p>
            <a:endParaRPr lang="en-US" baseline="0" dirty="0" smtClean="0"/>
          </a:p>
          <a:p>
            <a:r>
              <a:rPr lang="en-US" baseline="0" dirty="0" smtClean="0"/>
              <a:t>[show animation]</a:t>
            </a:r>
          </a:p>
          <a:p>
            <a:r>
              <a:rPr lang="en-US" baseline="0" dirty="0" smtClean="0"/>
              <a:t>Even though we are in side a comment, we are still in a read only capacity and this means that we are going to use our standard text binding to setup our binding.</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1057631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val="3104867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taken a look at how we</a:t>
            </a:r>
            <a:r>
              <a:rPr lang="en-US" baseline="0" dirty="0" smtClean="0"/>
              <a:t> can bind to controls which allow for the users to enter data as well as controls which simply </a:t>
            </a:r>
            <a:r>
              <a:rPr lang="en-US" baseline="0" dirty="0" err="1" smtClean="0"/>
              <a:t>disply</a:t>
            </a:r>
            <a:r>
              <a:rPr lang="en-US" baseline="0" dirty="0" smtClean="0"/>
              <a:t> data.  What about controls which are Boolean, such as radio buttons or check boxes?  Of course knockout supports both of these as expect and they are as easy to use as our other binders.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168668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in XAML</a:t>
            </a:r>
            <a:r>
              <a:rPr lang="en-US" baseline="0" dirty="0" smtClean="0"/>
              <a:t> and using Boolean controls such as a check box or a radio button you would setup your binding as you see on the screen.</a:t>
            </a:r>
          </a:p>
          <a:p>
            <a:endParaRPr lang="en-US" baseline="0" dirty="0" smtClean="0"/>
          </a:p>
          <a:p>
            <a:r>
              <a:rPr lang="en-US" baseline="0" dirty="0" smtClean="0"/>
              <a:t>[show animation]</a:t>
            </a:r>
          </a:p>
          <a:p>
            <a:r>
              <a:rPr lang="en-US" baseline="0" dirty="0" smtClean="0"/>
              <a:t>What we need to do is wire our standard binding syntax to the </a:t>
            </a:r>
            <a:r>
              <a:rPr lang="en-US" baseline="0" dirty="0" err="1" smtClean="0"/>
              <a:t>IsChecked</a:t>
            </a:r>
            <a:r>
              <a:rPr lang="en-US" baseline="0" dirty="0" smtClean="0"/>
              <a:t> attribute for each control.  Once we do this our value will be pushed or pulled from the view model as needed.</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a:p>
        </p:txBody>
      </p:sp>
    </p:spTree>
    <p:extLst>
      <p:ext uri="{BB962C8B-B14F-4D97-AF65-F5344CB8AC3E}">
        <p14:creationId xmlns:p14="http://schemas.microsoft.com/office/powerpoint/2010/main" val="1974610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knockout to</a:t>
            </a:r>
            <a:r>
              <a:rPr lang="en-US" baseline="0" dirty="0" smtClean="0"/>
              <a:t> bind to Boolean values we can use either the checkbox or the radio button html control as you see here on screen</a:t>
            </a:r>
          </a:p>
          <a:p>
            <a:endParaRPr lang="en-US" baseline="0" dirty="0" smtClean="0"/>
          </a:p>
          <a:p>
            <a:r>
              <a:rPr lang="en-US" baseline="0" dirty="0" smtClean="0"/>
              <a:t>[show animation]</a:t>
            </a:r>
          </a:p>
          <a:p>
            <a:r>
              <a:rPr lang="en-US" baseline="0" dirty="0" smtClean="0"/>
              <a:t>In the spirit of consistency knockout still is using the data-bind attribute to setup its binding.  However we are now using the checked binder. This checked binder will allow us to bind our Boolean properties as you would expect to our html controls.</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a:t>
            </a:fld>
            <a:endParaRPr lang="en-US"/>
          </a:p>
        </p:txBody>
      </p:sp>
    </p:spTree>
    <p:extLst>
      <p:ext uri="{BB962C8B-B14F-4D97-AF65-F5344CB8AC3E}">
        <p14:creationId xmlns:p14="http://schemas.microsoft.com/office/powerpoint/2010/main" val="1873986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2648717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covered</a:t>
            </a:r>
            <a:r>
              <a:rPr lang="en-US" baseline="0" dirty="0" smtClean="0"/>
              <a:t> may different input controls and the last one which needs to be covered is the HTML selection control.  This control allows you to show a simple list of items to a user for selection in a combo box format.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2440829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in XAML</a:t>
            </a:r>
            <a:r>
              <a:rPr lang="en-US" baseline="0" dirty="0" smtClean="0"/>
              <a:t> and working with a combo box you would have code which looks similar to what you see here on the screen.</a:t>
            </a:r>
          </a:p>
          <a:p>
            <a:endParaRPr lang="en-US" baseline="0" dirty="0" smtClean="0"/>
          </a:p>
          <a:p>
            <a:r>
              <a:rPr lang="en-US" baseline="0" dirty="0" smtClean="0"/>
              <a:t>[show animation]</a:t>
            </a:r>
          </a:p>
          <a:p>
            <a:r>
              <a:rPr lang="en-US" baseline="0" dirty="0" smtClean="0"/>
              <a:t>The first thing you would do is bind your underlying collection to the </a:t>
            </a:r>
            <a:r>
              <a:rPr lang="en-US" baseline="0" dirty="0" err="1" smtClean="0"/>
              <a:t>ItemsSource</a:t>
            </a:r>
            <a:r>
              <a:rPr lang="en-US" baseline="0" dirty="0" smtClean="0"/>
              <a:t> attribute using the standing syntax.</a:t>
            </a:r>
          </a:p>
          <a:p>
            <a:endParaRPr lang="en-US" baseline="0" dirty="0" smtClean="0"/>
          </a:p>
          <a:p>
            <a:r>
              <a:rPr lang="en-US" baseline="0" dirty="0" smtClean="0"/>
              <a:t>[show animation]</a:t>
            </a:r>
          </a:p>
          <a:p>
            <a:r>
              <a:rPr lang="en-US" baseline="0" dirty="0" smtClean="0"/>
              <a:t>Next you would bind to a specific backing field within your view model this backing field will be used to story the value selected by your users..</a:t>
            </a:r>
          </a:p>
          <a:p>
            <a:endParaRPr lang="en-US" baseline="0" dirty="0" smtClean="0"/>
          </a:p>
          <a:p>
            <a:r>
              <a:rPr lang="en-US" baseline="0" dirty="0" smtClean="0"/>
              <a:t>[show animation]</a:t>
            </a:r>
          </a:p>
          <a:p>
            <a:r>
              <a:rPr lang="en-US" baseline="0" dirty="0" smtClean="0"/>
              <a:t>And last you would typically create a data template where you would put the needed </a:t>
            </a:r>
            <a:r>
              <a:rPr lang="en-US" baseline="0" dirty="0" err="1" smtClean="0"/>
              <a:t>xaml</a:t>
            </a:r>
            <a:r>
              <a:rPr lang="en-US" baseline="0" dirty="0" smtClean="0"/>
              <a:t> to display the selection data to your user.</a:t>
            </a:r>
          </a:p>
          <a:p>
            <a:endParaRPr lang="en-US" baseline="0" dirty="0" smtClean="0"/>
          </a:p>
          <a:p>
            <a:r>
              <a:rPr lang="en-US" baseline="0" dirty="0" smtClean="0"/>
              <a:t>Once you have setup these bindings you would have a combo box which could display a collection of items to your users in a simple manor.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a:t>
            </a:fld>
            <a:endParaRPr lang="en-US"/>
          </a:p>
        </p:txBody>
      </p:sp>
    </p:spTree>
    <p:extLst>
      <p:ext uri="{BB962C8B-B14F-4D97-AF65-F5344CB8AC3E}">
        <p14:creationId xmlns:p14="http://schemas.microsoft.com/office/powerpoint/2010/main" val="2062975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knockout</a:t>
            </a:r>
            <a:r>
              <a:rPr lang="en-US" baseline="0" dirty="0" smtClean="0"/>
              <a:t> you can accomplish the same end result as using a combo box in XAML.  To accomplish this you would use the select HTML element as you see here on the screen.</a:t>
            </a:r>
          </a:p>
          <a:p>
            <a:endParaRPr lang="en-US" baseline="0" dirty="0" smtClean="0"/>
          </a:p>
          <a:p>
            <a:r>
              <a:rPr lang="en-US" baseline="0" dirty="0" smtClean="0"/>
              <a:t>[show animation]</a:t>
            </a:r>
          </a:p>
          <a:p>
            <a:r>
              <a:rPr lang="en-US" baseline="0" dirty="0" smtClean="0"/>
              <a:t>The </a:t>
            </a:r>
            <a:r>
              <a:rPr lang="en-US" baseline="0" dirty="0" err="1" smtClean="0"/>
              <a:t>frist</a:t>
            </a:r>
            <a:r>
              <a:rPr lang="en-US" baseline="0" dirty="0" smtClean="0"/>
              <a:t> thing to point out is how we are binding our collection of data to your control, we are using the options binder</a:t>
            </a:r>
          </a:p>
          <a:p>
            <a:endParaRPr lang="en-US" baseline="0" dirty="0" smtClean="0"/>
          </a:p>
          <a:p>
            <a:r>
              <a:rPr lang="en-US" baseline="0" dirty="0" smtClean="0"/>
              <a:t>[show animation]</a:t>
            </a:r>
          </a:p>
          <a:p>
            <a:r>
              <a:rPr lang="en-US" baseline="0" dirty="0" smtClean="0"/>
              <a:t>The next thing to point out is the use of the </a:t>
            </a:r>
            <a:r>
              <a:rPr lang="en-US" baseline="0" dirty="0" err="1" smtClean="0"/>
              <a:t>OPtionsText</a:t>
            </a:r>
            <a:r>
              <a:rPr lang="en-US" baseline="0" dirty="0" smtClean="0"/>
              <a:t> binder.  This is how you specify what observable or computed observable to display to the user.  One thing to point out here is that you need to encapsulate this name in quotes in order for the binding to work correctly.</a:t>
            </a:r>
          </a:p>
          <a:p>
            <a:endParaRPr lang="en-US" baseline="0" dirty="0" smtClean="0"/>
          </a:p>
          <a:p>
            <a:r>
              <a:rPr lang="en-US" baseline="0" dirty="0" smtClean="0"/>
              <a:t>[show animation]</a:t>
            </a:r>
          </a:p>
          <a:p>
            <a:r>
              <a:rPr lang="en-US" baseline="0" dirty="0" smtClean="0"/>
              <a:t>Finally if we want to store the selected item in our view model we would use the value binder and provide it the backing property in our VM to push this data to.</a:t>
            </a:r>
          </a:p>
          <a:p>
            <a:endParaRPr lang="en-US" baseline="0" dirty="0" smtClean="0"/>
          </a:p>
          <a:p>
            <a:r>
              <a:rPr lang="en-US" baseline="0" dirty="0" smtClean="0"/>
              <a:t>[show animation]</a:t>
            </a:r>
          </a:p>
          <a:p>
            <a:r>
              <a:rPr lang="en-US" baseline="0" dirty="0" smtClean="0"/>
              <a:t>Another option we have when working with a select control is to allow the user to select multiple items in the list.  To accomplish this you would crate HTML like you see here on the screen.  There are 2 items which are different in this scenario which need to be pointed out</a:t>
            </a:r>
          </a:p>
          <a:p>
            <a:endParaRPr lang="en-US" baseline="0" dirty="0" smtClean="0"/>
          </a:p>
          <a:p>
            <a:r>
              <a:rPr lang="en-US" baseline="0" dirty="0" smtClean="0"/>
              <a:t>[show animation]</a:t>
            </a:r>
          </a:p>
          <a:p>
            <a:r>
              <a:rPr lang="en-US" baseline="0" dirty="0" smtClean="0"/>
              <a:t>The first difference is that if we want to story the list of selection options in a backing </a:t>
            </a:r>
            <a:r>
              <a:rPr lang="en-US" baseline="0" dirty="0" err="1" smtClean="0"/>
              <a:t>vield</a:t>
            </a:r>
            <a:r>
              <a:rPr lang="en-US" baseline="0" dirty="0" smtClean="0"/>
              <a:t> we must use the </a:t>
            </a:r>
            <a:r>
              <a:rPr lang="en-US" baseline="0" dirty="0" err="1" smtClean="0"/>
              <a:t>selectedOptions</a:t>
            </a:r>
            <a:r>
              <a:rPr lang="en-US" baseline="0" dirty="0" smtClean="0"/>
              <a:t> </a:t>
            </a:r>
            <a:r>
              <a:rPr lang="en-US" baseline="0" dirty="0" err="1" smtClean="0"/>
              <a:t>cbinder</a:t>
            </a:r>
            <a:r>
              <a:rPr lang="en-US" baseline="0" dirty="0" smtClean="0"/>
              <a:t> rather than the value one.  This will allow us to store a collection of items rather than a single one.</a:t>
            </a:r>
          </a:p>
          <a:p>
            <a:endParaRPr lang="en-US" baseline="0" dirty="0" smtClean="0"/>
          </a:p>
          <a:p>
            <a:r>
              <a:rPr lang="en-US" baseline="0" dirty="0" smtClean="0"/>
              <a:t>[show animation]</a:t>
            </a:r>
          </a:p>
          <a:p>
            <a:r>
              <a:rPr lang="en-US" baseline="0" dirty="0" err="1" smtClean="0"/>
              <a:t>Finaly</a:t>
            </a:r>
            <a:r>
              <a:rPr lang="en-US" baseline="0" dirty="0" smtClean="0"/>
              <a:t> in order to allow the HTML element to even allow multiple selection we have to tell it to, we do this by setting the multiple attribute as seen here.</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2382946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374760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are going to cover the basics</a:t>
            </a:r>
            <a:r>
              <a:rPr lang="en-US" baseline="0" dirty="0" smtClean="0"/>
              <a:t> in regards to working with data –input controls in knockout in an MVVM manor</a:t>
            </a:r>
            <a:r>
              <a:rPr lang="en-US" baseline="0" smtClean="0"/>
              <a:t>. </a:t>
            </a:r>
          </a:p>
          <a:p>
            <a:endParaRPr lang="en-US" baseline="0" dirty="0" smtClean="0"/>
          </a:p>
          <a:p>
            <a:r>
              <a:rPr lang="en-US" baseline="0" dirty="0" smtClean="0"/>
              <a:t>[show animation]</a:t>
            </a:r>
          </a:p>
          <a:p>
            <a:r>
              <a:rPr lang="en-US" baseline="0" dirty="0" smtClean="0"/>
              <a:t>The first control we are going to look at is the text input control  When looking at this control we will first learn how to setup basic bindings in order to push data from our view model into the control.  We will then learn how to we can setup our bindings in order to enable </a:t>
            </a:r>
            <a:r>
              <a:rPr lang="en-US" baseline="0" dirty="0" err="1" smtClean="0"/>
              <a:t>realtime</a:t>
            </a:r>
            <a:r>
              <a:rPr lang="en-US" baseline="0" dirty="0" smtClean="0"/>
              <a:t>, bi-directional binding between the view and the view model.</a:t>
            </a:r>
          </a:p>
          <a:p>
            <a:endParaRPr lang="en-US" baseline="0" dirty="0" smtClean="0"/>
          </a:p>
          <a:p>
            <a:r>
              <a:rPr lang="en-US" baseline="0" dirty="0" smtClean="0"/>
              <a:t>[show animation]</a:t>
            </a:r>
          </a:p>
          <a:p>
            <a:r>
              <a:rPr lang="en-US" baseline="0" dirty="0" smtClean="0"/>
              <a:t>The next set of controls we are going to learn about are text display controls.  These are controls which do not allow the user to edit data only to view it. In </a:t>
            </a:r>
            <a:r>
              <a:rPr lang="en-US" baseline="0" dirty="0" err="1" smtClean="0"/>
              <a:t>xaml</a:t>
            </a:r>
            <a:r>
              <a:rPr lang="en-US" baseline="0" dirty="0" smtClean="0"/>
              <a:t> this would be the </a:t>
            </a:r>
            <a:r>
              <a:rPr lang="en-US" baseline="0" dirty="0" err="1" smtClean="0"/>
              <a:t>textblock</a:t>
            </a:r>
            <a:r>
              <a:rPr lang="en-US" baseline="0" dirty="0" smtClean="0"/>
              <a:t> control while in HTML we will look at the span control, the paragraph control as well as how to bind directly to raw HTML</a:t>
            </a:r>
          </a:p>
          <a:p>
            <a:endParaRPr lang="en-US" baseline="0" dirty="0" smtClean="0"/>
          </a:p>
          <a:p>
            <a:r>
              <a:rPr lang="en-US" baseline="0" dirty="0" smtClean="0"/>
              <a:t>[show animation]</a:t>
            </a:r>
          </a:p>
          <a:p>
            <a:r>
              <a:rPr lang="en-US" baseline="0" dirty="0" smtClean="0"/>
              <a:t>After this we will explore how to bind to Boolean based controls.  These controls consist of the radio button and the check box.</a:t>
            </a:r>
          </a:p>
          <a:p>
            <a:endParaRPr lang="en-US" baseline="0" dirty="0" smtClean="0"/>
          </a:p>
          <a:p>
            <a:r>
              <a:rPr lang="en-US" baseline="0" dirty="0" smtClean="0"/>
              <a:t>[show animation]</a:t>
            </a:r>
          </a:p>
          <a:p>
            <a:r>
              <a:rPr lang="en-US" baseline="0" dirty="0" smtClean="0"/>
              <a:t>Finally we will wrap up this module by learning how to bind to selection box controls.  In </a:t>
            </a:r>
            <a:r>
              <a:rPr lang="en-US" baseline="0" dirty="0" err="1" smtClean="0"/>
              <a:t>xaml</a:t>
            </a:r>
            <a:r>
              <a:rPr lang="en-US" baseline="0" dirty="0" smtClean="0"/>
              <a:t> this would be the combo box and in html this is the select control.  When learning how to setup our </a:t>
            </a:r>
            <a:r>
              <a:rPr lang="en-US" baseline="0" dirty="0" err="1" smtClean="0"/>
              <a:t>bindins</a:t>
            </a:r>
            <a:r>
              <a:rPr lang="en-US" baseline="0" dirty="0" smtClean="0"/>
              <a:t> to </a:t>
            </a:r>
            <a:r>
              <a:rPr lang="en-US" baseline="0" dirty="0" err="1" smtClean="0"/>
              <a:t>thie</a:t>
            </a:r>
            <a:r>
              <a:rPr lang="en-US" baseline="0" dirty="0" smtClean="0"/>
              <a:t> controls we will learn not only how to setup basic bindings but we will also learn how to support multi-select bindings.</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took a look at how to bind to 4 different input controls using knockout in an MVVM style.  When looking at how to accomplish this we compared the knockout and html syntax needed equivalent XAML </a:t>
            </a:r>
            <a:r>
              <a:rPr lang="en-US" baseline="0" dirty="0" err="1" smtClean="0"/>
              <a:t>syntanx</a:t>
            </a:r>
            <a:r>
              <a:rPr lang="en-US" baseline="0" dirty="0" smtClean="0"/>
              <a:t>.</a:t>
            </a:r>
          </a:p>
          <a:p>
            <a:endParaRPr lang="en-US" baseline="0" dirty="0" smtClean="0"/>
          </a:p>
          <a:p>
            <a:r>
              <a:rPr lang="en-US" baseline="0" dirty="0" smtClean="0"/>
              <a:t>We started off by looking at how to bind to a data input control,  we learned that in knockout that you can bind to text or </a:t>
            </a:r>
            <a:r>
              <a:rPr lang="en-US" baseline="0" dirty="0" err="1" smtClean="0"/>
              <a:t>textarea</a:t>
            </a:r>
            <a:r>
              <a:rPr lang="en-US" baseline="0" dirty="0" smtClean="0"/>
              <a:t> controls by using the value binder.  We also learned that binding in knockout is bi-directional by default</a:t>
            </a:r>
          </a:p>
          <a:p>
            <a:endParaRPr lang="en-US" baseline="0" dirty="0" smtClean="0"/>
          </a:p>
          <a:p>
            <a:r>
              <a:rPr lang="en-US" baseline="0" dirty="0" smtClean="0"/>
              <a:t>We then took a look at how to bind to non-input controls such as span or paragraph controls.  When binding to these control you use the text binder rather than the value binder.</a:t>
            </a:r>
          </a:p>
          <a:p>
            <a:endParaRPr lang="en-US" baseline="0" dirty="0" smtClean="0"/>
          </a:p>
          <a:p>
            <a:r>
              <a:rPr lang="en-US" baseline="0" dirty="0" smtClean="0"/>
              <a:t>Next we learned how to bind to Boolean based controls such as the radio button and the check box.  In knockout when learned that we use the check binder when binding to Boolean controls.</a:t>
            </a:r>
          </a:p>
          <a:p>
            <a:endParaRPr lang="en-US" baseline="0" dirty="0" smtClean="0"/>
          </a:p>
          <a:p>
            <a:r>
              <a:rPr lang="en-US" baseline="0" dirty="0" smtClean="0"/>
              <a:t>Finally we </a:t>
            </a:r>
            <a:r>
              <a:rPr lang="en-US" baseline="0" dirty="0" err="1" smtClean="0"/>
              <a:t>eneded</a:t>
            </a:r>
            <a:r>
              <a:rPr lang="en-US" baseline="0" dirty="0" smtClean="0"/>
              <a:t> the module by learning how to work with the options binder which is used in the select html control.  When learning that when using options binder we can bind our collection to the control and push either a single selected value into our view model or multiple values.</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20</a:t>
            </a:fld>
            <a:endParaRPr lang="en-US"/>
          </a:p>
        </p:txBody>
      </p:sp>
    </p:spTree>
    <p:extLst>
      <p:ext uri="{BB962C8B-B14F-4D97-AF65-F5344CB8AC3E}">
        <p14:creationId xmlns:p14="http://schemas.microsoft.com/office/powerpoint/2010/main" val="421798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start talking</a:t>
            </a:r>
            <a:r>
              <a:rPr lang="en-US" baseline="0" dirty="0" smtClean="0"/>
              <a:t> about binding to UI controls we might as well start w/ what I would consider the most common control we bind to , the text input control.  When we talking about binding regardless of the platform most people will immediate assume we are talking about binding for data input.  Now this may or may not actually be the most common control, but it is a great starting point.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are talking about text input binding in </a:t>
            </a:r>
            <a:r>
              <a:rPr lang="en-US" dirty="0" err="1" smtClean="0"/>
              <a:t>xaml</a:t>
            </a:r>
            <a:r>
              <a:rPr lang="en-US" baseline="0" dirty="0" smtClean="0"/>
              <a:t> you would have something as you see on the screen.  </a:t>
            </a:r>
          </a:p>
          <a:p>
            <a:endParaRPr lang="en-US" baseline="0" dirty="0" smtClean="0"/>
          </a:p>
          <a:p>
            <a:r>
              <a:rPr lang="en-US" baseline="0" dirty="0" smtClean="0"/>
              <a:t>[show animation]</a:t>
            </a:r>
          </a:p>
          <a:p>
            <a:r>
              <a:rPr lang="en-US" baseline="0" dirty="0" smtClean="0"/>
              <a:t>Our text control has a text attribute and this is the attribute we want to bind to.  We would use the standard Binding syntax for XAML as you see here.</a:t>
            </a:r>
          </a:p>
          <a:p>
            <a:endParaRPr lang="en-US" baseline="0" dirty="0" smtClean="0"/>
          </a:p>
          <a:p>
            <a:r>
              <a:rPr lang="en-US" baseline="0" dirty="0" smtClean="0"/>
              <a:t>[show animation]</a:t>
            </a:r>
          </a:p>
          <a:p>
            <a:r>
              <a:rPr lang="en-US" baseline="0" dirty="0" smtClean="0"/>
              <a:t>You may also notice that I am explicitly setting my mode to 2 way as this is needed in order to have any updated data pushed back into the underlying view model</a:t>
            </a:r>
          </a:p>
          <a:p>
            <a:r>
              <a:rPr lang="en-US" baseline="0" dirty="0" smtClean="0"/>
              <a:t>.</a:t>
            </a:r>
          </a:p>
          <a:p>
            <a:endParaRPr lang="en-US" baseline="0" dirty="0" smtClean="0"/>
          </a:p>
          <a:p>
            <a:r>
              <a:rPr lang="en-US" baseline="0" dirty="0" smtClean="0"/>
              <a:t>[show animation]</a:t>
            </a:r>
          </a:p>
          <a:p>
            <a:r>
              <a:rPr lang="en-US" baseline="0" dirty="0" smtClean="0"/>
              <a:t>The problem with input binding in </a:t>
            </a:r>
            <a:r>
              <a:rPr lang="en-US" baseline="0" dirty="0" err="1" smtClean="0"/>
              <a:t>xaml</a:t>
            </a:r>
            <a:r>
              <a:rPr lang="en-US" baseline="0" dirty="0" smtClean="0"/>
              <a:t> is that although it will push data bi-directionally, once you set the mode correct.  By default it will only push the data back into the view model once the control loses focus, this is an issue in many cases.</a:t>
            </a:r>
          </a:p>
          <a:p>
            <a:endParaRPr lang="en-US" baseline="0" dirty="0" smtClean="0"/>
          </a:p>
          <a:p>
            <a:r>
              <a:rPr lang="en-US" baseline="0" dirty="0" smtClean="0"/>
              <a:t>[show animation]</a:t>
            </a:r>
          </a:p>
          <a:p>
            <a:r>
              <a:rPr lang="en-US" baseline="0" dirty="0" smtClean="0"/>
              <a:t>In order to solve this problem it is common for developers to create a custom behavior which does the updates in real time.  You can see here we are doing exactly this with my </a:t>
            </a:r>
            <a:r>
              <a:rPr lang="en-US" baseline="0" dirty="0" err="1" smtClean="0"/>
              <a:t>TextBoxUpdateOnChangeBehavior</a:t>
            </a:r>
            <a:r>
              <a:rPr lang="en-US" baseline="0" dirty="0" smtClean="0"/>
              <a:t>.  Although this does work, IMO this is something that </a:t>
            </a:r>
            <a:r>
              <a:rPr lang="en-US" baseline="0" dirty="0" err="1" smtClean="0"/>
              <a:t>develoeprs</a:t>
            </a:r>
            <a:r>
              <a:rPr lang="en-US" baseline="0" dirty="0" smtClean="0"/>
              <a:t> should not have to create them selves, it should just be built in.</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how to implement input binding in XAML, but how do we accomplish the same </a:t>
            </a:r>
            <a:r>
              <a:rPr lang="en-US" baseline="0" dirty="0" smtClean="0"/>
              <a:t>in Knockout, well the code on the screen </a:t>
            </a:r>
            <a:r>
              <a:rPr lang="en-US" baseline="0" dirty="0" err="1" smtClean="0"/>
              <a:t>ishow</a:t>
            </a:r>
            <a:r>
              <a:rPr lang="en-US" baseline="0" dirty="0" smtClean="0"/>
              <a:t>?</a:t>
            </a:r>
          </a:p>
          <a:p>
            <a:endParaRPr lang="en-US" baseline="0" dirty="0" smtClean="0"/>
          </a:p>
          <a:p>
            <a:r>
              <a:rPr lang="en-US" baseline="0" dirty="0" smtClean="0"/>
              <a:t>[show </a:t>
            </a:r>
            <a:r>
              <a:rPr lang="en-US" baseline="0" dirty="0" err="1" smtClean="0"/>
              <a:t>aniation</a:t>
            </a:r>
            <a:r>
              <a:rPr lang="en-US" baseline="0" dirty="0" smtClean="0"/>
              <a:t>]</a:t>
            </a:r>
          </a:p>
          <a:p>
            <a:r>
              <a:rPr lang="en-US" baseline="0" dirty="0" smtClean="0"/>
              <a:t>The first thing I want to point out is the use of the data-bind attribute.  This attribute is used in all knockout binding </a:t>
            </a:r>
            <a:r>
              <a:rPr lang="en-US" baseline="0" dirty="0" err="1" smtClean="0"/>
              <a:t>scenerios</a:t>
            </a:r>
            <a:r>
              <a:rPr lang="en-US" baseline="0" dirty="0" smtClean="0"/>
              <a:t> and it is the binder which is unique.  IN our case we are using the value binder because we are working with an input control.  Notice that I do not need to </a:t>
            </a:r>
            <a:r>
              <a:rPr lang="en-US" baseline="0" dirty="0" err="1" smtClean="0"/>
              <a:t>explicity</a:t>
            </a:r>
            <a:r>
              <a:rPr lang="en-US" baseline="0" dirty="0" smtClean="0"/>
              <a:t> set the mode to be 2way, that is because in Knockout it is 2 way be default</a:t>
            </a:r>
          </a:p>
          <a:p>
            <a:endParaRPr lang="en-US" baseline="0" dirty="0" smtClean="0"/>
          </a:p>
          <a:p>
            <a:r>
              <a:rPr lang="en-US" baseline="0" dirty="0" smtClean="0"/>
              <a:t>[show animation]</a:t>
            </a:r>
          </a:p>
          <a:p>
            <a:r>
              <a:rPr lang="en-US" baseline="0" dirty="0" smtClean="0"/>
              <a:t>Now I mention that binding knockout is 2 way by default, this is true.  </a:t>
            </a:r>
            <a:r>
              <a:rPr lang="en-US" baseline="0" dirty="0" err="1" smtClean="0"/>
              <a:t>Howeve,knockout</a:t>
            </a:r>
            <a:r>
              <a:rPr lang="en-US" baseline="0" dirty="0" smtClean="0"/>
              <a:t> is similar to XAML in that by default the updated data will not be pushed back into the </a:t>
            </a:r>
            <a:r>
              <a:rPr lang="en-US" baseline="0" dirty="0" err="1" smtClean="0"/>
              <a:t>vm</a:t>
            </a:r>
            <a:r>
              <a:rPr lang="en-US" baseline="0" dirty="0" smtClean="0"/>
              <a:t> until the control loses focus.  However, unlike XAML having the ability to do real time updates is built into the framework.</a:t>
            </a:r>
          </a:p>
          <a:p>
            <a:endParaRPr lang="en-US" baseline="0" dirty="0" smtClean="0"/>
          </a:p>
          <a:p>
            <a:r>
              <a:rPr lang="en-US" baseline="0" dirty="0" smtClean="0"/>
              <a:t>[show animation]</a:t>
            </a:r>
          </a:p>
          <a:p>
            <a:r>
              <a:rPr lang="en-US" baseline="0" dirty="0" smtClean="0"/>
              <a:t>The way you would force immediate update in knockout is to use the </a:t>
            </a:r>
            <a:r>
              <a:rPr lang="en-US" baseline="0" dirty="0" err="1" smtClean="0"/>
              <a:t>valueUpdate</a:t>
            </a:r>
            <a:r>
              <a:rPr lang="en-US" baseline="0" dirty="0" smtClean="0"/>
              <a:t> binder and provide it the </a:t>
            </a:r>
            <a:r>
              <a:rPr lang="en-US" baseline="0" dirty="0" err="1" smtClean="0"/>
              <a:t>afterKeyDown</a:t>
            </a:r>
            <a:r>
              <a:rPr lang="en-US" baseline="0" dirty="0" smtClean="0"/>
              <a:t> value.  Doing this will tell knockout to push any updates after the key down event is pressed.</a:t>
            </a:r>
          </a:p>
          <a:p>
            <a:endParaRPr lang="en-US" baseline="0" dirty="0" smtClean="0"/>
          </a:p>
          <a:p>
            <a:r>
              <a:rPr lang="en-US" baseline="0" dirty="0" smtClean="0"/>
              <a:t>[show animation]</a:t>
            </a:r>
          </a:p>
          <a:p>
            <a:r>
              <a:rPr lang="en-US" baseline="0" dirty="0" smtClean="0"/>
              <a:t>Although using </a:t>
            </a:r>
            <a:r>
              <a:rPr lang="en-US" baseline="0" dirty="0" err="1" smtClean="0"/>
              <a:t>te</a:t>
            </a:r>
            <a:r>
              <a:rPr lang="en-US" baseline="0" dirty="0" smtClean="0"/>
              <a:t> after key down will accomplish our goal here, in knockout there is multiple real time update events we can listen to.  Each of them has their pros and cons and I am simply toing to run through the list here.</a:t>
            </a:r>
          </a:p>
          <a:p>
            <a:r>
              <a:rPr lang="en-US" baseline="0" dirty="0" smtClean="0"/>
              <a:t>The first option I will mention is the </a:t>
            </a:r>
            <a:r>
              <a:rPr lang="en-US" baseline="0" dirty="0" err="1" smtClean="0"/>
              <a:t>keyup</a:t>
            </a:r>
            <a:r>
              <a:rPr lang="en-US" baseline="0" dirty="0" smtClean="0"/>
              <a:t> event.  This will push data back into the view model when the key is released.  This means that if you hold the key down the binding will not find until you release the key and ALL the updated values will go at one time.</a:t>
            </a:r>
          </a:p>
          <a:p>
            <a:endParaRPr lang="en-US" baseline="0" dirty="0" smtClean="0"/>
          </a:p>
          <a:p>
            <a:r>
              <a:rPr lang="en-US" baseline="0" dirty="0" smtClean="0"/>
              <a:t>[show animation]</a:t>
            </a:r>
          </a:p>
          <a:p>
            <a:r>
              <a:rPr lang="en-US" baseline="0" dirty="0" smtClean="0"/>
              <a:t>The next event we can listen to is the </a:t>
            </a:r>
            <a:r>
              <a:rPr lang="en-US" baseline="0" dirty="0" err="1" smtClean="0"/>
              <a:t>keypress</a:t>
            </a:r>
            <a:r>
              <a:rPr lang="en-US" baseline="0" dirty="0" smtClean="0"/>
              <a:t>, this is like the </a:t>
            </a:r>
            <a:r>
              <a:rPr lang="en-US" baseline="0" dirty="0" err="1" smtClean="0"/>
              <a:t>keyup</a:t>
            </a:r>
            <a:r>
              <a:rPr lang="en-US" baseline="0" dirty="0" smtClean="0"/>
              <a:t> but this will fire over and over again as you hold your key down.</a:t>
            </a:r>
          </a:p>
          <a:p>
            <a:endParaRPr lang="en-US" baseline="0" dirty="0" smtClean="0"/>
          </a:p>
          <a:p>
            <a:r>
              <a:rPr lang="en-US" baseline="0" dirty="0" smtClean="0"/>
              <a:t>[show animation]</a:t>
            </a:r>
          </a:p>
          <a:p>
            <a:r>
              <a:rPr lang="en-US" baseline="0" dirty="0" smtClean="0"/>
              <a:t>The last option is our </a:t>
            </a:r>
            <a:r>
              <a:rPr lang="en-US" baseline="0" dirty="0" err="1" smtClean="0"/>
              <a:t>afterkey</a:t>
            </a:r>
            <a:r>
              <a:rPr lang="en-US" baseline="0" dirty="0" smtClean="0"/>
              <a:t> down event.  This is like the </a:t>
            </a:r>
            <a:r>
              <a:rPr lang="en-US" baseline="0" dirty="0" err="1" smtClean="0"/>
              <a:t>keypress</a:t>
            </a:r>
            <a:r>
              <a:rPr lang="en-US" baseline="0" dirty="0" smtClean="0"/>
              <a:t>, meaning it will push the data as the key is press down, however, this event is </a:t>
            </a:r>
            <a:r>
              <a:rPr lang="en-US" baseline="0" dirty="0" err="1" smtClean="0"/>
              <a:t>asynrhnouse</a:t>
            </a:r>
            <a:r>
              <a:rPr lang="en-US" baseline="0" dirty="0" smtClean="0"/>
              <a:t> which will provide for better performance.  This is also the preferred event to use when doing immediate updates.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1594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2598409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taken</a:t>
            </a:r>
            <a:r>
              <a:rPr lang="en-US" baseline="0" dirty="0" smtClean="0"/>
              <a:t> a look at how we can bind to input controls, but what about non input controls.  IN HTML these are controls like the span or the paragraph tags.  As you can expect, binding to these controls is possible and it is very </a:t>
            </a:r>
            <a:r>
              <a:rPr lang="en-US" baseline="0" dirty="0" err="1" smtClean="0"/>
              <a:t>similure</a:t>
            </a:r>
            <a:r>
              <a:rPr lang="en-US" baseline="0" dirty="0" smtClean="0"/>
              <a:t> to the way we would bind to input ones.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1906116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with XAML you </a:t>
            </a:r>
            <a:r>
              <a:rPr lang="en-US" baseline="0" dirty="0" smtClean="0"/>
              <a:t>can bind to a Text block like you see here a the screen.  The text block </a:t>
            </a:r>
            <a:r>
              <a:rPr lang="en-US" baseline="0" dirty="0" err="1" smtClean="0"/>
              <a:t>xaml</a:t>
            </a:r>
            <a:r>
              <a:rPr lang="en-US" baseline="0" dirty="0" smtClean="0"/>
              <a:t> is similar in concept to both the span and paragraph controls, which means they are all controls which allow data to be displayed in a read only fashion</a:t>
            </a:r>
          </a:p>
          <a:p>
            <a:endParaRPr lang="en-US" baseline="0" dirty="0" smtClean="0"/>
          </a:p>
          <a:p>
            <a:r>
              <a:rPr lang="en-US" baseline="0" dirty="0" smtClean="0"/>
              <a:t>[show animation]</a:t>
            </a:r>
          </a:p>
          <a:p>
            <a:r>
              <a:rPr lang="en-US" baseline="0" dirty="0" smtClean="0"/>
              <a:t>When working with a text block you need to bind to the text attribute using the standard BINDING syntax.  Of course because this is a read only control there is no need to set the mode to 2 way.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3552603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br>
              <a:rPr lang="en-AU" dirty="0" smtClean="0"/>
            </a:br>
            <a:r>
              <a:rPr lang="en-AU" dirty="0" smtClean="0"/>
              <a:t>Working with Input Control</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72597" y="1876425"/>
            <a:ext cx="3667125" cy="819150"/>
          </a:xfrm>
          <a:prstGeom prst="rect">
            <a:avLst/>
          </a:prstGeom>
        </p:spPr>
      </p:pic>
      <p:sp>
        <p:nvSpPr>
          <p:cNvPr id="2" name="Title 1"/>
          <p:cNvSpPr>
            <a:spLocks noGrp="1"/>
          </p:cNvSpPr>
          <p:nvPr>
            <p:ph type="title"/>
          </p:nvPr>
        </p:nvSpPr>
        <p:spPr/>
        <p:txBody>
          <a:bodyPr/>
          <a:lstStyle/>
          <a:p>
            <a:r>
              <a:rPr lang="en-US" dirty="0" smtClean="0"/>
              <a:t>Text </a:t>
            </a:r>
            <a:r>
              <a:rPr lang="en-US" dirty="0" smtClean="0"/>
              <a:t>Display </a:t>
            </a:r>
            <a:r>
              <a:rPr lang="en-US" dirty="0" smtClean="0"/>
              <a:t>Binding – </a:t>
            </a:r>
            <a:r>
              <a:rPr lang="en-US" dirty="0" smtClean="0"/>
              <a:t>Knockout Way</a:t>
            </a:r>
            <a:endParaRPr lang="en-GB" dirty="0"/>
          </a:p>
        </p:txBody>
      </p:sp>
      <p:cxnSp>
        <p:nvCxnSpPr>
          <p:cNvPr id="7" name="Straight Arrow Connector 6"/>
          <p:cNvCxnSpPr/>
          <p:nvPr/>
        </p:nvCxnSpPr>
        <p:spPr bwMode="auto">
          <a:xfrm flipH="1">
            <a:off x="4876801" y="226763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070417" y="19444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display only controls</a:t>
            </a:r>
            <a:endParaRPr lang="en-US" dirty="0">
              <a:solidFill>
                <a:prstClr val="black"/>
              </a:solidFill>
              <a:latin typeface="Myriad Pro"/>
            </a:endParaRPr>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sp>
        <p:nvSpPr>
          <p:cNvPr id="9" name="TextBox 8"/>
          <p:cNvSpPr txBox="1"/>
          <p:nvPr/>
        </p:nvSpPr>
        <p:spPr bwMode="auto">
          <a:xfrm>
            <a:off x="816152" y="3352800"/>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Binding w/out Controls</a:t>
            </a:r>
            <a:endParaRPr lang="en-US" dirty="0">
              <a:solidFill>
                <a:prstClr val="black"/>
              </a:solidFill>
              <a:latin typeface="Myriad Pro"/>
            </a:endParaRPr>
          </a:p>
        </p:txBody>
      </p:sp>
      <p:pic>
        <p:nvPicPr>
          <p:cNvPr id="6" name="Picture 5"/>
          <p:cNvPicPr>
            <a:picLocks noChangeAspect="1"/>
          </p:cNvPicPr>
          <p:nvPr/>
        </p:nvPicPr>
        <p:blipFill>
          <a:blip r:embed="rId4"/>
          <a:stretch>
            <a:fillRect/>
          </a:stretch>
        </p:blipFill>
        <p:spPr>
          <a:xfrm>
            <a:off x="872597" y="3922889"/>
            <a:ext cx="3752850" cy="495300"/>
          </a:xfrm>
          <a:prstGeom prst="rect">
            <a:avLst/>
          </a:prstGeom>
        </p:spPr>
      </p:pic>
      <p:cxnSp>
        <p:nvCxnSpPr>
          <p:cNvPr id="11" name="Straight Connector 10"/>
          <p:cNvCxnSpPr/>
          <p:nvPr/>
        </p:nvCxnSpPr>
        <p:spPr bwMode="auto">
          <a:xfrm>
            <a:off x="2411771" y="2209800"/>
            <a:ext cx="132202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bwMode="auto">
          <a:xfrm>
            <a:off x="1524000" y="4267200"/>
            <a:ext cx="46336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bwMode="auto">
          <a:xfrm>
            <a:off x="3880037" y="4267200"/>
            <a:ext cx="46336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bwMode="auto">
          <a:xfrm>
            <a:off x="2133600" y="4267200"/>
            <a:ext cx="132203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bwMode="auto">
          <a:xfrm flipH="1">
            <a:off x="4876800" y="417263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6070416" y="3849469"/>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HTML comment blocks</a:t>
            </a:r>
            <a:endParaRPr lang="en-US" dirty="0">
              <a:solidFill>
                <a:prstClr val="black"/>
              </a:solidFill>
              <a:latin typeface="Myriad Pro"/>
            </a:endParaRPr>
          </a:p>
        </p:txBody>
      </p:sp>
      <p:cxnSp>
        <p:nvCxnSpPr>
          <p:cNvPr id="17" name="Straight Arrow Connector 16"/>
          <p:cNvCxnSpPr/>
          <p:nvPr/>
        </p:nvCxnSpPr>
        <p:spPr bwMode="auto">
          <a:xfrm flipV="1">
            <a:off x="2943891" y="4572000"/>
            <a:ext cx="0" cy="63065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1755681" y="5366998"/>
            <a:ext cx="2446311" cy="369332"/>
          </a:xfrm>
          <a:prstGeom prst="rect">
            <a:avLst/>
          </a:prstGeom>
          <a:noFill/>
          <a:ln w="9525">
            <a:noFill/>
            <a:miter lim="800000"/>
            <a:headEnd/>
            <a:tailEnd/>
          </a:ln>
        </p:spPr>
        <p:txBody>
          <a:bodyPr wrap="square" rtlCol="0">
            <a:spAutoFit/>
          </a:bodyPr>
          <a:lstStyle/>
          <a:p>
            <a:pPr algn="ctr"/>
            <a:r>
              <a:rPr lang="en-US" dirty="0" smtClean="0">
                <a:solidFill>
                  <a:prstClr val="black"/>
                </a:solidFill>
                <a:latin typeface="Myriad Pro"/>
              </a:rPr>
              <a:t>Standard Text Binder</a:t>
            </a:r>
            <a:endParaRPr lang="en-US" dirty="0">
              <a:solidFill>
                <a:prstClr val="black"/>
              </a:solidFill>
              <a:latin typeface="Myriad Pro"/>
            </a:endParaRPr>
          </a:p>
        </p:txBody>
      </p:sp>
    </p:spTree>
    <p:extLst>
      <p:ext uri="{BB962C8B-B14F-4D97-AF65-F5344CB8AC3E}">
        <p14:creationId xmlns:p14="http://schemas.microsoft.com/office/powerpoint/2010/main" val="2550738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0" presetClass="exit" presetSubtype="0" fill="hold"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par>
                                <p:cTn id="50" presetID="10" presetClass="exit" presetSubtype="0" fill="hold"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6"/>
                                        </p:tgtEl>
                                      </p:cBhvr>
                                    </p:animEffect>
                                    <p:set>
                                      <p:cBhvr>
                                        <p:cTn id="61"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1" grpId="0"/>
      <p:bldP spid="9" grpId="0"/>
      <p:bldP spid="16" grpId="0"/>
      <p:bldP spid="16" grpId="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55043773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Text Input Binding - Value Binder</a:t>
            </a:r>
          </a:p>
          <a:p>
            <a:r>
              <a:rPr lang="en-GB" dirty="0" smtClean="0"/>
              <a:t>Text Display Binding – Text Binder</a:t>
            </a:r>
          </a:p>
          <a:p>
            <a:r>
              <a:rPr lang="en-GB" dirty="0" smtClean="0">
                <a:solidFill>
                  <a:schemeClr val="accent6">
                    <a:lumMod val="75000"/>
                  </a:schemeClr>
                </a:solidFill>
              </a:rPr>
              <a:t>Checkbox/Radio Button Binding – Checked Binder</a:t>
            </a:r>
          </a:p>
          <a:p>
            <a:r>
              <a:rPr lang="en-GB" dirty="0" smtClean="0"/>
              <a:t>Selection Binding – Options Binder</a:t>
            </a:r>
            <a:endParaRPr lang="en-GB" dirty="0"/>
          </a:p>
        </p:txBody>
      </p:sp>
    </p:spTree>
    <p:extLst>
      <p:ext uri="{BB962C8B-B14F-4D97-AF65-F5344CB8AC3E}">
        <p14:creationId xmlns:p14="http://schemas.microsoft.com/office/powerpoint/2010/main" val="51263873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16153" y="1857375"/>
            <a:ext cx="5514975" cy="942975"/>
          </a:xfrm>
          <a:prstGeom prst="rect">
            <a:avLst/>
          </a:prstGeom>
        </p:spPr>
      </p:pic>
      <p:sp>
        <p:nvSpPr>
          <p:cNvPr id="2" name="Title 1"/>
          <p:cNvSpPr>
            <a:spLocks noGrp="1"/>
          </p:cNvSpPr>
          <p:nvPr>
            <p:ph type="title"/>
          </p:nvPr>
        </p:nvSpPr>
        <p:spPr/>
        <p:txBody>
          <a:bodyPr/>
          <a:lstStyle/>
          <a:p>
            <a:r>
              <a:rPr lang="en-US" dirty="0" smtClean="0"/>
              <a:t>Checkbo</a:t>
            </a:r>
            <a:r>
              <a:rPr lang="en-US" dirty="0" smtClean="0"/>
              <a:t>x/Radio Button </a:t>
            </a:r>
            <a:r>
              <a:rPr lang="en-US" dirty="0" smtClean="0"/>
              <a:t>Binding </a:t>
            </a:r>
            <a:r>
              <a:rPr lang="en-US" dirty="0" smtClean="0"/>
              <a:t>– </a:t>
            </a:r>
            <a:r>
              <a:rPr lang="en-US" dirty="0" err="1" smtClean="0"/>
              <a:t>Xaml</a:t>
            </a:r>
            <a:r>
              <a:rPr lang="en-US" dirty="0" smtClean="0"/>
              <a:t> Way</a:t>
            </a:r>
            <a:endParaRPr lang="en-GB" dirty="0"/>
          </a:p>
        </p:txBody>
      </p:sp>
      <p:cxnSp>
        <p:nvCxnSpPr>
          <p:cNvPr id="7" name="Straight Arrow Connector 6"/>
          <p:cNvCxnSpPr/>
          <p:nvPr/>
        </p:nvCxnSpPr>
        <p:spPr bwMode="auto">
          <a:xfrm flipH="1">
            <a:off x="6270028" y="2332166"/>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7463644" y="19812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Checked </a:t>
            </a:r>
            <a:br>
              <a:rPr lang="en-US" dirty="0" smtClean="0">
                <a:solidFill>
                  <a:prstClr val="black"/>
                </a:solidFill>
                <a:latin typeface="Myriad Pro"/>
              </a:rPr>
            </a:br>
            <a:r>
              <a:rPr lang="en-US" dirty="0" smtClean="0">
                <a:solidFill>
                  <a:prstClr val="black"/>
                </a:solidFill>
                <a:latin typeface="Myriad Pro"/>
              </a:rPr>
              <a:t>Binding</a:t>
            </a:r>
            <a:endParaRPr lang="en-US" dirty="0">
              <a:solidFill>
                <a:prstClr val="black"/>
              </a:solidFill>
              <a:latin typeface="Myriad Pro"/>
            </a:endParaRPr>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Binding</a:t>
            </a:r>
            <a:endParaRPr lang="en-US" dirty="0">
              <a:solidFill>
                <a:prstClr val="black"/>
              </a:solidFill>
              <a:latin typeface="Myriad Pro"/>
            </a:endParaRPr>
          </a:p>
        </p:txBody>
      </p:sp>
      <p:cxnSp>
        <p:nvCxnSpPr>
          <p:cNvPr id="20" name="Straight Connector 19"/>
          <p:cNvCxnSpPr/>
          <p:nvPr/>
        </p:nvCxnSpPr>
        <p:spPr bwMode="auto">
          <a:xfrm>
            <a:off x="3172892" y="2239412"/>
            <a:ext cx="2618308" cy="14322"/>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bwMode="auto">
          <a:xfrm>
            <a:off x="3401492" y="2652678"/>
            <a:ext cx="2618308" cy="14322"/>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1561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16153" y="1944469"/>
            <a:ext cx="4800600" cy="781050"/>
          </a:xfrm>
          <a:prstGeom prst="rect">
            <a:avLst/>
          </a:prstGeom>
        </p:spPr>
      </p:pic>
      <p:sp>
        <p:nvSpPr>
          <p:cNvPr id="2" name="Title 1"/>
          <p:cNvSpPr>
            <a:spLocks noGrp="1"/>
          </p:cNvSpPr>
          <p:nvPr>
            <p:ph type="title"/>
          </p:nvPr>
        </p:nvSpPr>
        <p:spPr/>
        <p:txBody>
          <a:bodyPr/>
          <a:lstStyle/>
          <a:p>
            <a:r>
              <a:rPr lang="en-US" dirty="0"/>
              <a:t>Checkbox/Radio Button Binding </a:t>
            </a:r>
            <a:r>
              <a:rPr lang="en-US" dirty="0" smtClean="0"/>
              <a:t>– </a:t>
            </a:r>
            <a:r>
              <a:rPr lang="en-US" dirty="0" smtClean="0"/>
              <a:t>Knockout Way</a:t>
            </a:r>
            <a:endParaRPr lang="en-GB" dirty="0"/>
          </a:p>
        </p:txBody>
      </p:sp>
      <p:cxnSp>
        <p:nvCxnSpPr>
          <p:cNvPr id="7" name="Straight Arrow Connector 6"/>
          <p:cNvCxnSpPr/>
          <p:nvPr/>
        </p:nvCxnSpPr>
        <p:spPr bwMode="auto">
          <a:xfrm flipH="1">
            <a:off x="5427873" y="234383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621489" y="20206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via the checked binder</a:t>
            </a:r>
            <a:endParaRPr lang="en-US" dirty="0">
              <a:solidFill>
                <a:prstClr val="black"/>
              </a:solidFill>
              <a:latin typeface="Myriad Pro"/>
            </a:endParaRPr>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Binding</a:t>
            </a:r>
            <a:endParaRPr lang="en-US" dirty="0">
              <a:solidFill>
                <a:prstClr val="black"/>
              </a:solidFill>
              <a:latin typeface="Myriad Pro"/>
            </a:endParaRPr>
          </a:p>
        </p:txBody>
      </p:sp>
      <p:cxnSp>
        <p:nvCxnSpPr>
          <p:cNvPr id="11" name="Straight Connector 10"/>
          <p:cNvCxnSpPr/>
          <p:nvPr/>
        </p:nvCxnSpPr>
        <p:spPr bwMode="auto">
          <a:xfrm>
            <a:off x="3661136" y="2276817"/>
            <a:ext cx="132202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bwMode="auto">
          <a:xfrm>
            <a:off x="3859571" y="2667000"/>
            <a:ext cx="132202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2162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45810736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Text Input Binding - Value Binder</a:t>
            </a:r>
          </a:p>
          <a:p>
            <a:r>
              <a:rPr lang="en-GB" dirty="0" smtClean="0"/>
              <a:t>Text Display Binding – Text Binder</a:t>
            </a:r>
          </a:p>
          <a:p>
            <a:r>
              <a:rPr lang="en-GB" dirty="0" smtClean="0"/>
              <a:t>Checkbox/Radio Button Binding – Checked Binder</a:t>
            </a:r>
          </a:p>
          <a:p>
            <a:r>
              <a:rPr lang="en-GB" dirty="0" smtClean="0">
                <a:solidFill>
                  <a:schemeClr val="accent6">
                    <a:lumMod val="75000"/>
                  </a:schemeClr>
                </a:solidFill>
              </a:rPr>
              <a:t>Selection Binding – Options Binder</a:t>
            </a:r>
            <a:endParaRPr lang="en-GB" dirty="0">
              <a:solidFill>
                <a:schemeClr val="accent6">
                  <a:lumMod val="75000"/>
                </a:schemeClr>
              </a:solidFill>
            </a:endParaRPr>
          </a:p>
        </p:txBody>
      </p:sp>
    </p:spTree>
    <p:extLst>
      <p:ext uri="{BB962C8B-B14F-4D97-AF65-F5344CB8AC3E}">
        <p14:creationId xmlns:p14="http://schemas.microsoft.com/office/powerpoint/2010/main" val="324397417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14400" y="1837646"/>
            <a:ext cx="5838825" cy="1990725"/>
          </a:xfrm>
          <a:prstGeom prst="rect">
            <a:avLst/>
          </a:prstGeom>
        </p:spPr>
      </p:pic>
      <p:sp>
        <p:nvSpPr>
          <p:cNvPr id="2" name="Title 1"/>
          <p:cNvSpPr>
            <a:spLocks noGrp="1"/>
          </p:cNvSpPr>
          <p:nvPr>
            <p:ph type="title"/>
          </p:nvPr>
        </p:nvSpPr>
        <p:spPr/>
        <p:txBody>
          <a:bodyPr/>
          <a:lstStyle/>
          <a:p>
            <a:r>
              <a:rPr lang="en-US" dirty="0" smtClean="0"/>
              <a:t>Checkbo</a:t>
            </a:r>
            <a:r>
              <a:rPr lang="en-US" dirty="0" smtClean="0"/>
              <a:t>x/Radio Button </a:t>
            </a:r>
            <a:r>
              <a:rPr lang="en-US" dirty="0" smtClean="0"/>
              <a:t>Binding </a:t>
            </a:r>
            <a:r>
              <a:rPr lang="en-US" dirty="0" smtClean="0"/>
              <a:t>– </a:t>
            </a:r>
            <a:r>
              <a:rPr lang="en-US" dirty="0" err="1" smtClean="0"/>
              <a:t>Xaml</a:t>
            </a:r>
            <a:r>
              <a:rPr lang="en-US" dirty="0" smtClean="0"/>
              <a:t> Way</a:t>
            </a:r>
            <a:endParaRPr lang="en-GB" dirty="0"/>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Binding</a:t>
            </a:r>
            <a:endParaRPr lang="en-US" dirty="0">
              <a:solidFill>
                <a:prstClr val="black"/>
              </a:solidFill>
              <a:latin typeface="Myriad Pro"/>
            </a:endParaRPr>
          </a:p>
        </p:txBody>
      </p:sp>
      <p:cxnSp>
        <p:nvCxnSpPr>
          <p:cNvPr id="10" name="Straight Connector 9"/>
          <p:cNvCxnSpPr/>
          <p:nvPr/>
        </p:nvCxnSpPr>
        <p:spPr bwMode="auto">
          <a:xfrm>
            <a:off x="1905000" y="2362200"/>
            <a:ext cx="2701636"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H="1">
            <a:off x="5842740" y="2149101"/>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7036356" y="1940215"/>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a Collection</a:t>
            </a:r>
            <a:endParaRPr lang="en-US" dirty="0">
              <a:solidFill>
                <a:prstClr val="black"/>
              </a:solidFill>
              <a:latin typeface="Myriad Pro"/>
            </a:endParaRPr>
          </a:p>
        </p:txBody>
      </p:sp>
      <p:cxnSp>
        <p:nvCxnSpPr>
          <p:cNvPr id="14" name="Straight Connector 13"/>
          <p:cNvCxnSpPr/>
          <p:nvPr/>
        </p:nvCxnSpPr>
        <p:spPr bwMode="auto">
          <a:xfrm>
            <a:off x="1905000" y="2570704"/>
            <a:ext cx="435101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bwMode="auto">
          <a:xfrm flipH="1">
            <a:off x="6553200" y="2453901"/>
            <a:ext cx="356340" cy="613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7036356" y="2245015"/>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backing field</a:t>
            </a:r>
            <a:endParaRPr lang="en-US" dirty="0">
              <a:solidFill>
                <a:prstClr val="black"/>
              </a:solidFill>
              <a:latin typeface="Myriad Pro"/>
            </a:endParaRPr>
          </a:p>
        </p:txBody>
      </p:sp>
      <p:cxnSp>
        <p:nvCxnSpPr>
          <p:cNvPr id="19" name="Straight Arrow Connector 18"/>
          <p:cNvCxnSpPr/>
          <p:nvPr/>
        </p:nvCxnSpPr>
        <p:spPr bwMode="auto">
          <a:xfrm flipH="1">
            <a:off x="6172200" y="3039954"/>
            <a:ext cx="801502"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7036356" y="283106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Format the output</a:t>
            </a:r>
            <a:endParaRPr lang="en-US" dirty="0">
              <a:solidFill>
                <a:prstClr val="black"/>
              </a:solidFill>
              <a:latin typeface="Myriad Pro"/>
            </a:endParaRPr>
          </a:p>
        </p:txBody>
      </p:sp>
      <p:sp>
        <p:nvSpPr>
          <p:cNvPr id="23" name="Right Brace 22"/>
          <p:cNvSpPr/>
          <p:nvPr/>
        </p:nvSpPr>
        <p:spPr bwMode="auto">
          <a:xfrm>
            <a:off x="5652240" y="2692595"/>
            <a:ext cx="381000" cy="685800"/>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Tree>
    <p:extLst>
      <p:ext uri="{BB962C8B-B14F-4D97-AF65-F5344CB8AC3E}">
        <p14:creationId xmlns:p14="http://schemas.microsoft.com/office/powerpoint/2010/main" val="2984857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0" presetClass="exit" presetSubtype="0" fill="hold" nodeType="withEffect">
                                  <p:stCondLst>
                                    <p:cond delay="0"/>
                                  </p:stCondLst>
                                  <p:childTnLst>
                                    <p:animEffect transition="out" filter="fad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P spid="13" grpId="1"/>
      <p:bldP spid="16" grpId="0"/>
      <p:bldP spid="16" grpId="1"/>
      <p:bldP spid="22" grpId="0"/>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Binding </a:t>
            </a:r>
            <a:r>
              <a:rPr lang="en-US" dirty="0" smtClean="0"/>
              <a:t>– </a:t>
            </a:r>
            <a:r>
              <a:rPr lang="en-US" dirty="0" smtClean="0"/>
              <a:t>Knockout Way</a:t>
            </a:r>
            <a:endParaRPr lang="en-GB" dirty="0"/>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pic>
        <p:nvPicPr>
          <p:cNvPr id="3" name="Picture 2"/>
          <p:cNvPicPr>
            <a:picLocks noChangeAspect="1"/>
          </p:cNvPicPr>
          <p:nvPr/>
        </p:nvPicPr>
        <p:blipFill>
          <a:blip r:embed="rId3"/>
          <a:stretch>
            <a:fillRect/>
          </a:stretch>
        </p:blipFill>
        <p:spPr>
          <a:xfrm>
            <a:off x="990600" y="1837646"/>
            <a:ext cx="3705225" cy="933450"/>
          </a:xfrm>
          <a:prstGeom prst="rect">
            <a:avLst/>
          </a:prstGeom>
        </p:spPr>
      </p:pic>
      <p:sp>
        <p:nvSpPr>
          <p:cNvPr id="12" name="TextBox 11"/>
          <p:cNvSpPr txBox="1"/>
          <p:nvPr/>
        </p:nvSpPr>
        <p:spPr bwMode="auto">
          <a:xfrm>
            <a:off x="685800" y="3657600"/>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Multi-Select Binding</a:t>
            </a:r>
            <a:endParaRPr lang="en-US" dirty="0">
              <a:solidFill>
                <a:prstClr val="black"/>
              </a:solidFill>
              <a:latin typeface="Myriad Pro"/>
            </a:endParaRPr>
          </a:p>
        </p:txBody>
      </p:sp>
      <p:pic>
        <p:nvPicPr>
          <p:cNvPr id="6" name="Picture 5"/>
          <p:cNvPicPr>
            <a:picLocks noChangeAspect="1"/>
          </p:cNvPicPr>
          <p:nvPr/>
        </p:nvPicPr>
        <p:blipFill>
          <a:blip r:embed="rId4"/>
          <a:stretch>
            <a:fillRect/>
          </a:stretch>
        </p:blipFill>
        <p:spPr>
          <a:xfrm>
            <a:off x="1143000" y="4227689"/>
            <a:ext cx="3762375" cy="1076325"/>
          </a:xfrm>
          <a:prstGeom prst="rect">
            <a:avLst/>
          </a:prstGeom>
        </p:spPr>
      </p:pic>
      <p:cxnSp>
        <p:nvCxnSpPr>
          <p:cNvPr id="13" name="Straight Connector 12"/>
          <p:cNvCxnSpPr/>
          <p:nvPr/>
        </p:nvCxnSpPr>
        <p:spPr bwMode="auto">
          <a:xfrm>
            <a:off x="1828800" y="5029200"/>
            <a:ext cx="27432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bwMode="auto">
          <a:xfrm>
            <a:off x="1828800" y="5292725"/>
            <a:ext cx="170198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bwMode="auto">
          <a:xfrm>
            <a:off x="2743200" y="2099733"/>
            <a:ext cx="13716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bwMode="auto">
          <a:xfrm>
            <a:off x="1828800" y="2286000"/>
            <a:ext cx="170198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bwMode="auto">
          <a:xfrm>
            <a:off x="1828800" y="2686755"/>
            <a:ext cx="170198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bwMode="auto">
          <a:xfrm flipH="1">
            <a:off x="5080740" y="188663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bwMode="auto">
          <a:xfrm>
            <a:off x="6274356" y="167774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a Collection</a:t>
            </a:r>
            <a:endParaRPr lang="en-US" dirty="0">
              <a:solidFill>
                <a:prstClr val="black"/>
              </a:solidFill>
              <a:latin typeface="Myriad Pro"/>
            </a:endParaRPr>
          </a:p>
        </p:txBody>
      </p:sp>
      <p:cxnSp>
        <p:nvCxnSpPr>
          <p:cNvPr id="27" name="Straight Arrow Connector 26"/>
          <p:cNvCxnSpPr/>
          <p:nvPr/>
        </p:nvCxnSpPr>
        <p:spPr bwMode="auto">
          <a:xfrm flipH="1">
            <a:off x="5105400" y="220175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299016" y="1992868"/>
            <a:ext cx="2844984"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Provide property to display</a:t>
            </a:r>
            <a:endParaRPr lang="en-US" dirty="0">
              <a:solidFill>
                <a:prstClr val="black"/>
              </a:solidFill>
              <a:latin typeface="Myriad Pro"/>
            </a:endParaRPr>
          </a:p>
        </p:txBody>
      </p:sp>
      <p:cxnSp>
        <p:nvCxnSpPr>
          <p:cNvPr id="29" name="Straight Arrow Connector 28"/>
          <p:cNvCxnSpPr/>
          <p:nvPr/>
        </p:nvCxnSpPr>
        <p:spPr bwMode="auto">
          <a:xfrm flipH="1">
            <a:off x="5105400" y="265895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bwMode="auto">
          <a:xfrm>
            <a:off x="6299016" y="2450068"/>
            <a:ext cx="2692584"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Provide Backing Field to push selected item into</a:t>
            </a:r>
            <a:endParaRPr lang="en-US" dirty="0">
              <a:solidFill>
                <a:prstClr val="black"/>
              </a:solidFill>
              <a:latin typeface="Myriad Pro"/>
            </a:endParaRPr>
          </a:p>
        </p:txBody>
      </p:sp>
      <p:cxnSp>
        <p:nvCxnSpPr>
          <p:cNvPr id="31" name="Straight Arrow Connector 30"/>
          <p:cNvCxnSpPr/>
          <p:nvPr/>
        </p:nvCxnSpPr>
        <p:spPr bwMode="auto">
          <a:xfrm flipH="1">
            <a:off x="5029200" y="5009486"/>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bwMode="auto">
          <a:xfrm>
            <a:off x="6222816" y="48006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Change Backing Field to </a:t>
            </a:r>
            <a:r>
              <a:rPr lang="en-US" dirty="0" err="1" smtClean="0">
                <a:solidFill>
                  <a:prstClr val="black"/>
                </a:solidFill>
                <a:latin typeface="Myriad Pro"/>
              </a:rPr>
              <a:t>SelectedOptions</a:t>
            </a:r>
            <a:endParaRPr lang="en-US" dirty="0">
              <a:solidFill>
                <a:prstClr val="black"/>
              </a:solidFill>
              <a:latin typeface="Myriad Pro"/>
            </a:endParaRPr>
          </a:p>
        </p:txBody>
      </p:sp>
      <p:cxnSp>
        <p:nvCxnSpPr>
          <p:cNvPr id="33" name="Straight Arrow Connector 32"/>
          <p:cNvCxnSpPr/>
          <p:nvPr/>
        </p:nvCxnSpPr>
        <p:spPr bwMode="auto">
          <a:xfrm flipH="1">
            <a:off x="5077917" y="524975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4" name="TextBox 33"/>
          <p:cNvSpPr txBox="1"/>
          <p:nvPr/>
        </p:nvSpPr>
        <p:spPr bwMode="auto">
          <a:xfrm>
            <a:off x="6271533" y="5040868"/>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Set Select to allow multiple selection</a:t>
            </a:r>
            <a:endParaRPr lang="en-US" dirty="0">
              <a:solidFill>
                <a:prstClr val="black"/>
              </a:solidFill>
              <a:latin typeface="Myriad Pro"/>
            </a:endParaRPr>
          </a:p>
        </p:txBody>
      </p:sp>
    </p:spTree>
    <p:extLst>
      <p:ext uri="{BB962C8B-B14F-4D97-AF65-F5344CB8AC3E}">
        <p14:creationId xmlns:p14="http://schemas.microsoft.com/office/powerpoint/2010/main" val="78359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par>
                                <p:cTn id="42" presetID="10" presetClass="exit" presetSubtype="0" fill="hold" nodeType="withEffect">
                                  <p:stCondLst>
                                    <p:cond delay="0"/>
                                  </p:stCondLst>
                                  <p:childTnLst>
                                    <p:animEffect transition="out" filter="fade">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27"/>
                                        </p:tgtEl>
                                      </p:cBhvr>
                                    </p:animEffect>
                                    <p:set>
                                      <p:cBhvr>
                                        <p:cTn id="47" dur="1" fill="hold">
                                          <p:stCondLst>
                                            <p:cond delay="499"/>
                                          </p:stCondLst>
                                        </p:cTn>
                                        <p:tgtEl>
                                          <p:spTgt spid="27"/>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8"/>
                                        </p:tgtEl>
                                      </p:cBhvr>
                                    </p:animEffect>
                                    <p:set>
                                      <p:cBhvr>
                                        <p:cTn id="50" dur="1" fill="hold">
                                          <p:stCondLst>
                                            <p:cond delay="499"/>
                                          </p:stCondLst>
                                        </p:cTn>
                                        <p:tgtEl>
                                          <p:spTgt spid="2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0" presetClass="exit" presetSubtype="0" fill="hold" nodeType="with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par>
                                <p:cTn id="79" presetID="10" presetClass="exit" presetSubtype="0" fill="hold" nodeType="withEffect">
                                  <p:stCondLst>
                                    <p:cond delay="0"/>
                                  </p:stCondLst>
                                  <p:childTnLst>
                                    <p:animEffect transition="out" filter="fade">
                                      <p:cBhvr>
                                        <p:cTn id="80" dur="500"/>
                                        <p:tgtEl>
                                          <p:spTgt spid="13"/>
                                        </p:tgtEl>
                                      </p:cBhvr>
                                    </p:animEffect>
                                    <p:set>
                                      <p:cBhvr>
                                        <p:cTn id="81" dur="1" fill="hold">
                                          <p:stCondLst>
                                            <p:cond delay="499"/>
                                          </p:stCondLst>
                                        </p:cTn>
                                        <p:tgtEl>
                                          <p:spTgt spid="1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31"/>
                                        </p:tgtEl>
                                      </p:cBhvr>
                                    </p:animEffect>
                                    <p:set>
                                      <p:cBhvr>
                                        <p:cTn id="84" dur="1" fill="hold">
                                          <p:stCondLst>
                                            <p:cond delay="499"/>
                                          </p:stCondLst>
                                        </p:cTn>
                                        <p:tgtEl>
                                          <p:spTgt spid="31"/>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32"/>
                                        </p:tgtEl>
                                      </p:cBhvr>
                                    </p:animEffect>
                                    <p:set>
                                      <p:cBhvr>
                                        <p:cTn id="87"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2" grpId="0"/>
      <p:bldP spid="26" grpId="0"/>
      <p:bldP spid="26" grpId="1"/>
      <p:bldP spid="28" grpId="0"/>
      <p:bldP spid="28" grpId="1"/>
      <p:bldP spid="30" grpId="0"/>
      <p:bldP spid="30" grpId="1"/>
      <p:bldP spid="32" grpId="0"/>
      <p:bldP spid="32" grpId="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94827980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Text Input Binding</a:t>
            </a:r>
          </a:p>
          <a:p>
            <a:pPr lvl="1"/>
            <a:r>
              <a:rPr lang="en-US" dirty="0" smtClean="0">
                <a:latin typeface="+mn-lt"/>
              </a:rPr>
              <a:t>Demo: Basic Bindings</a:t>
            </a:r>
          </a:p>
          <a:p>
            <a:pPr lvl="1"/>
            <a:r>
              <a:rPr lang="en-US" dirty="0" smtClean="0">
                <a:latin typeface="+mn-lt"/>
              </a:rPr>
              <a:t>Demo: Value Update Binding</a:t>
            </a:r>
          </a:p>
          <a:p>
            <a:pPr lvl="1"/>
            <a:endParaRPr lang="en-US" sz="900" dirty="0" smtClean="0">
              <a:latin typeface="+mn-lt"/>
            </a:endParaRPr>
          </a:p>
          <a:p>
            <a:r>
              <a:rPr lang="en-GB" dirty="0" smtClean="0"/>
              <a:t>Display Text Binding – Text Binder</a:t>
            </a:r>
          </a:p>
          <a:p>
            <a:pPr lvl="1"/>
            <a:r>
              <a:rPr lang="en-GB" dirty="0" smtClean="0">
                <a:latin typeface="+mn-lt"/>
              </a:rPr>
              <a:t>Demo: Basic Binding</a:t>
            </a:r>
          </a:p>
          <a:p>
            <a:pPr lvl="1"/>
            <a:r>
              <a:rPr lang="en-GB" dirty="0" smtClean="0">
                <a:latin typeface="+mn-lt"/>
              </a:rPr>
              <a:t>Demo: Binding without an HTML control</a:t>
            </a:r>
          </a:p>
          <a:p>
            <a:pPr lvl="1"/>
            <a:endParaRPr lang="en-GB" sz="900" dirty="0" smtClean="0">
              <a:latin typeface="+mn-lt"/>
            </a:endParaRPr>
          </a:p>
          <a:p>
            <a:r>
              <a:rPr lang="en-GB" dirty="0" smtClean="0"/>
              <a:t>Checkbox/Radio Button Binding – Checked Binder</a:t>
            </a:r>
          </a:p>
          <a:p>
            <a:pPr lvl="1"/>
            <a:r>
              <a:rPr lang="en-GB" dirty="0" smtClean="0">
                <a:latin typeface="+mn-lt"/>
              </a:rPr>
              <a:t>Demo: Basic </a:t>
            </a:r>
            <a:r>
              <a:rPr lang="en-GB" dirty="0" smtClean="0">
                <a:latin typeface="+mn-lt"/>
              </a:rPr>
              <a:t>Bindings</a:t>
            </a:r>
          </a:p>
          <a:p>
            <a:pPr lvl="1"/>
            <a:endParaRPr lang="en-GB" sz="900" dirty="0" smtClean="0">
              <a:latin typeface="+mn-lt"/>
            </a:endParaRPr>
          </a:p>
          <a:p>
            <a:r>
              <a:rPr lang="en-GB" dirty="0" smtClean="0"/>
              <a:t>Selection Binding – Options Binder</a:t>
            </a:r>
          </a:p>
          <a:p>
            <a:pPr lvl="1"/>
            <a:r>
              <a:rPr lang="en-GB" dirty="0" smtClean="0">
                <a:latin typeface="+mn-lt"/>
              </a:rPr>
              <a:t>Demo: Basic Bindings</a:t>
            </a:r>
          </a:p>
          <a:p>
            <a:pPr lvl="1"/>
            <a:r>
              <a:rPr lang="en-GB" dirty="0" smtClean="0">
                <a:latin typeface="+mn-lt"/>
              </a:rPr>
              <a:t>Demo: Multi-Select </a:t>
            </a:r>
            <a:r>
              <a:rPr lang="en-GB" dirty="0" smtClean="0">
                <a:latin typeface="+mn-lt"/>
              </a:rPr>
              <a:t>Bindings</a:t>
            </a:r>
            <a:endParaRPr lang="en-GB" dirty="0">
              <a:latin typeface="+mn-lt"/>
            </a:endParaRPr>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p:txBody>
          <a:bodyPr/>
          <a:lstStyle/>
          <a:p>
            <a:r>
              <a:rPr lang="en-US" dirty="0" smtClean="0"/>
              <a:t>Learned about the Value Binder </a:t>
            </a:r>
          </a:p>
          <a:p>
            <a:pPr lvl="1"/>
            <a:r>
              <a:rPr lang="en-US" dirty="0" smtClean="0"/>
              <a:t>Text </a:t>
            </a:r>
            <a:r>
              <a:rPr lang="en-US" dirty="0"/>
              <a:t>Input </a:t>
            </a:r>
            <a:r>
              <a:rPr lang="en-US" dirty="0" smtClean="0"/>
              <a:t>Controls</a:t>
            </a:r>
            <a:endParaRPr lang="en-US" dirty="0"/>
          </a:p>
          <a:p>
            <a:endParaRPr lang="en-GB" dirty="0" smtClean="0"/>
          </a:p>
          <a:p>
            <a:r>
              <a:rPr lang="en-GB" dirty="0" smtClean="0"/>
              <a:t>Learned about the </a:t>
            </a:r>
            <a:r>
              <a:rPr lang="en-GB" dirty="0"/>
              <a:t>Text </a:t>
            </a:r>
            <a:r>
              <a:rPr lang="en-GB" dirty="0" smtClean="0"/>
              <a:t>Binder</a:t>
            </a:r>
          </a:p>
          <a:p>
            <a:pPr lvl="1"/>
            <a:r>
              <a:rPr lang="en-GB" dirty="0" smtClean="0"/>
              <a:t> Text </a:t>
            </a:r>
            <a:r>
              <a:rPr lang="en-GB" dirty="0"/>
              <a:t>Display </a:t>
            </a:r>
            <a:r>
              <a:rPr lang="en-GB" dirty="0" smtClean="0"/>
              <a:t>Controls</a:t>
            </a:r>
            <a:endParaRPr lang="en-GB" dirty="0"/>
          </a:p>
          <a:p>
            <a:endParaRPr lang="en-GB" dirty="0" smtClean="0"/>
          </a:p>
          <a:p>
            <a:r>
              <a:rPr lang="en-GB" dirty="0" smtClean="0"/>
              <a:t>Learned about the </a:t>
            </a:r>
            <a:r>
              <a:rPr lang="en-GB" dirty="0"/>
              <a:t>Checked Binder 	</a:t>
            </a:r>
            <a:endParaRPr lang="en-GB" dirty="0" smtClean="0"/>
          </a:p>
          <a:p>
            <a:pPr lvl="1"/>
            <a:r>
              <a:rPr lang="en-GB" dirty="0" smtClean="0"/>
              <a:t> Checkbox/Radio </a:t>
            </a:r>
            <a:r>
              <a:rPr lang="en-GB" dirty="0"/>
              <a:t>Button </a:t>
            </a:r>
            <a:r>
              <a:rPr lang="en-GB" dirty="0" smtClean="0"/>
              <a:t>Controls</a:t>
            </a:r>
            <a:endParaRPr lang="en-GB" dirty="0"/>
          </a:p>
          <a:p>
            <a:endParaRPr lang="en-GB" dirty="0" smtClean="0"/>
          </a:p>
          <a:p>
            <a:r>
              <a:rPr lang="en-GB" dirty="0" smtClean="0"/>
              <a:t>Learned about the </a:t>
            </a:r>
            <a:r>
              <a:rPr lang="en-GB" dirty="0"/>
              <a:t>Options </a:t>
            </a:r>
            <a:r>
              <a:rPr lang="en-GB" dirty="0" smtClean="0"/>
              <a:t>Binder</a:t>
            </a:r>
          </a:p>
          <a:p>
            <a:pPr lvl="1"/>
            <a:r>
              <a:rPr lang="en-GB" dirty="0" smtClean="0"/>
              <a:t> Selection Controls</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Text Input Binding - Value Binder</a:t>
            </a:r>
          </a:p>
          <a:p>
            <a:r>
              <a:rPr lang="en-GB" dirty="0" smtClean="0"/>
              <a:t>Text Display Binding – Text Binder</a:t>
            </a:r>
          </a:p>
          <a:p>
            <a:r>
              <a:rPr lang="en-GB" dirty="0" smtClean="0"/>
              <a:t>Checkbox/Radio Button Binding – Checked Binder</a:t>
            </a:r>
          </a:p>
          <a:p>
            <a:r>
              <a:rPr lang="en-GB" dirty="0" smtClean="0"/>
              <a:t>Selection Binding – Options Binder</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Input Binding – </a:t>
            </a:r>
            <a:r>
              <a:rPr lang="en-US" dirty="0" err="1" smtClean="0"/>
              <a:t>Xaml</a:t>
            </a:r>
            <a:r>
              <a:rPr lang="en-US" dirty="0" smtClean="0"/>
              <a:t> Way</a:t>
            </a:r>
            <a:endParaRPr lang="en-GB" dirty="0"/>
          </a:p>
        </p:txBody>
      </p:sp>
      <p:pic>
        <p:nvPicPr>
          <p:cNvPr id="14" name="Picture 13"/>
          <p:cNvPicPr>
            <a:picLocks noChangeAspect="1"/>
          </p:cNvPicPr>
          <p:nvPr/>
        </p:nvPicPr>
        <p:blipFill>
          <a:blip r:embed="rId3"/>
          <a:stretch>
            <a:fillRect/>
          </a:stretch>
        </p:blipFill>
        <p:spPr>
          <a:xfrm>
            <a:off x="1066798" y="3657600"/>
            <a:ext cx="4752975" cy="2266950"/>
          </a:xfrm>
          <a:prstGeom prst="rect">
            <a:avLst/>
          </a:prstGeom>
        </p:spPr>
      </p:pic>
      <p:pic>
        <p:nvPicPr>
          <p:cNvPr id="16" name="Picture 15"/>
          <p:cNvPicPr>
            <a:picLocks noChangeAspect="1"/>
          </p:cNvPicPr>
          <p:nvPr/>
        </p:nvPicPr>
        <p:blipFill>
          <a:blip r:embed="rId4"/>
          <a:stretch>
            <a:fillRect/>
          </a:stretch>
        </p:blipFill>
        <p:spPr>
          <a:xfrm>
            <a:off x="966785" y="1524000"/>
            <a:ext cx="4953000" cy="1676400"/>
          </a:xfrm>
          <a:prstGeom prst="rect">
            <a:avLst/>
          </a:prstGeom>
        </p:spPr>
      </p:pic>
      <p:cxnSp>
        <p:nvCxnSpPr>
          <p:cNvPr id="4" name="Straight Connector 3"/>
          <p:cNvCxnSpPr/>
          <p:nvPr/>
        </p:nvCxnSpPr>
        <p:spPr bwMode="auto">
          <a:xfrm>
            <a:off x="1447800" y="2362200"/>
            <a:ext cx="34290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bwMode="auto">
          <a:xfrm flipH="1">
            <a:off x="4876800" y="1676400"/>
            <a:ext cx="1143000"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070417" y="13716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Binding to </a:t>
            </a:r>
            <a:r>
              <a:rPr lang="en-US" dirty="0" err="1" smtClean="0">
                <a:solidFill>
                  <a:prstClr val="black"/>
                </a:solidFill>
                <a:latin typeface="Myriad Pro"/>
              </a:rPr>
              <a:t>FilterText</a:t>
            </a:r>
            <a:r>
              <a:rPr lang="en-US" dirty="0" smtClean="0">
                <a:solidFill>
                  <a:prstClr val="black"/>
                </a:solidFill>
                <a:latin typeface="Myriad Pro"/>
              </a:rPr>
              <a:t> property</a:t>
            </a:r>
            <a:endParaRPr lang="en-US" dirty="0">
              <a:solidFill>
                <a:prstClr val="black"/>
              </a:solidFill>
              <a:latin typeface="Myriad Pro"/>
            </a:endParaRPr>
          </a:p>
        </p:txBody>
      </p:sp>
      <p:cxnSp>
        <p:nvCxnSpPr>
          <p:cNvPr id="10" name="Straight Connector 9"/>
          <p:cNvCxnSpPr/>
          <p:nvPr/>
        </p:nvCxnSpPr>
        <p:spPr bwMode="auto">
          <a:xfrm>
            <a:off x="3733800" y="2362200"/>
            <a:ext cx="110642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H="1" flipV="1">
            <a:off x="4953000" y="2373868"/>
            <a:ext cx="1066800" cy="2169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bwMode="auto">
          <a:xfrm>
            <a:off x="6070417" y="2373868"/>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Must set mode == two way</a:t>
            </a:r>
            <a:endParaRPr lang="en-US" dirty="0">
              <a:solidFill>
                <a:prstClr val="black"/>
              </a:solidFill>
              <a:latin typeface="Myriad Pro"/>
            </a:endParaRPr>
          </a:p>
        </p:txBody>
      </p:sp>
      <p:sp>
        <p:nvSpPr>
          <p:cNvPr id="11" name="Right Brace 10"/>
          <p:cNvSpPr/>
          <p:nvPr/>
        </p:nvSpPr>
        <p:spPr bwMode="auto">
          <a:xfrm>
            <a:off x="4648200" y="4800600"/>
            <a:ext cx="381000" cy="685800"/>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18" name="Straight Arrow Connector 17"/>
          <p:cNvCxnSpPr/>
          <p:nvPr/>
        </p:nvCxnSpPr>
        <p:spPr bwMode="auto">
          <a:xfrm flipH="1">
            <a:off x="5279844" y="4876800"/>
            <a:ext cx="739956" cy="2667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4659868"/>
            <a:ext cx="2446311" cy="923330"/>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Custom behavior to support immediate updates</a:t>
            </a:r>
            <a:endParaRPr lang="en-US" dirty="0">
              <a:solidFill>
                <a:prstClr val="black"/>
              </a:solidFill>
              <a:latin typeface="Myriad Pro"/>
            </a:endParaRPr>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sp>
        <p:nvSpPr>
          <p:cNvPr id="22" name="TextBox 21"/>
          <p:cNvSpPr txBox="1"/>
          <p:nvPr/>
        </p:nvSpPr>
        <p:spPr bwMode="auto">
          <a:xfrm>
            <a:off x="816152" y="3352800"/>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Immediate Update Binding</a:t>
            </a:r>
            <a:endParaRPr lang="en-US" dirty="0">
              <a:solidFill>
                <a:prstClr val="black"/>
              </a:solidFill>
              <a:latin typeface="Myriad Pro"/>
            </a:endParaRPr>
          </a:p>
        </p:txBody>
      </p: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0" presetClass="exit" presetSubtype="0" fill="hold"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3" grpId="0"/>
      <p:bldP spid="13" grpId="1"/>
      <p:bldP spid="11" grpId="0" animBg="1"/>
      <p:bldP spid="19"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1181100" y="3923133"/>
            <a:ext cx="6324600" cy="619125"/>
          </a:xfrm>
          <a:prstGeom prst="rect">
            <a:avLst/>
          </a:prstGeom>
        </p:spPr>
      </p:pic>
      <p:sp>
        <p:nvSpPr>
          <p:cNvPr id="2" name="Title 1"/>
          <p:cNvSpPr>
            <a:spLocks noGrp="1"/>
          </p:cNvSpPr>
          <p:nvPr>
            <p:ph type="title"/>
          </p:nvPr>
        </p:nvSpPr>
        <p:spPr/>
        <p:txBody>
          <a:bodyPr/>
          <a:lstStyle/>
          <a:p>
            <a:r>
              <a:rPr lang="en-US" dirty="0" smtClean="0"/>
              <a:t>Text Input Binding – Knockout Way</a:t>
            </a:r>
            <a:endParaRPr lang="en-GB" dirty="0"/>
          </a:p>
        </p:txBody>
      </p:sp>
      <p:pic>
        <p:nvPicPr>
          <p:cNvPr id="8" name="Picture 7"/>
          <p:cNvPicPr>
            <a:picLocks noChangeAspect="1"/>
          </p:cNvPicPr>
          <p:nvPr/>
        </p:nvPicPr>
        <p:blipFill>
          <a:blip r:embed="rId4"/>
          <a:stretch>
            <a:fillRect/>
          </a:stretch>
        </p:blipFill>
        <p:spPr>
          <a:xfrm>
            <a:off x="1081087" y="1814512"/>
            <a:ext cx="5257800" cy="790575"/>
          </a:xfrm>
          <a:prstGeom prst="rect">
            <a:avLst/>
          </a:prstGeom>
        </p:spPr>
      </p:pic>
      <p:sp>
        <p:nvSpPr>
          <p:cNvPr id="10" name="TextBox 9"/>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sp>
        <p:nvSpPr>
          <p:cNvPr id="11" name="TextBox 10"/>
          <p:cNvSpPr txBox="1"/>
          <p:nvPr/>
        </p:nvSpPr>
        <p:spPr bwMode="auto">
          <a:xfrm>
            <a:off x="816152" y="3352800"/>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Immediate Update Binding</a:t>
            </a:r>
            <a:endParaRPr lang="en-US" dirty="0">
              <a:solidFill>
                <a:prstClr val="black"/>
              </a:solidFill>
              <a:latin typeface="Myriad Pro"/>
            </a:endParaRPr>
          </a:p>
        </p:txBody>
      </p:sp>
      <p:cxnSp>
        <p:nvCxnSpPr>
          <p:cNvPr id="12" name="Straight Connector 11"/>
          <p:cNvCxnSpPr/>
          <p:nvPr/>
        </p:nvCxnSpPr>
        <p:spPr bwMode="auto">
          <a:xfrm>
            <a:off x="2743200" y="2057401"/>
            <a:ext cx="2743200" cy="5643"/>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14" idx="1"/>
          </p:cNvCxnSpPr>
          <p:nvPr/>
        </p:nvCxnSpPr>
        <p:spPr bwMode="auto">
          <a:xfrm flipH="1" flipV="1">
            <a:off x="6096000" y="2171510"/>
            <a:ext cx="865004" cy="602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6961004" y="199286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Value binder</a:t>
            </a:r>
            <a:endParaRPr lang="en-US" dirty="0">
              <a:solidFill>
                <a:prstClr val="black"/>
              </a:solidFill>
              <a:latin typeface="Myriad Pro"/>
            </a:endParaRPr>
          </a:p>
        </p:txBody>
      </p:sp>
      <p:cxnSp>
        <p:nvCxnSpPr>
          <p:cNvPr id="17" name="Straight Connector 16"/>
          <p:cNvCxnSpPr/>
          <p:nvPr/>
        </p:nvCxnSpPr>
        <p:spPr bwMode="auto">
          <a:xfrm>
            <a:off x="2743200" y="2504545"/>
            <a:ext cx="32004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bwMode="auto">
          <a:xfrm>
            <a:off x="4823460" y="4413957"/>
            <a:ext cx="2263140" cy="5643"/>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p:nvPr/>
        </p:nvCxnSpPr>
        <p:spPr bwMode="auto">
          <a:xfrm flipV="1">
            <a:off x="5943600" y="4542258"/>
            <a:ext cx="0" cy="50862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bwMode="auto">
          <a:xfrm>
            <a:off x="4720444" y="506691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Value Update Binder</a:t>
            </a:r>
            <a:endParaRPr lang="en-US" dirty="0">
              <a:solidFill>
                <a:prstClr val="black"/>
              </a:solidFill>
              <a:latin typeface="Myriad Pro"/>
            </a:endParaRPr>
          </a:p>
        </p:txBody>
      </p:sp>
      <p:sp>
        <p:nvSpPr>
          <p:cNvPr id="33" name="TextBox 32"/>
          <p:cNvSpPr txBox="1"/>
          <p:nvPr/>
        </p:nvSpPr>
        <p:spPr bwMode="auto">
          <a:xfrm>
            <a:off x="1066800" y="5410200"/>
            <a:ext cx="2743200" cy="1200329"/>
          </a:xfrm>
          <a:prstGeom prst="rect">
            <a:avLst/>
          </a:prstGeom>
          <a:noFill/>
          <a:ln w="9525">
            <a:noFill/>
            <a:miter lim="800000"/>
            <a:headEnd/>
            <a:tailEnd/>
          </a:ln>
        </p:spPr>
        <p:txBody>
          <a:bodyPr wrap="square" rtlCol="0">
            <a:spAutoFit/>
          </a:bodyPr>
          <a:lstStyle/>
          <a:p>
            <a:r>
              <a:rPr lang="en-US" dirty="0" smtClean="0">
                <a:latin typeface="+mj-lt"/>
              </a:rPr>
              <a:t>Possible Events:</a:t>
            </a:r>
          </a:p>
          <a:p>
            <a:r>
              <a:rPr lang="en-US" sz="1800" dirty="0">
                <a:latin typeface="+mj-lt"/>
              </a:rPr>
              <a:t>	</a:t>
            </a:r>
            <a:r>
              <a:rPr lang="en-US" sz="1800" dirty="0" err="1" smtClean="0">
                <a:latin typeface="+mj-lt"/>
              </a:rPr>
              <a:t>keyup</a:t>
            </a:r>
            <a:endParaRPr lang="en-US" sz="1800" dirty="0" smtClean="0">
              <a:latin typeface="+mj-lt"/>
            </a:endParaRPr>
          </a:p>
          <a:p>
            <a:r>
              <a:rPr lang="en-US" dirty="0">
                <a:latin typeface="+mj-lt"/>
              </a:rPr>
              <a:t>	</a:t>
            </a:r>
            <a:r>
              <a:rPr lang="en-US" dirty="0" err="1" smtClean="0">
                <a:latin typeface="+mj-lt"/>
              </a:rPr>
              <a:t>keypress</a:t>
            </a:r>
            <a:endParaRPr lang="en-US" dirty="0" smtClean="0">
              <a:latin typeface="+mj-lt"/>
            </a:endParaRPr>
          </a:p>
          <a:p>
            <a:r>
              <a:rPr lang="en-US" sz="1800" dirty="0">
                <a:latin typeface="+mj-lt"/>
              </a:rPr>
              <a:t>	</a:t>
            </a:r>
            <a:r>
              <a:rPr lang="en-US" sz="1800" dirty="0" err="1" smtClean="0">
                <a:latin typeface="+mj-lt"/>
              </a:rPr>
              <a:t>afterKeyDown</a:t>
            </a:r>
            <a:endParaRPr lang="en-US" sz="1800" dirty="0">
              <a:latin typeface="+mj-lt"/>
            </a:endParaRPr>
          </a:p>
        </p:txBody>
      </p:sp>
      <p:cxnSp>
        <p:nvCxnSpPr>
          <p:cNvPr id="34" name="Straight Arrow Connector 33"/>
          <p:cNvCxnSpPr/>
          <p:nvPr/>
        </p:nvCxnSpPr>
        <p:spPr bwMode="auto">
          <a:xfrm flipH="1">
            <a:off x="3588067" y="58674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bwMode="auto">
          <a:xfrm>
            <a:off x="4624687" y="5687568"/>
            <a:ext cx="2536207" cy="369332"/>
          </a:xfrm>
          <a:prstGeom prst="rect">
            <a:avLst/>
          </a:prstGeom>
          <a:noFill/>
          <a:ln w="9525">
            <a:noFill/>
            <a:miter lim="800000"/>
            <a:headEnd/>
            <a:tailEnd/>
          </a:ln>
        </p:spPr>
        <p:txBody>
          <a:bodyPr wrap="square" rtlCol="0">
            <a:spAutoFit/>
          </a:bodyPr>
          <a:lstStyle/>
          <a:p>
            <a:r>
              <a:rPr lang="en-US" dirty="0" smtClean="0">
                <a:latin typeface="+mj-lt"/>
              </a:rPr>
              <a:t>User releases a key</a:t>
            </a:r>
          </a:p>
        </p:txBody>
      </p:sp>
      <p:cxnSp>
        <p:nvCxnSpPr>
          <p:cNvPr id="36" name="Straight Arrow Connector 35"/>
          <p:cNvCxnSpPr/>
          <p:nvPr/>
        </p:nvCxnSpPr>
        <p:spPr bwMode="auto">
          <a:xfrm flipH="1">
            <a:off x="3581400" y="61351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bwMode="auto">
          <a:xfrm>
            <a:off x="4618020" y="5955268"/>
            <a:ext cx="4068780" cy="369332"/>
          </a:xfrm>
          <a:prstGeom prst="rect">
            <a:avLst/>
          </a:prstGeom>
          <a:noFill/>
          <a:ln w="9525">
            <a:noFill/>
            <a:miter lim="800000"/>
            <a:headEnd/>
            <a:tailEnd/>
          </a:ln>
        </p:spPr>
        <p:txBody>
          <a:bodyPr wrap="square" rtlCol="0">
            <a:spAutoFit/>
          </a:bodyPr>
          <a:lstStyle/>
          <a:p>
            <a:r>
              <a:rPr lang="en-US" dirty="0" smtClean="0">
                <a:latin typeface="+mj-lt"/>
              </a:rPr>
              <a:t>Like </a:t>
            </a:r>
            <a:r>
              <a:rPr lang="en-US" dirty="0" err="1" smtClean="0">
                <a:latin typeface="+mj-lt"/>
              </a:rPr>
              <a:t>keyup</a:t>
            </a:r>
            <a:r>
              <a:rPr lang="en-US" dirty="0" smtClean="0">
                <a:latin typeface="+mj-lt"/>
              </a:rPr>
              <a:t>, but will repeat if key is held</a:t>
            </a:r>
          </a:p>
        </p:txBody>
      </p:sp>
      <p:cxnSp>
        <p:nvCxnSpPr>
          <p:cNvPr id="38" name="Straight Arrow Connector 37"/>
          <p:cNvCxnSpPr/>
          <p:nvPr/>
        </p:nvCxnSpPr>
        <p:spPr bwMode="auto">
          <a:xfrm flipH="1">
            <a:off x="3581400" y="6439900"/>
            <a:ext cx="1051560" cy="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bwMode="auto">
          <a:xfrm>
            <a:off x="4618020" y="6260068"/>
            <a:ext cx="4068780" cy="369332"/>
          </a:xfrm>
          <a:prstGeom prst="rect">
            <a:avLst/>
          </a:prstGeom>
          <a:noFill/>
          <a:ln w="9525">
            <a:noFill/>
            <a:miter lim="800000"/>
            <a:headEnd/>
            <a:tailEnd/>
          </a:ln>
        </p:spPr>
        <p:txBody>
          <a:bodyPr wrap="square" rtlCol="0">
            <a:spAutoFit/>
          </a:bodyPr>
          <a:lstStyle/>
          <a:p>
            <a:r>
              <a:rPr lang="en-US" dirty="0" smtClean="0">
                <a:latin typeface="+mj-lt"/>
              </a:rPr>
              <a:t>As user types – Best Choice for real-time</a:t>
            </a:r>
          </a:p>
        </p:txBody>
      </p:sp>
    </p:spTree>
    <p:extLst>
      <p:ext uri="{BB962C8B-B14F-4D97-AF65-F5344CB8AC3E}">
        <p14:creationId xmlns:p14="http://schemas.microsoft.com/office/powerpoint/2010/main" val="786652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0" presetClass="exit" presetSubtype="0" fill="hold" nodeType="withEffect">
                                  <p:stCondLst>
                                    <p:cond delay="0"/>
                                  </p:stCondLst>
                                  <p:childTnLst>
                                    <p:animEffect transition="out" filter="fade">
                                      <p:cBhvr>
                                        <p:cTn id="50" dur="500"/>
                                        <p:tgtEl>
                                          <p:spTgt spid="24"/>
                                        </p:tgtEl>
                                      </p:cBhvr>
                                    </p:animEffect>
                                    <p:set>
                                      <p:cBhvr>
                                        <p:cTn id="51" dur="1" fill="hold">
                                          <p:stCondLst>
                                            <p:cond delay="499"/>
                                          </p:stCondLst>
                                        </p:cTn>
                                        <p:tgtEl>
                                          <p:spTgt spid="2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childTnLst>
                                </p:cTn>
                              </p:par>
                              <p:par>
                                <p:cTn id="68" presetID="10" presetClass="exit" presetSubtype="0" fill="hold" nodeType="withEffect">
                                  <p:stCondLst>
                                    <p:cond delay="0"/>
                                  </p:stCondLst>
                                  <p:childTnLst>
                                    <p:animEffect transition="out" filter="fade">
                                      <p:cBhvr>
                                        <p:cTn id="69" dur="500"/>
                                        <p:tgtEl>
                                          <p:spTgt spid="34"/>
                                        </p:tgtEl>
                                      </p:cBhvr>
                                    </p:animEffect>
                                    <p:set>
                                      <p:cBhvr>
                                        <p:cTn id="70" dur="1" fill="hold">
                                          <p:stCondLst>
                                            <p:cond delay="499"/>
                                          </p:stCondLst>
                                        </p:cTn>
                                        <p:tgtEl>
                                          <p:spTgt spid="3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35"/>
                                        </p:tgtEl>
                                      </p:cBhvr>
                                    </p:animEffect>
                                    <p:set>
                                      <p:cBhvr>
                                        <p:cTn id="73" dur="1" fill="hold">
                                          <p:stCondLst>
                                            <p:cond delay="499"/>
                                          </p:stCondLst>
                                        </p:cTn>
                                        <p:tgtEl>
                                          <p:spTgt spid="35"/>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par>
                                <p:cTn id="80" presetID="10" presetClass="exit" presetSubtype="0" fill="hold" nodeType="withEffect">
                                  <p:stCondLst>
                                    <p:cond delay="0"/>
                                  </p:stCondLst>
                                  <p:childTnLst>
                                    <p:animEffect transition="out" filter="fade">
                                      <p:cBhvr>
                                        <p:cTn id="81" dur="500"/>
                                        <p:tgtEl>
                                          <p:spTgt spid="36"/>
                                        </p:tgtEl>
                                      </p:cBhvr>
                                    </p:animEffect>
                                    <p:set>
                                      <p:cBhvr>
                                        <p:cTn id="82" dur="1" fill="hold">
                                          <p:stCondLst>
                                            <p:cond delay="499"/>
                                          </p:stCondLst>
                                        </p:cTn>
                                        <p:tgtEl>
                                          <p:spTgt spid="36"/>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37"/>
                                        </p:tgtEl>
                                      </p:cBhvr>
                                    </p:animEffect>
                                    <p:set>
                                      <p:cBhvr>
                                        <p:cTn id="85"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4" grpId="1"/>
      <p:bldP spid="27" grpId="0"/>
      <p:bldP spid="27" grpId="1"/>
      <p:bldP spid="33" grpId="0"/>
      <p:bldP spid="35" grpId="0"/>
      <p:bldP spid="35" grpId="1"/>
      <p:bldP spid="37" grpId="0"/>
      <p:bldP spid="37" grpId="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44980223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Text Input Binding - Value Binder</a:t>
            </a:r>
          </a:p>
          <a:p>
            <a:r>
              <a:rPr lang="en-GB" dirty="0" smtClean="0">
                <a:solidFill>
                  <a:schemeClr val="accent6">
                    <a:lumMod val="75000"/>
                  </a:schemeClr>
                </a:solidFill>
              </a:rPr>
              <a:t>Text Display Binding – Text Binder</a:t>
            </a:r>
          </a:p>
          <a:p>
            <a:r>
              <a:rPr lang="en-GB" dirty="0" smtClean="0"/>
              <a:t>Checkbox/Radio Button Binding – Checked Binder</a:t>
            </a:r>
          </a:p>
          <a:p>
            <a:r>
              <a:rPr lang="en-GB" dirty="0" smtClean="0"/>
              <a:t>Selection Binding – Options Binder</a:t>
            </a:r>
            <a:endParaRPr lang="en-GB" dirty="0"/>
          </a:p>
        </p:txBody>
      </p:sp>
    </p:spTree>
    <p:extLst>
      <p:ext uri="{BB962C8B-B14F-4D97-AF65-F5344CB8AC3E}">
        <p14:creationId xmlns:p14="http://schemas.microsoft.com/office/powerpoint/2010/main" val="29628807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35908" y="1857375"/>
            <a:ext cx="3829050" cy="819150"/>
          </a:xfrm>
          <a:prstGeom prst="rect">
            <a:avLst/>
          </a:prstGeom>
        </p:spPr>
      </p:pic>
      <p:sp>
        <p:nvSpPr>
          <p:cNvPr id="2" name="Title 1"/>
          <p:cNvSpPr>
            <a:spLocks noGrp="1"/>
          </p:cNvSpPr>
          <p:nvPr>
            <p:ph type="title"/>
          </p:nvPr>
        </p:nvSpPr>
        <p:spPr/>
        <p:txBody>
          <a:bodyPr/>
          <a:lstStyle/>
          <a:p>
            <a:r>
              <a:rPr lang="en-US" dirty="0" smtClean="0"/>
              <a:t>Text </a:t>
            </a:r>
            <a:r>
              <a:rPr lang="en-US" dirty="0" smtClean="0"/>
              <a:t>Display </a:t>
            </a:r>
            <a:r>
              <a:rPr lang="en-US" dirty="0" smtClean="0"/>
              <a:t>Binding – </a:t>
            </a:r>
            <a:r>
              <a:rPr lang="en-US" dirty="0" err="1" smtClean="0"/>
              <a:t>Xaml</a:t>
            </a:r>
            <a:r>
              <a:rPr lang="en-US" dirty="0" smtClean="0"/>
              <a:t> Way</a:t>
            </a:r>
            <a:endParaRPr lang="en-GB" dirty="0"/>
          </a:p>
        </p:txBody>
      </p:sp>
      <p:cxnSp>
        <p:nvCxnSpPr>
          <p:cNvPr id="7" name="Straight Arrow Connector 6"/>
          <p:cNvCxnSpPr/>
          <p:nvPr/>
        </p:nvCxnSpPr>
        <p:spPr bwMode="auto">
          <a:xfrm flipH="1">
            <a:off x="4876801" y="2267634"/>
            <a:ext cx="1066799" cy="1836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bwMode="auto">
          <a:xfrm>
            <a:off x="6070417" y="206906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Text Binding </a:t>
            </a:r>
            <a:endParaRPr lang="en-US" dirty="0">
              <a:solidFill>
                <a:prstClr val="black"/>
              </a:solidFill>
              <a:latin typeface="Myriad Pro"/>
            </a:endParaRPr>
          </a:p>
        </p:txBody>
      </p:sp>
      <p:sp>
        <p:nvSpPr>
          <p:cNvPr id="21" name="TextBox 20"/>
          <p:cNvSpPr txBox="1"/>
          <p:nvPr/>
        </p:nvSpPr>
        <p:spPr bwMode="auto">
          <a:xfrm>
            <a:off x="816153" y="1267557"/>
            <a:ext cx="2844983"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Basic Binding</a:t>
            </a:r>
            <a:endParaRPr lang="en-US" dirty="0">
              <a:solidFill>
                <a:prstClr val="black"/>
              </a:solidFill>
              <a:latin typeface="Myriad Pro"/>
            </a:endParaRPr>
          </a:p>
        </p:txBody>
      </p:sp>
      <p:cxnSp>
        <p:nvCxnSpPr>
          <p:cNvPr id="20" name="Straight Connector 19"/>
          <p:cNvCxnSpPr/>
          <p:nvPr/>
        </p:nvCxnSpPr>
        <p:spPr bwMode="auto">
          <a:xfrm>
            <a:off x="2331618" y="2438400"/>
            <a:ext cx="193558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5407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23541</TotalTime>
  <Words>2691</Words>
  <Application>Microsoft Office PowerPoint</Application>
  <PresentationFormat>On-screen Show (4:3)</PresentationFormat>
  <Paragraphs>253</Paragraphs>
  <Slides>20</Slides>
  <Notes>20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Consolas</vt:lpstr>
      <vt:lpstr>Myriad Pro</vt:lpstr>
      <vt:lpstr>Myriad Pro Light</vt:lpstr>
      <vt:lpstr>Segoe UI</vt:lpstr>
      <vt:lpstr>Verdana</vt:lpstr>
      <vt:lpstr>Wingdings</vt:lpstr>
      <vt:lpstr>PluralsightSlideTemplate</vt:lpstr>
      <vt:lpstr>Knockout for the XAML developer Working with Input Control</vt:lpstr>
      <vt:lpstr>Agenda  </vt:lpstr>
      <vt:lpstr>END OF Overview Slides  </vt:lpstr>
      <vt:lpstr>Agenda  </vt:lpstr>
      <vt:lpstr>Text Input Binding – Xaml Way</vt:lpstr>
      <vt:lpstr>Text Input Binding – Knockout Way</vt:lpstr>
      <vt:lpstr>END OF Overview Slides  </vt:lpstr>
      <vt:lpstr>Agenda  </vt:lpstr>
      <vt:lpstr>Text Display Binding – Xaml Way</vt:lpstr>
      <vt:lpstr>Text Display Binding – Knockout Way</vt:lpstr>
      <vt:lpstr>END OF Overview Slides  </vt:lpstr>
      <vt:lpstr>Agenda  </vt:lpstr>
      <vt:lpstr>Checkbox/Radio Button Binding – Xaml Way</vt:lpstr>
      <vt:lpstr>Checkbox/Radio Button Binding – Knockout Way</vt:lpstr>
      <vt:lpstr>END OF Overview Slides  </vt:lpstr>
      <vt:lpstr>Agenda  </vt:lpstr>
      <vt:lpstr>Checkbox/Radio Button Binding – Xaml Way</vt:lpstr>
      <vt:lpstr>Selection Binding – Knockout Way</vt:lpstr>
      <vt:lpstr>END OF Overview Slides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170</cp:revision>
  <dcterms:created xsi:type="dcterms:W3CDTF">2013-02-20T23:32:03Z</dcterms:created>
  <dcterms:modified xsi:type="dcterms:W3CDTF">2013-05-13T23:33:24Z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