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11"/>
  </p:notesMasterIdLst>
  <p:handoutMasterIdLst>
    <p:handoutMasterId r:id="rId12"/>
  </p:handoutMasterIdLst>
  <p:sldIdLst>
    <p:sldId id="356" r:id="rId5"/>
    <p:sldId id="357" r:id="rId6"/>
    <p:sldId id="370" r:id="rId7"/>
    <p:sldId id="376" r:id="rId8"/>
    <p:sldId id="358" r:id="rId9"/>
    <p:sldId id="378" r:id="rId1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76"/>
            <p14:sldId id="358"/>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53432" autoAdjust="0"/>
  </p:normalViewPr>
  <p:slideViewPr>
    <p:cSldViewPr>
      <p:cViewPr varScale="1">
        <p:scale>
          <a:sx n="50" d="100"/>
          <a:sy n="50" d="100"/>
        </p:scale>
        <p:origin x="248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5/17/2013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Html for the XAML developer course,</a:t>
            </a:r>
            <a:r>
              <a:rPr lang="en-US" baseline="0" dirty="0" smtClean="0"/>
              <a:t> I am your host Derik Whittaker.</a:t>
            </a:r>
            <a:endParaRPr lang="en-US" dirty="0" smtClean="0"/>
          </a:p>
          <a:p>
            <a:endParaRPr lang="en-US" dirty="0" smtClean="0"/>
          </a:p>
          <a:p>
            <a:r>
              <a:rPr lang="en-US" dirty="0" smtClean="0"/>
              <a:t>In</a:t>
            </a:r>
            <a:r>
              <a:rPr lang="en-US" baseline="0" dirty="0" smtClean="0"/>
              <a:t> this course we are learn how the skills you have acquired while building Silverlight or WPF applications can be applied to building HTML applications.  We will be take a look at an existing Silverlight application and learn how we can port or rebuild this application using HTML.  We will specifically focus on the MVVM design pattern while we learn how to apply our skills to HTML.  You will learn how your knowledge of View Model layout, Data Binding and Commanding will translate to HTML applications via Knockout </a:t>
            </a:r>
            <a:r>
              <a:rPr lang="en-US" baseline="0" dirty="0" err="1" smtClean="0"/>
              <a:t>js</a:t>
            </a:r>
            <a:r>
              <a:rPr lang="en-US" baseline="0" dirty="0" smtClean="0"/>
              <a:t>.  As well as learn how the concepts of converters and styles can be applied to an HTML application to get the same net result you would expect if you were building a XAML based application.</a:t>
            </a:r>
          </a:p>
          <a:p>
            <a:endParaRPr lang="en-US" baseline="0" dirty="0" smtClean="0"/>
          </a:p>
          <a:p>
            <a:r>
              <a:rPr lang="en-US" baseline="0" dirty="0" smtClean="0"/>
              <a:t>During this course we are going to look at many different tools and library's and we will explore each of them in enough detail to allow you to get rolling. However we will not be going into great depth in most of the tools as there are other great courses on </a:t>
            </a:r>
            <a:r>
              <a:rPr lang="en-US" baseline="0" dirty="0" err="1" smtClean="0"/>
              <a:t>pluralsight</a:t>
            </a:r>
            <a:r>
              <a:rPr lang="en-US" baseline="0" dirty="0" smtClean="0"/>
              <a:t> which cover these tools in greater detail.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making the jump form XAML to HTML</a:t>
            </a:r>
            <a:r>
              <a:rPr lang="en-US" baseline="0" dirty="0" smtClean="0"/>
              <a:t> we are going to focus on how our existing MVVM and XAML skills will translate to building HTML application.  Lets go ahead and take a brief look at 4 skills which are core to our learning that can translate very easily.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talk about how you can leverage your existing XAML skills while building HTML applications we might as well as start with the basics and ask ‘how do I bind my View Model to the View’.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assuming your not using some sort of View Model locator the binding code in your code behind would look something like what is being shown on screen.</a:t>
            </a:r>
          </a:p>
          <a:p>
            <a:r>
              <a:rPr lang="en-US" baseline="0" dirty="0" smtClean="0"/>
              <a:t>You would navigate to the constructor of your given view.</a:t>
            </a:r>
          </a:p>
          <a:p>
            <a:r>
              <a:rPr lang="en-US" baseline="0" dirty="0" smtClean="0"/>
              <a:t>You would new up an instance of the correct View Model and assign it to the </a:t>
            </a:r>
            <a:r>
              <a:rPr lang="en-US" baseline="0" dirty="0" err="1" smtClean="0"/>
              <a:t>DataContext</a:t>
            </a:r>
            <a:r>
              <a:rPr lang="en-US" baseline="0" dirty="0" smtClean="0"/>
              <a:t> for the view</a:t>
            </a:r>
          </a:p>
          <a:p>
            <a:endParaRPr lang="en-US" baseline="0" dirty="0" smtClean="0"/>
          </a:p>
          <a:p>
            <a:r>
              <a:rPr lang="en-US" baseline="0" dirty="0" smtClean="0"/>
              <a:t>We know how we binding our View and </a:t>
            </a:r>
            <a:r>
              <a:rPr lang="en-US" baseline="0" dirty="0" err="1" smtClean="0"/>
              <a:t>ViewModel</a:t>
            </a:r>
            <a:r>
              <a:rPr lang="en-US" baseline="0" dirty="0" smtClean="0"/>
              <a:t> in XAML, how do we do this in HTML</a:t>
            </a:r>
          </a:p>
          <a:p>
            <a:endParaRPr lang="en-US" baseline="0" dirty="0" smtClean="0"/>
          </a:p>
          <a:p>
            <a:r>
              <a:rPr lang="en-US" baseline="0" dirty="0" smtClean="0"/>
              <a:t>In HTML you do something very similar, if you notice the XAML and HTML/Knockout code indeed look very similar.  The </a:t>
            </a:r>
            <a:r>
              <a:rPr lang="en-US" baseline="0" dirty="0" err="1" smtClean="0"/>
              <a:t>ko.applyBindings</a:t>
            </a:r>
            <a:r>
              <a:rPr lang="en-US" baseline="0" dirty="0" smtClean="0"/>
              <a:t> syntax is how we use Knockout </a:t>
            </a:r>
            <a:r>
              <a:rPr lang="en-US" baseline="0" dirty="0" err="1" smtClean="0"/>
              <a:t>js</a:t>
            </a:r>
            <a:r>
              <a:rPr lang="en-US" baseline="0" dirty="0" smtClean="0"/>
              <a:t> to do our context binding, I am not going to spend any time on this right now as we will explore knockout in greater depth in an upcoming module.</a:t>
            </a:r>
          </a:p>
          <a:p>
            <a:endParaRPr lang="en-US" baseline="0" dirty="0" smtClean="0"/>
          </a:p>
          <a:p>
            <a:r>
              <a:rPr lang="en-US" baseline="0" dirty="0" smtClean="0"/>
              <a:t>In HTML we would create a script block at bottom of our HTML page as seen here.</a:t>
            </a:r>
          </a:p>
          <a:p>
            <a:r>
              <a:rPr lang="en-US" baseline="0" dirty="0" smtClean="0"/>
              <a:t>We would then new up an instance of our JavaScript based view model.  Once we have our View Model we would us </a:t>
            </a:r>
            <a:r>
              <a:rPr lang="en-US" baseline="0" dirty="0" err="1" smtClean="0"/>
              <a:t>Knockoutjs</a:t>
            </a:r>
            <a:r>
              <a:rPr lang="en-US" baseline="0" dirty="0" smtClean="0"/>
              <a:t> to bind the View to the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explored</a:t>
            </a:r>
            <a:r>
              <a:rPr lang="en-US" baseline="0" dirty="0" smtClean="0"/>
              <a:t> everything we needed to know in order to get primed for making the transition from being a XAML developer to an HTML developer.  </a:t>
            </a:r>
          </a:p>
          <a:p>
            <a:endParaRPr lang="en-US" baseline="0" dirty="0" smtClean="0"/>
          </a:p>
          <a:p>
            <a:r>
              <a:rPr lang="en-US" baseline="0" dirty="0" smtClean="0"/>
              <a:t>We took a look at how some of you </a:t>
            </a:r>
            <a:r>
              <a:rPr lang="en-US" baseline="0" dirty="0" err="1" smtClean="0"/>
              <a:t>xaml</a:t>
            </a:r>
            <a:r>
              <a:rPr lang="en-US" baseline="0" dirty="0" smtClean="0"/>
              <a:t> skills, such as binding and commanding, can easily translate to building HTML applications</a:t>
            </a:r>
          </a:p>
          <a:p>
            <a:endParaRPr lang="en-US" baseline="0" dirty="0" smtClean="0"/>
          </a:p>
          <a:p>
            <a:r>
              <a:rPr lang="en-US" baseline="0" dirty="0" smtClean="0"/>
              <a:t>We learned about many of the tools we will be using through this course, such as Knockout </a:t>
            </a:r>
            <a:r>
              <a:rPr lang="en-US" baseline="0" dirty="0" err="1" smtClean="0"/>
              <a:t>js</a:t>
            </a:r>
            <a:r>
              <a:rPr lang="en-US" baseline="0" dirty="0" smtClean="0"/>
              <a:t>, typescript and </a:t>
            </a:r>
            <a:r>
              <a:rPr lang="en-US" baseline="0" dirty="0" err="1" smtClean="0"/>
              <a:t>ASP.Net</a:t>
            </a:r>
            <a:r>
              <a:rPr lang="en-US" baseline="0" dirty="0" smtClean="0"/>
              <a:t> MVC</a:t>
            </a:r>
          </a:p>
          <a:p>
            <a:endParaRPr lang="en-US" baseline="0" dirty="0" smtClean="0"/>
          </a:p>
          <a:p>
            <a:r>
              <a:rPr lang="en-US" baseline="0" dirty="0" smtClean="0"/>
              <a:t>We built our </a:t>
            </a:r>
            <a:r>
              <a:rPr lang="en-US" baseline="0" dirty="0" err="1" smtClean="0"/>
              <a:t>Asp.Net</a:t>
            </a:r>
            <a:r>
              <a:rPr lang="en-US" baseline="0" dirty="0" smtClean="0"/>
              <a:t> MVC template project which we will use as our base project during this course</a:t>
            </a:r>
          </a:p>
          <a:p>
            <a:endParaRPr lang="en-US" baseline="0" dirty="0" smtClean="0"/>
          </a:p>
          <a:p>
            <a:r>
              <a:rPr lang="en-US" baseline="0" dirty="0" smtClean="0"/>
              <a:t>We built a very simple hello world application to demonstrate how to use some of the tools we will be learning about during this course</a:t>
            </a:r>
          </a:p>
          <a:p>
            <a:endParaRPr lang="en-US" baseline="0" dirty="0" smtClean="0"/>
          </a:p>
          <a:p>
            <a:r>
              <a:rPr lang="en-US" baseline="0" dirty="0" smtClean="0"/>
              <a:t>We ended up by reviewing our reference Silverlight application we are going to be porting over to html in order to better understand our objectives for the course</a:t>
            </a:r>
          </a:p>
          <a:p>
            <a:endParaRPr lang="en-US" baseline="0" dirty="0" smtClean="0"/>
          </a:p>
          <a:p>
            <a:r>
              <a:rPr lang="en-US" baseline="0" dirty="0" smtClean="0"/>
              <a:t>In the next module we will dive straight in and start the actual port of our reference application to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4217989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Handling Click Bindings</a:t>
            </a:r>
          </a:p>
          <a:p>
            <a:pPr lvl="1"/>
            <a:r>
              <a:rPr lang="en-US" dirty="0" smtClean="0">
                <a:latin typeface="+mn-lt"/>
              </a:rPr>
              <a:t>Basic Bindings</a:t>
            </a:r>
          </a:p>
          <a:p>
            <a:pPr lvl="1"/>
            <a:r>
              <a:rPr lang="en-US" dirty="0" smtClean="0">
                <a:latin typeface="+mn-lt"/>
              </a:rPr>
              <a:t>Bindings with Parameters</a:t>
            </a:r>
          </a:p>
          <a:p>
            <a:pPr lvl="1"/>
            <a:r>
              <a:rPr lang="en-US" dirty="0" smtClean="0">
                <a:latin typeface="+mn-lt"/>
              </a:rPr>
              <a:t>Non-Button Click Bindings</a:t>
            </a:r>
          </a:p>
          <a:p>
            <a:pPr marL="457200" lvl="1" indent="0">
              <a:buNone/>
            </a:pPr>
            <a:endParaRPr lang="en-US" dirty="0" smtClean="0">
              <a:latin typeface="+mn-lt"/>
            </a:endParaRPr>
          </a:p>
          <a:p>
            <a:r>
              <a:rPr lang="en-GB" dirty="0" smtClean="0"/>
              <a:t>Setting Control Focus</a:t>
            </a:r>
          </a:p>
          <a:p>
            <a:pPr lvl="1"/>
            <a:r>
              <a:rPr lang="en-GB" dirty="0" smtClean="0">
                <a:latin typeface="+mn-lt"/>
              </a:rPr>
              <a:t>Basic Bindings</a:t>
            </a:r>
          </a:p>
          <a:p>
            <a:pPr lvl="1"/>
            <a:r>
              <a:rPr lang="en-GB" dirty="0" smtClean="0">
                <a:latin typeface="+mn-lt"/>
              </a:rPr>
              <a:t>Workflow based Bindings</a:t>
            </a:r>
          </a:p>
          <a:p>
            <a:pPr lvl="1"/>
            <a:endParaRPr lang="en-GB" dirty="0" smtClean="0"/>
          </a:p>
          <a:p>
            <a:r>
              <a:rPr lang="en-GB" dirty="0" smtClean="0"/>
              <a:t>Event Bindings</a:t>
            </a:r>
          </a:p>
          <a:p>
            <a:pPr lvl="1"/>
            <a:r>
              <a:rPr lang="en-GB" dirty="0" smtClean="0">
                <a:latin typeface="+mn-lt"/>
              </a:rPr>
              <a:t>Subscription Bindings</a:t>
            </a:r>
            <a:endParaRPr lang="en-GB" dirty="0">
              <a:latin typeface="+mn-lt"/>
            </a:endParaRPr>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Handling Click Bindings</a:t>
            </a:r>
            <a:endParaRPr lang="en-US" dirty="0" smtClean="0">
              <a:solidFill>
                <a:schemeClr val="accent6">
                  <a:lumMod val="75000"/>
                </a:schemeClr>
              </a:solidFill>
              <a:latin typeface="+mn-lt"/>
            </a:endParaRP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your XAML Skills – Data Context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pic>
        <p:nvPicPr>
          <p:cNvPr id="6" name="Picture 5"/>
          <p:cNvPicPr>
            <a:picLocks noChangeAspect="1"/>
          </p:cNvPicPr>
          <p:nvPr/>
        </p:nvPicPr>
        <p:blipFill>
          <a:blip r:embed="rId4"/>
          <a:stretch>
            <a:fillRect/>
          </a:stretch>
        </p:blipFill>
        <p:spPr>
          <a:xfrm>
            <a:off x="442784" y="4114800"/>
            <a:ext cx="4903138" cy="2238389"/>
          </a:xfrm>
          <a:prstGeom prst="rect">
            <a:avLst/>
          </a:prstGeom>
        </p:spPr>
      </p:pic>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446311" cy="369332"/>
          </a:xfrm>
          <a:prstGeom prst="rect">
            <a:avLst/>
          </a:prstGeom>
          <a:noFill/>
          <a:ln w="9525">
            <a:noFill/>
            <a:miter lim="800000"/>
            <a:headEnd/>
            <a:tailEnd/>
          </a:ln>
        </p:spPr>
        <p:txBody>
          <a:bodyPr wrap="none" rtlCol="0">
            <a:spAutoFit/>
          </a:bodyPr>
          <a:lstStyle/>
          <a:p>
            <a:r>
              <a:rPr lang="en-US" sz="1800" dirty="0" smtClean="0">
                <a:latin typeface="+mj-lt"/>
              </a:rPr>
              <a:t>Constructor of the View</a:t>
            </a:r>
            <a:endParaRPr lang="en-US" sz="1800" dirty="0">
              <a:latin typeface="+mj-lt"/>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sz="1800" dirty="0" smtClean="0">
                <a:latin typeface="+mj-lt"/>
              </a:rPr>
              <a:t>Data Context</a:t>
            </a:r>
            <a:endParaRPr lang="en-US" sz="1800" dirty="0">
              <a:latin typeface="+mj-lt"/>
            </a:endParaRPr>
          </a:p>
        </p:txBody>
      </p:sp>
      <p:cxnSp>
        <p:nvCxnSpPr>
          <p:cNvPr id="18" name="Straight Arrow Connector 17"/>
          <p:cNvCxnSpPr/>
          <p:nvPr/>
        </p:nvCxnSpPr>
        <p:spPr bwMode="auto">
          <a:xfrm flipH="1">
            <a:off x="4267200" y="4191000"/>
            <a:ext cx="1752600" cy="1407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3962400"/>
            <a:ext cx="2427139" cy="369332"/>
          </a:xfrm>
          <a:prstGeom prst="rect">
            <a:avLst/>
          </a:prstGeom>
          <a:noFill/>
          <a:ln w="9525">
            <a:noFill/>
            <a:miter lim="800000"/>
            <a:headEnd/>
            <a:tailEnd/>
          </a:ln>
        </p:spPr>
        <p:txBody>
          <a:bodyPr wrap="none" rtlCol="0">
            <a:spAutoFit/>
          </a:bodyPr>
          <a:lstStyle/>
          <a:p>
            <a:r>
              <a:rPr lang="en-US" sz="1800" dirty="0" smtClean="0">
                <a:latin typeface="+mj-lt"/>
              </a:rPr>
              <a:t>Script block in the View</a:t>
            </a:r>
            <a:endParaRPr lang="en-US" sz="1800" dirty="0">
              <a:latin typeface="+mj-lt"/>
            </a:endParaRPr>
          </a:p>
        </p:txBody>
      </p:sp>
      <p:cxnSp>
        <p:nvCxnSpPr>
          <p:cNvPr id="21" name="Straight Arrow Connector 20"/>
          <p:cNvCxnSpPr/>
          <p:nvPr/>
        </p:nvCxnSpPr>
        <p:spPr bwMode="auto">
          <a:xfrm flipH="1">
            <a:off x="3886200" y="5105400"/>
            <a:ext cx="2133600" cy="1787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66297" y="4876800"/>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dirty="0" smtClean="0">
                <a:latin typeface="+mj-lt"/>
              </a:rPr>
              <a:t>View via Knockout.js</a:t>
            </a:r>
            <a:endParaRPr lang="en-US" sz="1800" dirty="0">
              <a:latin typeface="+mj-lt"/>
            </a:endParaRPr>
          </a:p>
        </p:txBody>
      </p:sp>
      <p:cxnSp>
        <p:nvCxnSpPr>
          <p:cNvPr id="8" name="Straight Connector 7"/>
          <p:cNvCxnSpPr/>
          <p:nvPr/>
        </p:nvCxnSpPr>
        <p:spPr bwMode="auto">
          <a:xfrm>
            <a:off x="990600" y="4770120"/>
            <a:ext cx="140867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2" grpId="0"/>
      <p:bldP spid="17" grpId="0"/>
      <p:bldP spid="19"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p:txBody>
          <a:bodyPr/>
          <a:lstStyle/>
          <a:p>
            <a:r>
              <a:rPr lang="en-US" dirty="0" smtClean="0">
                <a:latin typeface="+mn-lt"/>
              </a:rPr>
              <a:t>How to leverage our XAML skills for building HTML applications</a:t>
            </a:r>
          </a:p>
          <a:p>
            <a:r>
              <a:rPr lang="en-GB" dirty="0" smtClean="0"/>
              <a:t>Learned about </a:t>
            </a:r>
            <a:r>
              <a:rPr lang="en-GB" dirty="0"/>
              <a:t>the tools we are going to </a:t>
            </a:r>
            <a:endParaRPr lang="en-GB" dirty="0" smtClean="0"/>
          </a:p>
          <a:p>
            <a:r>
              <a:rPr lang="en-GB" dirty="0" smtClean="0"/>
              <a:t>Built our </a:t>
            </a:r>
            <a:r>
              <a:rPr lang="en-GB" dirty="0" err="1" smtClean="0"/>
              <a:t>Asp.Net</a:t>
            </a:r>
            <a:r>
              <a:rPr lang="en-GB" dirty="0" smtClean="0"/>
              <a:t> </a:t>
            </a:r>
            <a:r>
              <a:rPr lang="en-GB" dirty="0"/>
              <a:t>MVC t</a:t>
            </a:r>
            <a:r>
              <a:rPr lang="en-GB" dirty="0" smtClean="0"/>
              <a:t>emplate project</a:t>
            </a:r>
            <a:endParaRPr lang="en-GB" dirty="0"/>
          </a:p>
          <a:p>
            <a:r>
              <a:rPr lang="en-GB" dirty="0" smtClean="0"/>
              <a:t>Implemented a Hello World  application</a:t>
            </a:r>
          </a:p>
          <a:p>
            <a:r>
              <a:rPr lang="en-GB" dirty="0" smtClean="0"/>
              <a:t>Reviewed our sample applications</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12111</TotalTime>
  <Words>819</Words>
  <Application>Microsoft Office PowerPoint</Application>
  <PresentationFormat>On-screen Show (4:3)</PresentationFormat>
  <Paragraphs>77</Paragraphs>
  <Slides>6</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Consolas</vt:lpstr>
      <vt:lpstr>Myriad Pro</vt:lpstr>
      <vt:lpstr>Myriad Pro Light</vt:lpstr>
      <vt:lpstr>Segoe UI</vt:lpstr>
      <vt:lpstr>Verdana</vt:lpstr>
      <vt:lpstr>Wingdings</vt:lpstr>
      <vt:lpstr>PluralsightSlideTemplate</vt:lpstr>
      <vt:lpstr>Knockout for the XAML developer</vt:lpstr>
      <vt:lpstr>Agenda  </vt:lpstr>
      <vt:lpstr>END OF Overview Slides  </vt:lpstr>
      <vt:lpstr>Agenda  </vt:lpstr>
      <vt:lpstr>Leveraging your XAML Skills – Data Context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113</cp:revision>
  <dcterms:created xsi:type="dcterms:W3CDTF">2013-02-20T23:32:03Z</dcterms:created>
  <dcterms:modified xsi:type="dcterms:W3CDTF">2013-05-17T08:41:07Z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