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3"/>
  </p:notesMasterIdLst>
  <p:handoutMasterIdLst>
    <p:handoutMasterId r:id="rId14"/>
  </p:handoutMasterIdLst>
  <p:sldIdLst>
    <p:sldId id="356" r:id="rId5"/>
    <p:sldId id="357" r:id="rId6"/>
    <p:sldId id="370" r:id="rId7"/>
    <p:sldId id="376" r:id="rId8"/>
    <p:sldId id="358" r:id="rId9"/>
    <p:sldId id="379" r:id="rId10"/>
    <p:sldId id="380" r:id="rId11"/>
    <p:sldId id="378" r:id="rId1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79"/>
            <p14:sldId id="380"/>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72654" autoAdjust="0"/>
  </p:normalViewPr>
  <p:slideViewPr>
    <p:cSldViewPr>
      <p:cViewPr varScale="1">
        <p:scale>
          <a:sx n="68" d="100"/>
          <a:sy n="68" d="100"/>
        </p:scale>
        <p:origin x="136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5/6/2013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library's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1594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598409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421798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br>
              <a:rPr lang="en-AU" dirty="0" smtClean="0"/>
            </a:br>
            <a:r>
              <a:rPr lang="en-AU" dirty="0" smtClean="0"/>
              <a:t>Working with Input Control</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a:t>
            </a:r>
          </a:p>
          <a:p>
            <a:pPr lvl="1"/>
            <a:r>
              <a:rPr lang="en-US" dirty="0" smtClean="0">
                <a:latin typeface="+mn-lt"/>
              </a:rPr>
              <a:t>Demo: Basic Bindings</a:t>
            </a:r>
          </a:p>
          <a:p>
            <a:pPr lvl="1"/>
            <a:r>
              <a:rPr lang="en-US" dirty="0" smtClean="0">
                <a:latin typeface="+mn-lt"/>
              </a:rPr>
              <a:t>Demo: Value Update Binding</a:t>
            </a:r>
          </a:p>
          <a:p>
            <a:pPr lvl="1"/>
            <a:endParaRPr lang="en-US" sz="900" dirty="0" smtClean="0">
              <a:latin typeface="+mn-lt"/>
            </a:endParaRPr>
          </a:p>
          <a:p>
            <a:r>
              <a:rPr lang="en-GB" dirty="0" smtClean="0"/>
              <a:t>Display Text Binding – Text Binder</a:t>
            </a:r>
          </a:p>
          <a:p>
            <a:pPr lvl="1"/>
            <a:r>
              <a:rPr lang="en-GB" dirty="0" smtClean="0">
                <a:latin typeface="+mn-lt"/>
              </a:rPr>
              <a:t>Demo: Basic Binding</a:t>
            </a:r>
          </a:p>
          <a:p>
            <a:pPr lvl="1"/>
            <a:r>
              <a:rPr lang="en-GB" dirty="0" smtClean="0">
                <a:latin typeface="+mn-lt"/>
              </a:rPr>
              <a:t>Demo: Binding without an HTML control</a:t>
            </a:r>
          </a:p>
          <a:p>
            <a:pPr lvl="1"/>
            <a:endParaRPr lang="en-GB" sz="900" dirty="0" smtClean="0">
              <a:latin typeface="+mn-lt"/>
            </a:endParaRPr>
          </a:p>
          <a:p>
            <a:r>
              <a:rPr lang="en-GB" dirty="0" smtClean="0"/>
              <a:t>Checkbox/Radio Button Binding – Checked Binder</a:t>
            </a:r>
          </a:p>
          <a:p>
            <a:pPr lvl="1"/>
            <a:r>
              <a:rPr lang="en-GB" dirty="0" smtClean="0">
                <a:latin typeface="+mn-lt"/>
              </a:rPr>
              <a:t>Demo: Basic Bindings</a:t>
            </a:r>
          </a:p>
          <a:p>
            <a:pPr lvl="1"/>
            <a:r>
              <a:rPr lang="en-GB" dirty="0" smtClean="0">
                <a:latin typeface="+mn-lt"/>
              </a:rPr>
              <a:t>Demo: Control Group Bindings</a:t>
            </a:r>
          </a:p>
          <a:p>
            <a:pPr lvl="1"/>
            <a:endParaRPr lang="en-GB" sz="900" dirty="0" smtClean="0">
              <a:latin typeface="+mn-lt"/>
            </a:endParaRPr>
          </a:p>
          <a:p>
            <a:r>
              <a:rPr lang="en-GB" dirty="0" smtClean="0"/>
              <a:t>Selection Binding – Options Binder</a:t>
            </a:r>
          </a:p>
          <a:p>
            <a:pPr lvl="1"/>
            <a:r>
              <a:rPr lang="en-GB" dirty="0" smtClean="0">
                <a:latin typeface="+mn-lt"/>
              </a:rPr>
              <a:t>Demo: Basic Bindings</a:t>
            </a:r>
          </a:p>
          <a:p>
            <a:pPr lvl="1"/>
            <a:r>
              <a:rPr lang="en-GB" dirty="0" smtClean="0">
                <a:latin typeface="+mn-lt"/>
              </a:rPr>
              <a:t>Demo: Multi-Select Bindings</a:t>
            </a:r>
          </a:p>
          <a:p>
            <a:pPr lvl="1"/>
            <a:r>
              <a:rPr lang="en-GB" dirty="0" smtClean="0">
                <a:latin typeface="+mn-lt"/>
              </a:rPr>
              <a:t>Demo: Formatting Display Output</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Text Input Binding - Value Binder</a:t>
            </a:r>
          </a:p>
          <a:p>
            <a:r>
              <a:rPr lang="en-GB" dirty="0" smtClean="0"/>
              <a:t>Text Display Binding – Text Binder</a:t>
            </a:r>
          </a:p>
          <a:p>
            <a:r>
              <a:rPr lang="en-GB" dirty="0" smtClean="0"/>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 Binding – </a:t>
            </a:r>
            <a:r>
              <a:rPr lang="en-US" dirty="0" err="1" smtClean="0"/>
              <a:t>Xaml</a:t>
            </a:r>
            <a:r>
              <a:rPr lang="en-US" dirty="0" smtClean="0"/>
              <a:t> Way</a:t>
            </a:r>
            <a:endParaRPr lang="en-GB" dirty="0"/>
          </a:p>
        </p:txBody>
      </p:sp>
      <p:pic>
        <p:nvPicPr>
          <p:cNvPr id="14" name="Picture 13"/>
          <p:cNvPicPr>
            <a:picLocks noChangeAspect="1"/>
          </p:cNvPicPr>
          <p:nvPr/>
        </p:nvPicPr>
        <p:blipFill>
          <a:blip r:embed="rId3"/>
          <a:stretch>
            <a:fillRect/>
          </a:stretch>
        </p:blipFill>
        <p:spPr>
          <a:xfrm>
            <a:off x="1066798" y="3657600"/>
            <a:ext cx="4752975" cy="2266950"/>
          </a:xfrm>
          <a:prstGeom prst="rect">
            <a:avLst/>
          </a:prstGeom>
        </p:spPr>
      </p:pic>
      <p:pic>
        <p:nvPicPr>
          <p:cNvPr id="16" name="Picture 15"/>
          <p:cNvPicPr>
            <a:picLocks noChangeAspect="1"/>
          </p:cNvPicPr>
          <p:nvPr/>
        </p:nvPicPr>
        <p:blipFill>
          <a:blip r:embed="rId4"/>
          <a:stretch>
            <a:fillRect/>
          </a:stretch>
        </p:blipFill>
        <p:spPr>
          <a:xfrm>
            <a:off x="966785" y="1524000"/>
            <a:ext cx="4953000" cy="1676400"/>
          </a:xfrm>
          <a:prstGeom prst="rect">
            <a:avLst/>
          </a:prstGeom>
        </p:spPr>
      </p:pic>
      <p:cxnSp>
        <p:nvCxnSpPr>
          <p:cNvPr id="4" name="Straight Connector 3"/>
          <p:cNvCxnSpPr/>
          <p:nvPr/>
        </p:nvCxnSpPr>
        <p:spPr bwMode="auto">
          <a:xfrm>
            <a:off x="1447800" y="2362200"/>
            <a:ext cx="3429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bwMode="auto">
          <a:xfrm flipH="1">
            <a:off x="4876800" y="1676400"/>
            <a:ext cx="11430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1371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 to </a:t>
            </a:r>
            <a:r>
              <a:rPr lang="en-US" dirty="0" err="1" smtClean="0">
                <a:solidFill>
                  <a:prstClr val="black"/>
                </a:solidFill>
                <a:latin typeface="Myriad Pro"/>
              </a:rPr>
              <a:t>FilterText</a:t>
            </a:r>
            <a:r>
              <a:rPr lang="en-US" dirty="0" smtClean="0">
                <a:solidFill>
                  <a:prstClr val="black"/>
                </a:solidFill>
                <a:latin typeface="Myriad Pro"/>
              </a:rPr>
              <a:t> property</a:t>
            </a:r>
            <a:endParaRPr lang="en-US" dirty="0">
              <a:solidFill>
                <a:prstClr val="black"/>
              </a:solidFill>
              <a:latin typeface="Myriad Pro"/>
            </a:endParaRPr>
          </a:p>
        </p:txBody>
      </p:sp>
      <p:cxnSp>
        <p:nvCxnSpPr>
          <p:cNvPr id="10" name="Straight Connector 9"/>
          <p:cNvCxnSpPr/>
          <p:nvPr/>
        </p:nvCxnSpPr>
        <p:spPr bwMode="auto">
          <a:xfrm>
            <a:off x="3733800" y="2362200"/>
            <a:ext cx="11064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flipV="1">
            <a:off x="4953000" y="2373868"/>
            <a:ext cx="1066800" cy="2169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70417" y="2373868"/>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Must set mode == two way</a:t>
            </a:r>
            <a:endParaRPr lang="en-US" dirty="0">
              <a:solidFill>
                <a:prstClr val="black"/>
              </a:solidFill>
              <a:latin typeface="Myriad Pro"/>
            </a:endParaRPr>
          </a:p>
        </p:txBody>
      </p:sp>
      <p:sp>
        <p:nvSpPr>
          <p:cNvPr id="11" name="Right Brace 10"/>
          <p:cNvSpPr/>
          <p:nvPr/>
        </p:nvSpPr>
        <p:spPr bwMode="auto">
          <a:xfrm>
            <a:off x="4648200" y="4800600"/>
            <a:ext cx="381000" cy="6858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18" name="Straight Arrow Connector 17"/>
          <p:cNvCxnSpPr/>
          <p:nvPr/>
        </p:nvCxnSpPr>
        <p:spPr bwMode="auto">
          <a:xfrm flipH="1">
            <a:off x="5279844" y="4876800"/>
            <a:ext cx="739956" cy="2667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4659868"/>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Custom behavior to support immediate updates</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22" name="TextBox 21"/>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Immediate Update Binding</a:t>
            </a:r>
            <a:endParaRPr lang="en-US" dirty="0">
              <a:solidFill>
                <a:prstClr val="black"/>
              </a:solidFill>
              <a:latin typeface="Myriad Pro"/>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11" grpId="0" animBg="1"/>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1181100" y="3923133"/>
            <a:ext cx="6324600" cy="619125"/>
          </a:xfrm>
          <a:prstGeom prst="rect">
            <a:avLst/>
          </a:prstGeom>
        </p:spPr>
      </p:pic>
      <p:sp>
        <p:nvSpPr>
          <p:cNvPr id="2" name="Title 1"/>
          <p:cNvSpPr>
            <a:spLocks noGrp="1"/>
          </p:cNvSpPr>
          <p:nvPr>
            <p:ph type="title"/>
          </p:nvPr>
        </p:nvSpPr>
        <p:spPr/>
        <p:txBody>
          <a:bodyPr/>
          <a:lstStyle/>
          <a:p>
            <a:r>
              <a:rPr lang="en-US" dirty="0" smtClean="0"/>
              <a:t>Text Input Binding – Knockout Way</a:t>
            </a:r>
            <a:endParaRPr lang="en-GB" dirty="0"/>
          </a:p>
        </p:txBody>
      </p:sp>
      <p:pic>
        <p:nvPicPr>
          <p:cNvPr id="8" name="Picture 7"/>
          <p:cNvPicPr>
            <a:picLocks noChangeAspect="1"/>
          </p:cNvPicPr>
          <p:nvPr/>
        </p:nvPicPr>
        <p:blipFill>
          <a:blip r:embed="rId4"/>
          <a:stretch>
            <a:fillRect/>
          </a:stretch>
        </p:blipFill>
        <p:spPr>
          <a:xfrm>
            <a:off x="1081087" y="1814512"/>
            <a:ext cx="5257800" cy="790575"/>
          </a:xfrm>
          <a:prstGeom prst="rect">
            <a:avLst/>
          </a:prstGeom>
        </p:spPr>
      </p:pic>
      <p:sp>
        <p:nvSpPr>
          <p:cNvPr id="10" name="TextBox 9"/>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11" name="TextBox 10"/>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Immediate Update Binding</a:t>
            </a:r>
            <a:endParaRPr lang="en-US" dirty="0">
              <a:solidFill>
                <a:prstClr val="black"/>
              </a:solidFill>
              <a:latin typeface="Myriad Pro"/>
            </a:endParaRPr>
          </a:p>
        </p:txBody>
      </p:sp>
      <p:cxnSp>
        <p:nvCxnSpPr>
          <p:cNvPr id="12" name="Straight Connector 11"/>
          <p:cNvCxnSpPr/>
          <p:nvPr/>
        </p:nvCxnSpPr>
        <p:spPr bwMode="auto">
          <a:xfrm>
            <a:off x="2743200" y="2057401"/>
            <a:ext cx="2743200" cy="564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14" idx="1"/>
          </p:cNvCxnSpPr>
          <p:nvPr/>
        </p:nvCxnSpPr>
        <p:spPr bwMode="auto">
          <a:xfrm flipH="1" flipV="1">
            <a:off x="6096000" y="2171510"/>
            <a:ext cx="865004" cy="6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961004" y="19928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Value binder</a:t>
            </a:r>
            <a:endParaRPr lang="en-US" dirty="0">
              <a:solidFill>
                <a:prstClr val="black"/>
              </a:solidFill>
              <a:latin typeface="Myriad Pro"/>
            </a:endParaRPr>
          </a:p>
        </p:txBody>
      </p:sp>
      <p:cxnSp>
        <p:nvCxnSpPr>
          <p:cNvPr id="17" name="Straight Connector 16"/>
          <p:cNvCxnSpPr/>
          <p:nvPr/>
        </p:nvCxnSpPr>
        <p:spPr bwMode="auto">
          <a:xfrm>
            <a:off x="2743200" y="2504545"/>
            <a:ext cx="32004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4823460" y="4413957"/>
            <a:ext cx="2263140" cy="564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bwMode="auto">
          <a:xfrm flipV="1">
            <a:off x="5943600" y="4542258"/>
            <a:ext cx="0" cy="50862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4720444" y="506691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Value Update Binder</a:t>
            </a:r>
            <a:endParaRPr lang="en-US" dirty="0">
              <a:solidFill>
                <a:prstClr val="black"/>
              </a:solidFill>
              <a:latin typeface="Myriad Pro"/>
            </a:endParaRPr>
          </a:p>
        </p:txBody>
      </p:sp>
      <p:sp>
        <p:nvSpPr>
          <p:cNvPr id="33" name="TextBox 32"/>
          <p:cNvSpPr txBox="1"/>
          <p:nvPr/>
        </p:nvSpPr>
        <p:spPr bwMode="auto">
          <a:xfrm>
            <a:off x="1066800" y="5410200"/>
            <a:ext cx="2743200" cy="1200329"/>
          </a:xfrm>
          <a:prstGeom prst="rect">
            <a:avLst/>
          </a:prstGeom>
          <a:noFill/>
          <a:ln w="9525">
            <a:noFill/>
            <a:miter lim="800000"/>
            <a:headEnd/>
            <a:tailEnd/>
          </a:ln>
        </p:spPr>
        <p:txBody>
          <a:bodyPr wrap="square" rtlCol="0">
            <a:spAutoFit/>
          </a:bodyPr>
          <a:lstStyle/>
          <a:p>
            <a:r>
              <a:rPr lang="en-US" dirty="0" smtClean="0">
                <a:latin typeface="+mj-lt"/>
              </a:rPr>
              <a:t>Possible Events:</a:t>
            </a:r>
          </a:p>
          <a:p>
            <a:r>
              <a:rPr lang="en-US" sz="1800" dirty="0">
                <a:latin typeface="+mj-lt"/>
              </a:rPr>
              <a:t>	</a:t>
            </a:r>
            <a:r>
              <a:rPr lang="en-US" sz="1800" dirty="0" err="1" smtClean="0">
                <a:latin typeface="+mj-lt"/>
              </a:rPr>
              <a:t>keyup</a:t>
            </a:r>
            <a:endParaRPr lang="en-US" sz="1800" dirty="0" smtClean="0">
              <a:latin typeface="+mj-lt"/>
            </a:endParaRPr>
          </a:p>
          <a:p>
            <a:r>
              <a:rPr lang="en-US" dirty="0">
                <a:latin typeface="+mj-lt"/>
              </a:rPr>
              <a:t>	</a:t>
            </a:r>
            <a:r>
              <a:rPr lang="en-US" dirty="0" err="1" smtClean="0">
                <a:latin typeface="+mj-lt"/>
              </a:rPr>
              <a:t>keypress</a:t>
            </a:r>
            <a:endParaRPr lang="en-US" dirty="0" smtClean="0">
              <a:latin typeface="+mj-lt"/>
            </a:endParaRPr>
          </a:p>
          <a:p>
            <a:r>
              <a:rPr lang="en-US" sz="1800" dirty="0">
                <a:latin typeface="+mj-lt"/>
              </a:rPr>
              <a:t>	</a:t>
            </a:r>
            <a:r>
              <a:rPr lang="en-US" sz="1800" dirty="0" err="1" smtClean="0">
                <a:latin typeface="+mj-lt"/>
              </a:rPr>
              <a:t>afterKeyDown</a:t>
            </a:r>
            <a:endParaRPr lang="en-US" sz="1800" dirty="0">
              <a:latin typeface="+mj-lt"/>
            </a:endParaRPr>
          </a:p>
        </p:txBody>
      </p:sp>
      <p:cxnSp>
        <p:nvCxnSpPr>
          <p:cNvPr id="34" name="Straight Arrow Connector 33"/>
          <p:cNvCxnSpPr/>
          <p:nvPr/>
        </p:nvCxnSpPr>
        <p:spPr bwMode="auto">
          <a:xfrm flipH="1">
            <a:off x="3588067" y="58674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bwMode="auto">
          <a:xfrm>
            <a:off x="4624687" y="5687568"/>
            <a:ext cx="2536207" cy="369332"/>
          </a:xfrm>
          <a:prstGeom prst="rect">
            <a:avLst/>
          </a:prstGeom>
          <a:noFill/>
          <a:ln w="9525">
            <a:noFill/>
            <a:miter lim="800000"/>
            <a:headEnd/>
            <a:tailEnd/>
          </a:ln>
        </p:spPr>
        <p:txBody>
          <a:bodyPr wrap="square" rtlCol="0">
            <a:spAutoFit/>
          </a:bodyPr>
          <a:lstStyle/>
          <a:p>
            <a:r>
              <a:rPr lang="en-US" dirty="0" smtClean="0">
                <a:latin typeface="+mj-lt"/>
              </a:rPr>
              <a:t>User releases a key</a:t>
            </a:r>
          </a:p>
        </p:txBody>
      </p:sp>
      <p:cxnSp>
        <p:nvCxnSpPr>
          <p:cNvPr id="36" name="Straight Arrow Connector 35"/>
          <p:cNvCxnSpPr/>
          <p:nvPr/>
        </p:nvCxnSpPr>
        <p:spPr bwMode="auto">
          <a:xfrm flipH="1">
            <a:off x="3581400" y="61351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bwMode="auto">
          <a:xfrm>
            <a:off x="4618020" y="5955268"/>
            <a:ext cx="4068780" cy="369332"/>
          </a:xfrm>
          <a:prstGeom prst="rect">
            <a:avLst/>
          </a:prstGeom>
          <a:noFill/>
          <a:ln w="9525">
            <a:noFill/>
            <a:miter lim="800000"/>
            <a:headEnd/>
            <a:tailEnd/>
          </a:ln>
        </p:spPr>
        <p:txBody>
          <a:bodyPr wrap="square" rtlCol="0">
            <a:spAutoFit/>
          </a:bodyPr>
          <a:lstStyle/>
          <a:p>
            <a:r>
              <a:rPr lang="en-US" dirty="0" smtClean="0">
                <a:latin typeface="+mj-lt"/>
              </a:rPr>
              <a:t>Like </a:t>
            </a:r>
            <a:r>
              <a:rPr lang="en-US" dirty="0" err="1" smtClean="0">
                <a:latin typeface="+mj-lt"/>
              </a:rPr>
              <a:t>keyup</a:t>
            </a:r>
            <a:r>
              <a:rPr lang="en-US" dirty="0" smtClean="0">
                <a:latin typeface="+mj-lt"/>
              </a:rPr>
              <a:t>, but will repeat if key is held</a:t>
            </a:r>
          </a:p>
        </p:txBody>
      </p:sp>
      <p:cxnSp>
        <p:nvCxnSpPr>
          <p:cNvPr id="38" name="Straight Arrow Connector 37"/>
          <p:cNvCxnSpPr/>
          <p:nvPr/>
        </p:nvCxnSpPr>
        <p:spPr bwMode="auto">
          <a:xfrm flipH="1">
            <a:off x="3581400" y="64399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bwMode="auto">
          <a:xfrm>
            <a:off x="4618020" y="6260068"/>
            <a:ext cx="4068780" cy="369332"/>
          </a:xfrm>
          <a:prstGeom prst="rect">
            <a:avLst/>
          </a:prstGeom>
          <a:noFill/>
          <a:ln w="9525">
            <a:noFill/>
            <a:miter lim="800000"/>
            <a:headEnd/>
            <a:tailEnd/>
          </a:ln>
        </p:spPr>
        <p:txBody>
          <a:bodyPr wrap="square" rtlCol="0">
            <a:spAutoFit/>
          </a:bodyPr>
          <a:lstStyle/>
          <a:p>
            <a:r>
              <a:rPr lang="en-US" dirty="0" smtClean="0">
                <a:latin typeface="+mj-lt"/>
              </a:rPr>
              <a:t>As user types – Best Choice for real-time</a:t>
            </a:r>
          </a:p>
        </p:txBody>
      </p:sp>
    </p:spTree>
    <p:extLst>
      <p:ext uri="{BB962C8B-B14F-4D97-AF65-F5344CB8AC3E}">
        <p14:creationId xmlns:p14="http://schemas.microsoft.com/office/powerpoint/2010/main" val="78665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par>
                                <p:cTn id="68" presetID="10" presetClass="exit" presetSubtype="0" fill="hold" nodeType="withEffect">
                                  <p:stCondLst>
                                    <p:cond delay="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35"/>
                                        </p:tgtEl>
                                      </p:cBhvr>
                                    </p:animEffect>
                                    <p:set>
                                      <p:cBhvr>
                                        <p:cTn id="73" dur="1" fill="hold">
                                          <p:stCondLst>
                                            <p:cond delay="499"/>
                                          </p:stCondLst>
                                        </p:cTn>
                                        <p:tgtEl>
                                          <p:spTgt spid="3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7"/>
                                        </p:tgtEl>
                                      </p:cBhvr>
                                    </p:animEffect>
                                    <p:set>
                                      <p:cBhvr>
                                        <p:cTn id="8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4" grpId="1"/>
      <p:bldP spid="27" grpId="0"/>
      <p:bldP spid="27" grpId="1"/>
      <p:bldP spid="33" grpId="0"/>
      <p:bldP spid="35" grpId="0"/>
      <p:bldP spid="35" grpId="1"/>
      <p:bldP spid="37" grpId="0"/>
      <p:bldP spid="37" grpId="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4498022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13554</TotalTime>
  <Words>593</Words>
  <Application>Microsoft Office PowerPoint</Application>
  <PresentationFormat>On-screen Show (4:3)</PresentationFormat>
  <Paragraphs>79</Paragraphs>
  <Slides>8</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Consolas</vt:lpstr>
      <vt:lpstr>Myriad Pro</vt:lpstr>
      <vt:lpstr>Myriad Pro Light</vt:lpstr>
      <vt:lpstr>Segoe UI</vt:lpstr>
      <vt:lpstr>Verdana</vt:lpstr>
      <vt:lpstr>Wingdings</vt:lpstr>
      <vt:lpstr>PluralsightSlideTemplate</vt:lpstr>
      <vt:lpstr>Knockout for the XAML developer Working with Input Control</vt:lpstr>
      <vt:lpstr>Agenda  </vt:lpstr>
      <vt:lpstr>END OF Overview Slides  </vt:lpstr>
      <vt:lpstr>Agenda  </vt:lpstr>
      <vt:lpstr>Text Input Binding – Xaml Way</vt:lpstr>
      <vt:lpstr>Text Input Binding – Knockout Way</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126</cp:revision>
  <dcterms:created xsi:type="dcterms:W3CDTF">2013-02-20T23:32:03Z</dcterms:created>
  <dcterms:modified xsi:type="dcterms:W3CDTF">2013-05-07T01:06:50Z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