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1"/>
  </p:notesMasterIdLst>
  <p:handoutMasterIdLst>
    <p:handoutMasterId r:id="rId22"/>
  </p:handoutMasterIdLst>
  <p:sldIdLst>
    <p:sldId id="356" r:id="rId5"/>
    <p:sldId id="357" r:id="rId6"/>
    <p:sldId id="370" r:id="rId7"/>
    <p:sldId id="376" r:id="rId8"/>
    <p:sldId id="358" r:id="rId9"/>
    <p:sldId id="379" r:id="rId10"/>
    <p:sldId id="380" r:id="rId11"/>
    <p:sldId id="381" r:id="rId12"/>
    <p:sldId id="387" r:id="rId13"/>
    <p:sldId id="388" r:id="rId14"/>
    <p:sldId id="382" r:id="rId15"/>
    <p:sldId id="383" r:id="rId16"/>
    <p:sldId id="384" r:id="rId17"/>
    <p:sldId id="385" r:id="rId18"/>
    <p:sldId id="386" r:id="rId19"/>
    <p:sldId id="378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56"/>
            <p14:sldId id="357"/>
            <p14:sldId id="370"/>
            <p14:sldId id="376"/>
            <p14:sldId id="358"/>
            <p14:sldId id="379"/>
            <p14:sldId id="380"/>
            <p14:sldId id="381"/>
            <p14:sldId id="387"/>
            <p14:sldId id="388"/>
            <p14:sldId id="382"/>
            <p14:sldId id="383"/>
            <p14:sldId id="384"/>
            <p14:sldId id="385"/>
            <p14:sldId id="38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B19"/>
    <a:srgbClr val="FFFFCC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5" autoAdjust="0"/>
    <p:restoredTop sz="72654" autoAdjust="0"/>
  </p:normalViewPr>
  <p:slideViewPr>
    <p:cSldViewPr>
      <p:cViewPr varScale="1">
        <p:scale>
          <a:sx n="68" d="100"/>
          <a:sy n="68" d="100"/>
        </p:scale>
        <p:origin x="13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256" y="-1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 and welcome to module 2 of knockout for the </a:t>
            </a:r>
            <a:r>
              <a:rPr lang="en-US" dirty="0" err="1" smtClean="0"/>
              <a:t>xaml</a:t>
            </a:r>
            <a:r>
              <a:rPr lang="en-US" dirty="0" smtClean="0"/>
              <a:t> developer, I am your host Derik Whittaker.  </a:t>
            </a:r>
          </a:p>
          <a:p>
            <a:endParaRPr lang="en-US" dirty="0" smtClean="0"/>
          </a:p>
          <a:p>
            <a:r>
              <a:rPr lang="en-US" dirty="0" smtClean="0"/>
              <a:t>We are going</a:t>
            </a:r>
            <a:r>
              <a:rPr lang="en-US" baseline="0" dirty="0" smtClean="0"/>
              <a:t> to focus our efforts in this module on learning to work with data input controls.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1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67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84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71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29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0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0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ppt support_titl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8153400" cy="1933575"/>
          </a:xfrm>
        </p:spPr>
        <p:txBody>
          <a:bodyPr/>
          <a:lstStyle/>
          <a:p>
            <a:r>
              <a:rPr lang="en-AU" dirty="0" smtClean="0"/>
              <a:t>Knockout for the XAML developer</a:t>
            </a:r>
            <a:br>
              <a:rPr lang="en-AU" dirty="0" smtClean="0"/>
            </a:br>
            <a:r>
              <a:rPr lang="en-AU" dirty="0" smtClean="0"/>
              <a:t>Working with Input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Derik Whittaker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DerikWhittaker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15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97" y="1876425"/>
            <a:ext cx="3667125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 smtClean="0"/>
              <a:t>Display </a:t>
            </a:r>
            <a:r>
              <a:rPr lang="en-US" dirty="0" smtClean="0"/>
              <a:t>Binding – </a:t>
            </a:r>
            <a:r>
              <a:rPr lang="en-US" dirty="0" smtClean="0"/>
              <a:t>Knockout Way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876801" y="2267634"/>
            <a:ext cx="1066799" cy="18366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6070417" y="1944469"/>
            <a:ext cx="24463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Bind to display only controls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16153" y="1267557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Basic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16152" y="3352800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Binding w/out Controls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7" y="3922889"/>
            <a:ext cx="3752850" cy="4953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>
            <a:off x="2411771" y="2209800"/>
            <a:ext cx="132202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524000" y="4267200"/>
            <a:ext cx="4633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3880037" y="4267200"/>
            <a:ext cx="4633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133600" y="4267200"/>
            <a:ext cx="13220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4876800" y="4172634"/>
            <a:ext cx="1066799" cy="18366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6070416" y="3849469"/>
            <a:ext cx="24463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Bind directly to unformatted text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2943891" y="4572000"/>
            <a:ext cx="0" cy="630653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1755681" y="5366998"/>
            <a:ext cx="24463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Myriad Pro"/>
              </a:rPr>
              <a:t>Standard Text Binder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550738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1" grpId="0"/>
      <p:bldP spid="16" grpId="0"/>
      <p:bldP spid="16" grpId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437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Text Input Binding - Value Binder</a:t>
            </a:r>
          </a:p>
          <a:p>
            <a:r>
              <a:rPr lang="en-GB" dirty="0" smtClean="0"/>
              <a:t>Text Display Binding – Text Binder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Checkbox/Radio Button Binding – Checked Binder</a:t>
            </a:r>
          </a:p>
          <a:p>
            <a:r>
              <a:rPr lang="en-GB" dirty="0" smtClean="0"/>
              <a:t>Selection Binding – Options Binder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638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107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Text Input Binding - Value Binder</a:t>
            </a:r>
          </a:p>
          <a:p>
            <a:r>
              <a:rPr lang="en-GB" dirty="0" smtClean="0"/>
              <a:t>Text Display Binding – Text Binder</a:t>
            </a:r>
          </a:p>
          <a:p>
            <a:r>
              <a:rPr lang="en-GB" dirty="0" smtClean="0"/>
              <a:t>Checkbox/Radio Button Binding – Checked Binder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Selection Binding – Options Binder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74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279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Learned about the Value Binder - Text </a:t>
            </a:r>
            <a:r>
              <a:rPr lang="en-US" dirty="0"/>
              <a:t>Input </a:t>
            </a:r>
            <a:r>
              <a:rPr lang="en-US" dirty="0" smtClean="0"/>
              <a:t>Controls</a:t>
            </a:r>
            <a:endParaRPr lang="en-US" dirty="0"/>
          </a:p>
          <a:p>
            <a:r>
              <a:rPr lang="en-GB" dirty="0" smtClean="0"/>
              <a:t>Learned about the </a:t>
            </a:r>
            <a:r>
              <a:rPr lang="en-GB" dirty="0"/>
              <a:t>Text Binder </a:t>
            </a:r>
            <a:r>
              <a:rPr lang="en-GB" dirty="0" smtClean="0"/>
              <a:t>- Text </a:t>
            </a:r>
            <a:r>
              <a:rPr lang="en-GB" dirty="0"/>
              <a:t>Display </a:t>
            </a:r>
            <a:r>
              <a:rPr lang="en-GB" dirty="0" smtClean="0"/>
              <a:t>Controls</a:t>
            </a:r>
            <a:endParaRPr lang="en-GB" dirty="0"/>
          </a:p>
          <a:p>
            <a:r>
              <a:rPr lang="en-GB" dirty="0" smtClean="0"/>
              <a:t>Learned about the </a:t>
            </a:r>
            <a:r>
              <a:rPr lang="en-GB" dirty="0"/>
              <a:t>Checked Binder </a:t>
            </a:r>
            <a:r>
              <a:rPr lang="en-GB" dirty="0" smtClean="0"/>
              <a:t> - Checkbox/Radio </a:t>
            </a:r>
            <a:r>
              <a:rPr lang="en-GB" dirty="0"/>
              <a:t>Button </a:t>
            </a:r>
            <a:r>
              <a:rPr lang="en-GB" dirty="0" smtClean="0"/>
              <a:t>Controls</a:t>
            </a:r>
            <a:endParaRPr lang="en-GB" dirty="0"/>
          </a:p>
          <a:p>
            <a:r>
              <a:rPr lang="en-GB" dirty="0" smtClean="0"/>
              <a:t>Learned about the </a:t>
            </a:r>
            <a:r>
              <a:rPr lang="en-GB" dirty="0"/>
              <a:t>Options Binder </a:t>
            </a:r>
            <a:r>
              <a:rPr lang="en-GB" dirty="0" smtClean="0"/>
              <a:t>- Selection Controls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54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Text Input Binding</a:t>
            </a:r>
          </a:p>
          <a:p>
            <a:pPr lvl="1"/>
            <a:r>
              <a:rPr lang="en-US" dirty="0" smtClean="0">
                <a:latin typeface="+mn-lt"/>
              </a:rPr>
              <a:t>Demo: Basic Bindings</a:t>
            </a:r>
          </a:p>
          <a:p>
            <a:pPr lvl="1"/>
            <a:r>
              <a:rPr lang="en-US" dirty="0" smtClean="0">
                <a:latin typeface="+mn-lt"/>
              </a:rPr>
              <a:t>Demo: Value Update Binding</a:t>
            </a:r>
          </a:p>
          <a:p>
            <a:pPr lvl="1"/>
            <a:endParaRPr lang="en-US" sz="900" dirty="0" smtClean="0">
              <a:latin typeface="+mn-lt"/>
            </a:endParaRPr>
          </a:p>
          <a:p>
            <a:r>
              <a:rPr lang="en-GB" dirty="0" smtClean="0"/>
              <a:t>Display Text Binding – Text Binder</a:t>
            </a:r>
          </a:p>
          <a:p>
            <a:pPr lvl="1"/>
            <a:r>
              <a:rPr lang="en-GB" dirty="0" smtClean="0">
                <a:latin typeface="+mn-lt"/>
              </a:rPr>
              <a:t>Demo: Basic Binding</a:t>
            </a:r>
          </a:p>
          <a:p>
            <a:pPr lvl="1"/>
            <a:r>
              <a:rPr lang="en-GB" dirty="0" smtClean="0">
                <a:latin typeface="+mn-lt"/>
              </a:rPr>
              <a:t>Demo: Binding without an HTML control</a:t>
            </a:r>
          </a:p>
          <a:p>
            <a:pPr lvl="1"/>
            <a:endParaRPr lang="en-GB" sz="900" dirty="0" smtClean="0">
              <a:latin typeface="+mn-lt"/>
            </a:endParaRPr>
          </a:p>
          <a:p>
            <a:r>
              <a:rPr lang="en-GB" dirty="0" smtClean="0"/>
              <a:t>Checkbox/Radio Button Binding – Checked Binder</a:t>
            </a:r>
          </a:p>
          <a:p>
            <a:pPr lvl="1"/>
            <a:r>
              <a:rPr lang="en-GB" dirty="0" smtClean="0">
                <a:latin typeface="+mn-lt"/>
              </a:rPr>
              <a:t>Demo: Basic Bindings</a:t>
            </a:r>
          </a:p>
          <a:p>
            <a:pPr lvl="1"/>
            <a:r>
              <a:rPr lang="en-GB" dirty="0" smtClean="0">
                <a:latin typeface="+mn-lt"/>
              </a:rPr>
              <a:t>Demo: Control Group Bindings</a:t>
            </a:r>
          </a:p>
          <a:p>
            <a:pPr lvl="1"/>
            <a:endParaRPr lang="en-GB" sz="900" dirty="0" smtClean="0">
              <a:latin typeface="+mn-lt"/>
            </a:endParaRPr>
          </a:p>
          <a:p>
            <a:r>
              <a:rPr lang="en-GB" dirty="0" smtClean="0"/>
              <a:t>Selection Binding – Options Binder</a:t>
            </a:r>
          </a:p>
          <a:p>
            <a:pPr lvl="1"/>
            <a:r>
              <a:rPr lang="en-GB" dirty="0" smtClean="0">
                <a:latin typeface="+mn-lt"/>
              </a:rPr>
              <a:t>Demo: Basic Bindings</a:t>
            </a:r>
          </a:p>
          <a:p>
            <a:pPr lvl="1"/>
            <a:r>
              <a:rPr lang="en-GB" dirty="0" smtClean="0">
                <a:latin typeface="+mn-lt"/>
              </a:rPr>
              <a:t>Demo: Multi-Select Bindings</a:t>
            </a:r>
          </a:p>
          <a:p>
            <a:pPr lvl="1"/>
            <a:r>
              <a:rPr lang="en-GB" dirty="0" smtClean="0">
                <a:latin typeface="+mn-lt"/>
              </a:rPr>
              <a:t>Demo: Formatting Display Output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83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327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Text Input Binding - Value Binder</a:t>
            </a:r>
          </a:p>
          <a:p>
            <a:r>
              <a:rPr lang="en-GB" dirty="0" smtClean="0"/>
              <a:t>Text Display Binding – Text Binder</a:t>
            </a:r>
          </a:p>
          <a:p>
            <a:r>
              <a:rPr lang="en-GB" dirty="0" smtClean="0"/>
              <a:t>Checkbox/Radio Button Binding – Checked Binder</a:t>
            </a:r>
          </a:p>
          <a:p>
            <a:r>
              <a:rPr lang="en-GB" dirty="0" smtClean="0"/>
              <a:t>Selection Binding – Options Binder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23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 Binding – </a:t>
            </a:r>
            <a:r>
              <a:rPr lang="en-US" dirty="0" err="1" smtClean="0"/>
              <a:t>Xaml</a:t>
            </a:r>
            <a:r>
              <a:rPr lang="en-US" dirty="0" smtClean="0"/>
              <a:t> Way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3657600"/>
            <a:ext cx="4752975" cy="2266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5" y="1524000"/>
            <a:ext cx="4953000" cy="16764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>
            <a:off x="1447800" y="2362200"/>
            <a:ext cx="3429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4876800" y="1676400"/>
            <a:ext cx="1143000" cy="53340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6070417" y="1371600"/>
            <a:ext cx="24463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Binding to </a:t>
            </a:r>
            <a:r>
              <a:rPr lang="en-US" dirty="0" err="1" smtClean="0">
                <a:solidFill>
                  <a:prstClr val="black"/>
                </a:solidFill>
                <a:latin typeface="Myriad Pro"/>
              </a:rPr>
              <a:t>FilterText</a:t>
            </a:r>
            <a:r>
              <a:rPr lang="en-US" dirty="0" smtClean="0">
                <a:solidFill>
                  <a:prstClr val="black"/>
                </a:solidFill>
                <a:latin typeface="Myriad Pro"/>
              </a:rPr>
              <a:t> property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733800" y="2362200"/>
            <a:ext cx="110642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4953000" y="2373868"/>
            <a:ext cx="1066800" cy="21693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6070417" y="2373868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Must set mode == two way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4648200" y="4800600"/>
            <a:ext cx="381000" cy="6858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5279844" y="4876800"/>
            <a:ext cx="739956" cy="26670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 bwMode="auto">
          <a:xfrm>
            <a:off x="6070417" y="4659868"/>
            <a:ext cx="24463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Custom behavior to support immediate updates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16153" y="1267557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Basic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816152" y="3352800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Immediate Update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536825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3" grpId="0"/>
      <p:bldP spid="13" grpId="1"/>
      <p:bldP spid="11" grpId="0" animBg="1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923133"/>
            <a:ext cx="6324600" cy="619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 Binding – Knockout Way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7" y="1814512"/>
            <a:ext cx="5257800" cy="790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816153" y="1267557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Basic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16152" y="3352800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Immediate Update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743200" y="2057401"/>
            <a:ext cx="2743200" cy="56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 flipV="1">
            <a:off x="6096000" y="2171510"/>
            <a:ext cx="865004" cy="6024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6961004" y="1992868"/>
            <a:ext cx="24463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Value binder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743200" y="2504545"/>
            <a:ext cx="3200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4823460" y="4413957"/>
            <a:ext cx="2263140" cy="56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5943600" y="4542258"/>
            <a:ext cx="0" cy="50862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4720444" y="5066918"/>
            <a:ext cx="24463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Value Update Binder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066800" y="5410200"/>
            <a:ext cx="2743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Possible Events:</a:t>
            </a:r>
          </a:p>
          <a:p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keyup</a:t>
            </a:r>
            <a:endParaRPr lang="en-US" sz="1800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 smtClean="0">
                <a:latin typeface="+mj-lt"/>
              </a:rPr>
              <a:t>keypress</a:t>
            </a:r>
            <a:endParaRPr lang="en-US" dirty="0" smtClean="0">
              <a:latin typeface="+mj-lt"/>
            </a:endParaRPr>
          </a:p>
          <a:p>
            <a:r>
              <a:rPr lang="en-US" sz="1800" dirty="0">
                <a:latin typeface="+mj-lt"/>
              </a:rPr>
              <a:t>	</a:t>
            </a:r>
            <a:r>
              <a:rPr lang="en-US" sz="1800" dirty="0" err="1" smtClean="0">
                <a:latin typeface="+mj-lt"/>
              </a:rPr>
              <a:t>afterKeyDown</a:t>
            </a:r>
            <a:endParaRPr lang="en-US" sz="1800" dirty="0">
              <a:latin typeface="+mj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3588067" y="5867400"/>
            <a:ext cx="1051560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4624687" y="5687568"/>
            <a:ext cx="2536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User releases a key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3581400" y="6135100"/>
            <a:ext cx="1051560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4618020" y="5955268"/>
            <a:ext cx="406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Like </a:t>
            </a:r>
            <a:r>
              <a:rPr lang="en-US" dirty="0" err="1" smtClean="0">
                <a:latin typeface="+mj-lt"/>
              </a:rPr>
              <a:t>keyup</a:t>
            </a:r>
            <a:r>
              <a:rPr lang="en-US" dirty="0" smtClean="0">
                <a:latin typeface="+mj-lt"/>
              </a:rPr>
              <a:t>, but will repeat if key is held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3581400" y="6439900"/>
            <a:ext cx="1051560" cy="1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4618020" y="6260068"/>
            <a:ext cx="406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As user types – Best Choice for real-time</a:t>
            </a:r>
          </a:p>
        </p:txBody>
      </p:sp>
    </p:spTree>
    <p:extLst>
      <p:ext uri="{BB962C8B-B14F-4D97-AF65-F5344CB8AC3E}">
        <p14:creationId xmlns:p14="http://schemas.microsoft.com/office/powerpoint/2010/main" val="7866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4" grpId="1"/>
      <p:bldP spid="27" grpId="0"/>
      <p:bldP spid="27" grpId="1"/>
      <p:bldP spid="33" grpId="0"/>
      <p:bldP spid="35" grpId="0"/>
      <p:bldP spid="35" grpId="1"/>
      <p:bldP spid="37" grpId="0"/>
      <p:bldP spid="37" grpId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Overview Slides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802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Text Input Binding - Value Binder</a:t>
            </a:r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Text Display Binding – Text Binder</a:t>
            </a:r>
          </a:p>
          <a:p>
            <a:r>
              <a:rPr lang="en-GB" dirty="0" smtClean="0"/>
              <a:t>Checkbox/Radio Button Binding – Checked Binder</a:t>
            </a:r>
          </a:p>
          <a:p>
            <a:r>
              <a:rPr lang="en-GB" dirty="0" smtClean="0"/>
              <a:t>Selection Binding – Options Binder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880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08" y="1857375"/>
            <a:ext cx="382905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 smtClean="0"/>
              <a:t>Display </a:t>
            </a:r>
            <a:r>
              <a:rPr lang="en-US" dirty="0" smtClean="0"/>
              <a:t>Binding – </a:t>
            </a:r>
            <a:r>
              <a:rPr lang="en-US" dirty="0" err="1" smtClean="0"/>
              <a:t>Xaml</a:t>
            </a:r>
            <a:r>
              <a:rPr lang="en-US" dirty="0" smtClean="0"/>
              <a:t> Way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876801" y="2267634"/>
            <a:ext cx="1066799" cy="18366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6070417" y="2069068"/>
            <a:ext cx="24463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Text Binding 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16153" y="1267557"/>
            <a:ext cx="28449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Myriad Pro"/>
              </a:rPr>
              <a:t>Basic Binding</a:t>
            </a:r>
            <a:endParaRPr lang="en-US" dirty="0">
              <a:solidFill>
                <a:prstClr val="black"/>
              </a:solidFill>
              <a:latin typeface="Myriad Pro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331618" y="2438400"/>
            <a:ext cx="193558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074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</p:bldLst>
  </p:timing>
</p:sld>
</file>

<file path=ppt/theme/theme1.xml><?xml version="1.0" encoding="utf-8"?>
<a:theme xmlns:a="http://schemas.openxmlformats.org/drawingml/2006/main" name="PluralsightSlideTemplat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luralsightSlideTemplate.potx" id="{4FD8AF3B-EA10-4912-902F-C72F4BFFC556}" vid="{D7F17895-93B1-42F2-90B6-CE537C42212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16278</TotalTime>
  <Words>381</Words>
  <Application>Microsoft Office PowerPoint</Application>
  <PresentationFormat>On-screen Show (4:3)</PresentationFormat>
  <Paragraphs>101</Paragraphs>
  <Slides>16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PluralsightSlideTemplate</vt:lpstr>
      <vt:lpstr>Knockout for the XAML developer Working with Input Control</vt:lpstr>
      <vt:lpstr>Agenda  </vt:lpstr>
      <vt:lpstr>END OF Overview Slides  </vt:lpstr>
      <vt:lpstr>Agenda  </vt:lpstr>
      <vt:lpstr>Text Input Binding – Xaml Way</vt:lpstr>
      <vt:lpstr>Text Input Binding – Knockout Way</vt:lpstr>
      <vt:lpstr>END OF Overview Slides  </vt:lpstr>
      <vt:lpstr>Agenda  </vt:lpstr>
      <vt:lpstr>Text Display Binding – Xaml Way</vt:lpstr>
      <vt:lpstr>Text Display Binding – Knockout Way</vt:lpstr>
      <vt:lpstr>END OF Overview Slides  </vt:lpstr>
      <vt:lpstr>Agenda  </vt:lpstr>
      <vt:lpstr>END OF Overview Slides  </vt:lpstr>
      <vt:lpstr>Agenda  </vt:lpstr>
      <vt:lpstr>END OF Overview Slides  </vt:lpstr>
      <vt:lpstr>Summary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development for the XAML developer</dc:title>
  <dc:subject>From raw Ajax to ASP.NET</dc:subject>
  <dc:creator>Derik Whittaker</dc:creator>
  <cp:lastModifiedBy>Derik Whittaker</cp:lastModifiedBy>
  <cp:revision>136</cp:revision>
  <dcterms:created xsi:type="dcterms:W3CDTF">2013-02-20T23:32:03Z</dcterms:created>
  <dcterms:modified xsi:type="dcterms:W3CDTF">2013-05-08T22:30:37Z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