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3"/>
  </p:notesMasterIdLst>
  <p:handoutMasterIdLst>
    <p:handoutMasterId r:id="rId14"/>
  </p:handoutMasterIdLst>
  <p:sldIdLst>
    <p:sldId id="356" r:id="rId5"/>
    <p:sldId id="357" r:id="rId6"/>
    <p:sldId id="370" r:id="rId7"/>
    <p:sldId id="376" r:id="rId8"/>
    <p:sldId id="358" r:id="rId9"/>
    <p:sldId id="380" r:id="rId10"/>
    <p:sldId id="379" r:id="rId11"/>
    <p:sldId id="378" r:id="rId1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521415D9-36F7-43E2-AB2F-B90AF26B5E84}">
      <p14:sectionLst xmlns:p14="http://schemas.microsoft.com/office/powerpoint/2010/main">
        <p14:section name="Default Section" id="{7FF1CEDE-8733-465F-987F-CD4C7D145846}">
          <p14:sldIdLst>
            <p14:sldId id="356"/>
            <p14:sldId id="357"/>
            <p14:sldId id="370"/>
            <p14:sldId id="376"/>
            <p14:sldId id="358"/>
            <p14:sldId id="380"/>
            <p14:sldId id="379"/>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8B19"/>
    <a:srgbClr val="FFFFCC"/>
    <a:srgbClr val="5EA113"/>
    <a:srgbClr val="008000"/>
    <a:srgbClr val="808080"/>
    <a:srgbClr val="FF7C80"/>
    <a:srgbClr val="CC3300"/>
    <a:srgbClr val="FF9119"/>
    <a:srgbClr val="FF9121"/>
    <a:srgbClr val="A4D2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35" autoAdjust="0"/>
    <p:restoredTop sz="86499" autoAdjust="0"/>
  </p:normalViewPr>
  <p:slideViewPr>
    <p:cSldViewPr>
      <p:cViewPr>
        <p:scale>
          <a:sx n="75" d="100"/>
          <a:sy n="75" d="100"/>
        </p:scale>
        <p:origin x="1147" y="19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2256" y="-10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23FAA13-3E1B-4A40-BCE0-2A4101C91A56}" type="datetimeFigureOut">
              <a:rPr lang="en-US" smtClean="0"/>
              <a:pPr/>
              <a:t>5/17/2013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403B382-5E20-4D88-A964-1D6629C87BBB}" type="slidenum">
              <a:rPr lang="en-US" smtClean="0"/>
              <a:pPr/>
              <a:t>‹#›</a:t>
            </a:fld>
            <a:endParaRPr lang="en-US"/>
          </a:p>
        </p:txBody>
      </p:sp>
    </p:spTree>
    <p:extLst>
      <p:ext uri="{BB962C8B-B14F-4D97-AF65-F5344CB8AC3E}">
        <p14:creationId xmlns:p14="http://schemas.microsoft.com/office/powerpoint/2010/main" val="493841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p>
        </p:txBody>
      </p:sp>
      <p:sp>
        <p:nvSpPr>
          <p:cNvPr id="358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p>
        </p:txBody>
      </p:sp>
      <p:sp>
        <p:nvSpPr>
          <p:cNvPr id="348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p>
        </p:txBody>
      </p:sp>
      <p:sp>
        <p:nvSpPr>
          <p:cNvPr id="358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pPr>
              <a:defRPr/>
            </a:pPr>
            <a:fld id="{47C584BF-6945-4E60-B2A7-1638FF8EA8EE}" type="slidenum">
              <a:rPr lang="en-US"/>
              <a:pPr>
                <a:defRPr/>
              </a:pPr>
              <a:t>‹#›</a:t>
            </a:fld>
            <a:endParaRPr lang="en-US"/>
          </a:p>
        </p:txBody>
      </p:sp>
    </p:spTree>
    <p:extLst>
      <p:ext uri="{BB962C8B-B14F-4D97-AF65-F5344CB8AC3E}">
        <p14:creationId xmlns:p14="http://schemas.microsoft.com/office/powerpoint/2010/main" val="33460990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and welcome to the Html for the XAML developer course,</a:t>
            </a:r>
            <a:r>
              <a:rPr lang="en-US" baseline="0" dirty="0" smtClean="0"/>
              <a:t> I am your host Derik Whittaker.</a:t>
            </a:r>
            <a:endParaRPr lang="en-US" dirty="0" smtClean="0"/>
          </a:p>
          <a:p>
            <a:endParaRPr lang="en-US" dirty="0" smtClean="0"/>
          </a:p>
          <a:p>
            <a:r>
              <a:rPr lang="en-US" dirty="0" smtClean="0"/>
              <a:t>In</a:t>
            </a:r>
            <a:r>
              <a:rPr lang="en-US" baseline="0" dirty="0" smtClean="0"/>
              <a:t> this course we are learn how the skills you have acquired while building Silverlight or WPF applications can be applied to building HTML applications.  We will be take a look at an existing Silverlight application and learn how we can port or rebuild this application using HTML.  We will specifically focus on the MVVM design pattern while we learn how to apply our skills to HTML.  You will learn how your knowledge of View Model layout, Data Binding and Commanding will translate to HTML applications via Knockout </a:t>
            </a:r>
            <a:r>
              <a:rPr lang="en-US" baseline="0" dirty="0" err="1" smtClean="0"/>
              <a:t>js</a:t>
            </a:r>
            <a:r>
              <a:rPr lang="en-US" baseline="0" dirty="0" smtClean="0"/>
              <a:t>.  As well as learn how the concepts of converters and styles can be applied to an HTML application to get the same net result you would expect if you were building a XAML based application.</a:t>
            </a:r>
          </a:p>
          <a:p>
            <a:endParaRPr lang="en-US" baseline="0" dirty="0" smtClean="0"/>
          </a:p>
          <a:p>
            <a:r>
              <a:rPr lang="en-US" baseline="0" dirty="0" smtClean="0"/>
              <a:t>During this course we are going to look at many different tools and library's and we will explore each of them in enough detail to allow you to get rolling. However we will not be going into great depth in most of the tools as there are other great courses on </a:t>
            </a:r>
            <a:r>
              <a:rPr lang="en-US" baseline="0" dirty="0" err="1" smtClean="0"/>
              <a:t>pluralsight</a:t>
            </a:r>
            <a:r>
              <a:rPr lang="en-US" baseline="0" dirty="0" smtClean="0"/>
              <a:t> which cover these tools in greater detail.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1</a:t>
            </a:fld>
            <a:endParaRPr lang="en-US"/>
          </a:p>
        </p:txBody>
      </p:sp>
    </p:spTree>
    <p:extLst>
      <p:ext uri="{BB962C8B-B14F-4D97-AF65-F5344CB8AC3E}">
        <p14:creationId xmlns:p14="http://schemas.microsoft.com/office/powerpoint/2010/main" val="31786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2</a:t>
            </a:fld>
            <a:endParaRPr lang="en-US"/>
          </a:p>
        </p:txBody>
      </p:sp>
    </p:spTree>
    <p:extLst>
      <p:ext uri="{BB962C8B-B14F-4D97-AF65-F5344CB8AC3E}">
        <p14:creationId xmlns:p14="http://schemas.microsoft.com/office/powerpoint/2010/main" val="304128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3</a:t>
            </a:fld>
            <a:endParaRPr lang="en-US"/>
          </a:p>
        </p:txBody>
      </p:sp>
    </p:spTree>
    <p:extLst>
      <p:ext uri="{BB962C8B-B14F-4D97-AF65-F5344CB8AC3E}">
        <p14:creationId xmlns:p14="http://schemas.microsoft.com/office/powerpoint/2010/main" val="341044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making the jump form XAML to HTML</a:t>
            </a:r>
            <a:r>
              <a:rPr lang="en-US" baseline="0" dirty="0" smtClean="0"/>
              <a:t> we are going to focus on how our existing MVVM and XAML skills will translate to building HTML application.  Lets go ahead and take a brief look at 4 skills which are core to our learning that can translate very easily.</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4</a:t>
            </a:fld>
            <a:endParaRPr lang="en-US"/>
          </a:p>
        </p:txBody>
      </p:sp>
    </p:spTree>
    <p:extLst>
      <p:ext uri="{BB962C8B-B14F-4D97-AF65-F5344CB8AC3E}">
        <p14:creationId xmlns:p14="http://schemas.microsoft.com/office/powerpoint/2010/main" val="679698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5</a:t>
            </a:fld>
            <a:endParaRPr lang="en-US"/>
          </a:p>
        </p:txBody>
      </p:sp>
    </p:spTree>
    <p:extLst>
      <p:ext uri="{BB962C8B-B14F-4D97-AF65-F5344CB8AC3E}">
        <p14:creationId xmlns:p14="http://schemas.microsoft.com/office/powerpoint/2010/main" val="3502834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6</a:t>
            </a:fld>
            <a:endParaRPr lang="en-US"/>
          </a:p>
        </p:txBody>
      </p:sp>
    </p:spTree>
    <p:extLst>
      <p:ext uri="{BB962C8B-B14F-4D97-AF65-F5344CB8AC3E}">
        <p14:creationId xmlns:p14="http://schemas.microsoft.com/office/powerpoint/2010/main" val="19918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261784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explored</a:t>
            </a:r>
            <a:r>
              <a:rPr lang="en-US" baseline="0" dirty="0" smtClean="0"/>
              <a:t> everything we needed to know in order to get primed for making the transition from being a XAML developer to an HTML developer.  </a:t>
            </a:r>
          </a:p>
          <a:p>
            <a:endParaRPr lang="en-US" baseline="0" dirty="0" smtClean="0"/>
          </a:p>
          <a:p>
            <a:r>
              <a:rPr lang="en-US" baseline="0" dirty="0" smtClean="0"/>
              <a:t>We took a look at how some of you </a:t>
            </a:r>
            <a:r>
              <a:rPr lang="en-US" baseline="0" dirty="0" err="1" smtClean="0"/>
              <a:t>xaml</a:t>
            </a:r>
            <a:r>
              <a:rPr lang="en-US" baseline="0" dirty="0" smtClean="0"/>
              <a:t> skills, such as binding and commanding, can easily translate to building HTML applications</a:t>
            </a:r>
          </a:p>
          <a:p>
            <a:endParaRPr lang="en-US" baseline="0" dirty="0" smtClean="0"/>
          </a:p>
          <a:p>
            <a:r>
              <a:rPr lang="en-US" baseline="0" dirty="0" smtClean="0"/>
              <a:t>We learned about many of the tools we will be using through this course, such as Knockout </a:t>
            </a:r>
            <a:r>
              <a:rPr lang="en-US" baseline="0" dirty="0" err="1" smtClean="0"/>
              <a:t>js</a:t>
            </a:r>
            <a:r>
              <a:rPr lang="en-US" baseline="0" dirty="0" smtClean="0"/>
              <a:t>, typescript and </a:t>
            </a:r>
            <a:r>
              <a:rPr lang="en-US" baseline="0" dirty="0" err="1" smtClean="0"/>
              <a:t>ASP.Net</a:t>
            </a:r>
            <a:r>
              <a:rPr lang="en-US" baseline="0" dirty="0" smtClean="0"/>
              <a:t> MVC</a:t>
            </a:r>
          </a:p>
          <a:p>
            <a:endParaRPr lang="en-US" baseline="0" dirty="0" smtClean="0"/>
          </a:p>
          <a:p>
            <a:r>
              <a:rPr lang="en-US" baseline="0" dirty="0" smtClean="0"/>
              <a:t>We built our </a:t>
            </a:r>
            <a:r>
              <a:rPr lang="en-US" baseline="0" dirty="0" err="1" smtClean="0"/>
              <a:t>Asp.Net</a:t>
            </a:r>
            <a:r>
              <a:rPr lang="en-US" baseline="0" dirty="0" smtClean="0"/>
              <a:t> MVC template project which we will use as our base project during this course</a:t>
            </a:r>
          </a:p>
          <a:p>
            <a:endParaRPr lang="en-US" baseline="0" dirty="0" smtClean="0"/>
          </a:p>
          <a:p>
            <a:r>
              <a:rPr lang="en-US" baseline="0" dirty="0" smtClean="0"/>
              <a:t>We built a very simple hello world application to demonstrate how to use some of the tools we will be learning about during this course</a:t>
            </a:r>
          </a:p>
          <a:p>
            <a:endParaRPr lang="en-US" baseline="0" dirty="0" smtClean="0"/>
          </a:p>
          <a:p>
            <a:r>
              <a:rPr lang="en-US" baseline="0" dirty="0" smtClean="0"/>
              <a:t>We ended up by reviewing our reference Silverlight application we are going to be porting over to html in order to better understand our objectives for the course</a:t>
            </a:r>
          </a:p>
          <a:p>
            <a:endParaRPr lang="en-US" baseline="0" dirty="0" smtClean="0"/>
          </a:p>
          <a:p>
            <a:r>
              <a:rPr lang="en-US" baseline="0" dirty="0" smtClean="0"/>
              <a:t>In the next module we will dive straight in and start the actual port of our reference application to html</a:t>
            </a:r>
            <a:endParaRPr lang="en-US" dirty="0"/>
          </a:p>
        </p:txBody>
      </p:sp>
      <p:sp>
        <p:nvSpPr>
          <p:cNvPr id="4" name="Slide Number Placeholder 3"/>
          <p:cNvSpPr>
            <a:spLocks noGrp="1"/>
          </p:cNvSpPr>
          <p:nvPr>
            <p:ph type="sldNum" sz="quarter" idx="10"/>
          </p:nvPr>
        </p:nvSpPr>
        <p:spPr/>
        <p:txBody>
          <a:bodyPr/>
          <a:lstStyle/>
          <a:p>
            <a:pPr>
              <a:defRPr/>
            </a:pPr>
            <a:fld id="{47C584BF-6945-4E60-B2A7-1638FF8EA8EE}" type="slidenum">
              <a:rPr lang="en-US" smtClean="0"/>
              <a:pPr>
                <a:defRPr/>
              </a:pPr>
              <a:t>8</a:t>
            </a:fld>
            <a:endParaRPr lang="en-US"/>
          </a:p>
        </p:txBody>
      </p:sp>
    </p:spTree>
    <p:extLst>
      <p:ext uri="{BB962C8B-B14F-4D97-AF65-F5344CB8AC3E}">
        <p14:creationId xmlns:p14="http://schemas.microsoft.com/office/powerpoint/2010/main" val="4217989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Lst>
  <p:transition>
    <p:fade/>
  </p:transition>
  <p:timing>
    <p:tnLst>
      <p:par>
        <p:cTn id="1" dur="indefinite" restart="never" nodeType="tmRoot"/>
      </p:par>
    </p:tnLst>
  </p:timing>
  <p:hf hdr="0" ftr="0" dt="0"/>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153400" cy="1933575"/>
          </a:xfrm>
        </p:spPr>
        <p:txBody>
          <a:bodyPr/>
          <a:lstStyle/>
          <a:p>
            <a:r>
              <a:rPr lang="en-AU" dirty="0" smtClean="0"/>
              <a:t>Knockout for the XAML developer</a:t>
            </a:r>
            <a:endParaRPr lang="en-US" dirty="0"/>
          </a:p>
        </p:txBody>
      </p:sp>
      <p:sp>
        <p:nvSpPr>
          <p:cNvPr id="3" name="Subtitle 2"/>
          <p:cNvSpPr>
            <a:spLocks noGrp="1"/>
          </p:cNvSpPr>
          <p:nvPr>
            <p:ph type="subTitle" idx="1"/>
          </p:nvPr>
        </p:nvSpPr>
        <p:spPr/>
        <p:txBody>
          <a:bodyPr/>
          <a:lstStyle/>
          <a:p>
            <a:r>
              <a:rPr lang="en-US" dirty="0" smtClean="0"/>
              <a:t>Derik Whittaker</a:t>
            </a:r>
          </a:p>
          <a:p>
            <a:r>
              <a:rPr lang="en-US" dirty="0" smtClean="0"/>
              <a:t>@</a:t>
            </a:r>
            <a:r>
              <a:rPr lang="en-US" dirty="0" err="1" smtClean="0"/>
              <a:t>DerikWhittaker</a:t>
            </a:r>
            <a:endParaRPr lang="en-US" dirty="0" smtClean="0"/>
          </a:p>
        </p:txBody>
      </p:sp>
    </p:spTree>
    <p:extLst>
      <p:ext uri="{BB962C8B-B14F-4D97-AF65-F5344CB8AC3E}">
        <p14:creationId xmlns:p14="http://schemas.microsoft.com/office/powerpoint/2010/main" val="365158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latin typeface="+mn-lt"/>
              </a:rPr>
              <a:t>Handling Click Bindings</a:t>
            </a:r>
          </a:p>
          <a:p>
            <a:pPr lvl="1"/>
            <a:r>
              <a:rPr lang="en-US" dirty="0" smtClean="0">
                <a:latin typeface="+mn-lt"/>
              </a:rPr>
              <a:t>Basic Bindings</a:t>
            </a:r>
          </a:p>
          <a:p>
            <a:pPr lvl="1"/>
            <a:r>
              <a:rPr lang="en-US" dirty="0" smtClean="0">
                <a:latin typeface="+mn-lt"/>
              </a:rPr>
              <a:t>Bindings with Parameters</a:t>
            </a:r>
          </a:p>
          <a:p>
            <a:pPr lvl="1"/>
            <a:r>
              <a:rPr lang="en-US" dirty="0" smtClean="0">
                <a:latin typeface="+mn-lt"/>
              </a:rPr>
              <a:t>Non-Button Click Bindings</a:t>
            </a:r>
          </a:p>
          <a:p>
            <a:pPr marL="457200" lvl="1" indent="0">
              <a:buNone/>
            </a:pPr>
            <a:endParaRPr lang="en-US" dirty="0" smtClean="0">
              <a:latin typeface="+mn-lt"/>
            </a:endParaRPr>
          </a:p>
          <a:p>
            <a:r>
              <a:rPr lang="en-GB" dirty="0" smtClean="0"/>
              <a:t>Setting Control Focus</a:t>
            </a:r>
          </a:p>
          <a:p>
            <a:pPr lvl="1"/>
            <a:r>
              <a:rPr lang="en-GB" dirty="0" smtClean="0">
                <a:latin typeface="+mn-lt"/>
              </a:rPr>
              <a:t>Basic Bindings</a:t>
            </a:r>
          </a:p>
          <a:p>
            <a:pPr lvl="1"/>
            <a:r>
              <a:rPr lang="en-GB" dirty="0" smtClean="0">
                <a:latin typeface="+mn-lt"/>
              </a:rPr>
              <a:t>Workflow based Bindings</a:t>
            </a:r>
          </a:p>
          <a:p>
            <a:pPr lvl="1"/>
            <a:endParaRPr lang="en-GB" dirty="0" smtClean="0"/>
          </a:p>
          <a:p>
            <a:r>
              <a:rPr lang="en-GB" dirty="0" smtClean="0"/>
              <a:t>Event Bindings</a:t>
            </a:r>
          </a:p>
          <a:p>
            <a:pPr lvl="1"/>
            <a:r>
              <a:rPr lang="en-GB" dirty="0" smtClean="0">
                <a:latin typeface="+mn-lt"/>
              </a:rPr>
              <a:t>Subscription Bindings</a:t>
            </a:r>
            <a:endParaRPr lang="en-GB" dirty="0">
              <a:latin typeface="+mn-lt"/>
            </a:endParaRPr>
          </a:p>
        </p:txBody>
      </p:sp>
    </p:spTree>
    <p:extLst>
      <p:ext uri="{BB962C8B-B14F-4D97-AF65-F5344CB8AC3E}">
        <p14:creationId xmlns:p14="http://schemas.microsoft.com/office/powerpoint/2010/main" val="1673983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20333273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GB" dirty="0"/>
          </a:p>
        </p:txBody>
      </p:sp>
      <p:sp>
        <p:nvSpPr>
          <p:cNvPr id="3" name="Text Placeholder 2"/>
          <p:cNvSpPr>
            <a:spLocks noGrp="1"/>
          </p:cNvSpPr>
          <p:nvPr>
            <p:ph type="body" idx="1"/>
          </p:nvPr>
        </p:nvSpPr>
        <p:spPr/>
        <p:txBody>
          <a:bodyPr/>
          <a:lstStyle/>
          <a:p>
            <a:r>
              <a:rPr lang="en-US" dirty="0" smtClean="0">
                <a:solidFill>
                  <a:schemeClr val="accent6">
                    <a:lumMod val="75000"/>
                  </a:schemeClr>
                </a:solidFill>
                <a:latin typeface="+mn-lt"/>
              </a:rPr>
              <a:t>Handling Click Bindings</a:t>
            </a:r>
            <a:endParaRPr lang="en-US" dirty="0" smtClean="0">
              <a:solidFill>
                <a:schemeClr val="accent6">
                  <a:lumMod val="75000"/>
                </a:schemeClr>
              </a:solidFill>
              <a:latin typeface="+mn-lt"/>
            </a:endParaRPr>
          </a:p>
          <a:p>
            <a:r>
              <a:rPr lang="en-GB" dirty="0" smtClean="0"/>
              <a:t>Learn about the tools we are going to use in this course</a:t>
            </a:r>
          </a:p>
          <a:p>
            <a:r>
              <a:rPr lang="en-GB" dirty="0" smtClean="0"/>
              <a:t>Setup our template </a:t>
            </a:r>
            <a:r>
              <a:rPr lang="en-GB" dirty="0" err="1" smtClean="0"/>
              <a:t>Asp.Net</a:t>
            </a:r>
            <a:r>
              <a:rPr lang="en-GB" dirty="0" smtClean="0"/>
              <a:t> MVC project</a:t>
            </a:r>
          </a:p>
          <a:p>
            <a:r>
              <a:rPr lang="en-GB" dirty="0" smtClean="0"/>
              <a:t>Implement a Hello World </a:t>
            </a:r>
            <a:r>
              <a:rPr lang="en-GB" dirty="0" err="1" smtClean="0"/>
              <a:t>Asp.Net</a:t>
            </a:r>
            <a:r>
              <a:rPr lang="en-GB" dirty="0" smtClean="0"/>
              <a:t> MVC application</a:t>
            </a:r>
          </a:p>
          <a:p>
            <a:r>
              <a:rPr lang="en-GB" dirty="0" smtClean="0"/>
              <a:t>Review the application we will be building in this course</a:t>
            </a:r>
            <a:endParaRPr lang="en-GB" dirty="0"/>
          </a:p>
        </p:txBody>
      </p:sp>
    </p:spTree>
    <p:extLst>
      <p:ext uri="{BB962C8B-B14F-4D97-AF65-F5344CB8AC3E}">
        <p14:creationId xmlns:p14="http://schemas.microsoft.com/office/powerpoint/2010/main" val="1880223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5800" y="1852930"/>
            <a:ext cx="6877050" cy="1800225"/>
          </a:xfrm>
          <a:prstGeom prst="rect">
            <a:avLst/>
          </a:prstGeom>
        </p:spPr>
      </p:pic>
      <p:sp>
        <p:nvSpPr>
          <p:cNvPr id="2" name="Title 1"/>
          <p:cNvSpPr>
            <a:spLocks noGrp="1"/>
          </p:cNvSpPr>
          <p:nvPr>
            <p:ph type="title"/>
          </p:nvPr>
        </p:nvSpPr>
        <p:spPr/>
        <p:txBody>
          <a:bodyPr/>
          <a:lstStyle/>
          <a:p>
            <a:r>
              <a:rPr lang="en-US" dirty="0" smtClean="0"/>
              <a:t>Handling Click Binding – </a:t>
            </a:r>
            <a:r>
              <a:rPr lang="en-US" dirty="0" err="1" smtClean="0"/>
              <a:t>Xaml</a:t>
            </a:r>
            <a:r>
              <a:rPr lang="en-US" dirty="0" smtClean="0"/>
              <a:t> Way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pic>
        <p:nvPicPr>
          <p:cNvPr id="4" name="Picture 3"/>
          <p:cNvPicPr>
            <a:picLocks noChangeAspect="1"/>
          </p:cNvPicPr>
          <p:nvPr/>
        </p:nvPicPr>
        <p:blipFill>
          <a:blip r:embed="rId4"/>
          <a:stretch>
            <a:fillRect/>
          </a:stretch>
        </p:blipFill>
        <p:spPr>
          <a:xfrm>
            <a:off x="680720" y="4343400"/>
            <a:ext cx="4572000" cy="647700"/>
          </a:xfrm>
          <a:prstGeom prst="rect">
            <a:avLst/>
          </a:prstGeom>
        </p:spPr>
      </p:pic>
      <p:sp>
        <p:nvSpPr>
          <p:cNvPr id="20"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Command Binding</a:t>
            </a:r>
            <a:endParaRPr lang="en-GB" sz="1400" kern="0" dirty="0"/>
          </a:p>
        </p:txBody>
      </p:sp>
      <p:cxnSp>
        <p:nvCxnSpPr>
          <p:cNvPr id="23" name="Straight Arrow Connector 22"/>
          <p:cNvCxnSpPr/>
          <p:nvPr/>
        </p:nvCxnSpPr>
        <p:spPr bwMode="auto">
          <a:xfrm flipH="1">
            <a:off x="4343400" y="1676400"/>
            <a:ext cx="1676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3348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property implements </a:t>
            </a:r>
            <a:r>
              <a:rPr lang="en-US" dirty="0" err="1" smtClean="0">
                <a:solidFill>
                  <a:prstClr val="black"/>
                </a:solidFill>
                <a:latin typeface="Myriad Pro"/>
              </a:rPr>
              <a:t>ICommand</a:t>
            </a:r>
            <a:endParaRPr lang="en-US" dirty="0">
              <a:solidFill>
                <a:prstClr val="black"/>
              </a:solidFill>
              <a:latin typeface="Myriad Pro"/>
            </a:endParaRPr>
          </a:p>
        </p:txBody>
      </p:sp>
      <p:cxnSp>
        <p:nvCxnSpPr>
          <p:cNvPr id="25" name="Straight Arrow Connector 24"/>
          <p:cNvCxnSpPr/>
          <p:nvPr/>
        </p:nvCxnSpPr>
        <p:spPr bwMode="auto">
          <a:xfrm flipV="1">
            <a:off x="6055177" y="3129964"/>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5080979" y="3563034"/>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methods to handle click action</a:t>
            </a:r>
            <a:endParaRPr lang="en-US" dirty="0">
              <a:solidFill>
                <a:prstClr val="black"/>
              </a:solidFill>
              <a:latin typeface="Myriad Pro"/>
            </a:endParaRPr>
          </a:p>
        </p:txBody>
      </p:sp>
      <p:cxnSp>
        <p:nvCxnSpPr>
          <p:cNvPr id="27" name="Straight Arrow Connector 26"/>
          <p:cNvCxnSpPr/>
          <p:nvPr/>
        </p:nvCxnSpPr>
        <p:spPr bwMode="auto">
          <a:xfrm flipH="1">
            <a:off x="5029200" y="4636532"/>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070417" y="4419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our </a:t>
            </a:r>
            <a:r>
              <a:rPr lang="en-US" dirty="0" err="1" smtClean="0">
                <a:solidFill>
                  <a:prstClr val="black"/>
                </a:solidFill>
                <a:latin typeface="Myriad Pro"/>
              </a:rPr>
              <a:t>ICommand</a:t>
            </a:r>
            <a:r>
              <a:rPr lang="en-US" dirty="0" smtClean="0">
                <a:solidFill>
                  <a:prstClr val="black"/>
                </a:solidFill>
                <a:latin typeface="Myriad Pro"/>
              </a:rPr>
              <a:t> in the View Model</a:t>
            </a:r>
            <a:endParaRPr lang="en-US" dirty="0">
              <a:solidFill>
                <a:prstClr val="black"/>
              </a:solidFill>
              <a:latin typeface="Myriad Pro"/>
            </a:endParaRPr>
          </a:p>
        </p:txBody>
      </p:sp>
    </p:spTree>
    <p:extLst>
      <p:ext uri="{BB962C8B-B14F-4D97-AF65-F5344CB8AC3E}">
        <p14:creationId xmlns:p14="http://schemas.microsoft.com/office/powerpoint/2010/main" val="5368258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0" presetClass="exit" presetSubtype="0" fill="hold" grpId="1" nodeType="withEffect">
                                  <p:stCondLst>
                                    <p:cond delay="0"/>
                                  </p:stCondLst>
                                  <p:childTnLst>
                                    <p:animEffect transition="out" filter="fad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6" grpId="0"/>
      <p:bldP spid="26" grpId="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85800" y="1852930"/>
            <a:ext cx="6877050" cy="1800225"/>
          </a:xfrm>
          <a:prstGeom prst="rect">
            <a:avLst/>
          </a:prstGeom>
        </p:spPr>
      </p:pic>
      <p:sp>
        <p:nvSpPr>
          <p:cNvPr id="2" name="Title 1"/>
          <p:cNvSpPr>
            <a:spLocks noGrp="1"/>
          </p:cNvSpPr>
          <p:nvPr>
            <p:ph type="title"/>
          </p:nvPr>
        </p:nvSpPr>
        <p:spPr/>
        <p:txBody>
          <a:bodyPr/>
          <a:lstStyle/>
          <a:p>
            <a:r>
              <a:rPr lang="en-US" dirty="0" smtClean="0"/>
              <a:t>Handling Click Binding – Knockout Way</a:t>
            </a:r>
            <a:endParaRPr lang="en-GB" dirty="0"/>
          </a:p>
        </p:txBody>
      </p:sp>
      <p:sp>
        <p:nvSpPr>
          <p:cNvPr id="3" name="Text Placeholder 2"/>
          <p:cNvSpPr>
            <a:spLocks noGrp="1"/>
          </p:cNvSpPr>
          <p:nvPr>
            <p:ph type="body" idx="1"/>
          </p:nvPr>
        </p:nvSpPr>
        <p:spPr>
          <a:xfrm>
            <a:off x="457200" y="1371600"/>
            <a:ext cx="8229600" cy="381000"/>
          </a:xfrm>
        </p:spPr>
        <p:txBody>
          <a:bodyPr/>
          <a:lstStyle/>
          <a:p>
            <a:pPr marL="0" indent="0">
              <a:buNone/>
            </a:pPr>
            <a:r>
              <a:rPr lang="en-GB" sz="1400" dirty="0" smtClean="0"/>
              <a:t>Relay Command</a:t>
            </a:r>
            <a:endParaRPr lang="en-GB" sz="1400" dirty="0"/>
          </a:p>
        </p:txBody>
      </p:sp>
      <p:pic>
        <p:nvPicPr>
          <p:cNvPr id="4" name="Picture 3"/>
          <p:cNvPicPr>
            <a:picLocks noChangeAspect="1"/>
          </p:cNvPicPr>
          <p:nvPr/>
        </p:nvPicPr>
        <p:blipFill>
          <a:blip r:embed="rId4"/>
          <a:stretch>
            <a:fillRect/>
          </a:stretch>
        </p:blipFill>
        <p:spPr>
          <a:xfrm>
            <a:off x="680720" y="4343400"/>
            <a:ext cx="4572000" cy="647700"/>
          </a:xfrm>
          <a:prstGeom prst="rect">
            <a:avLst/>
          </a:prstGeom>
        </p:spPr>
      </p:pic>
      <p:sp>
        <p:nvSpPr>
          <p:cNvPr id="20" name="Text Placeholder 2"/>
          <p:cNvSpPr txBox="1">
            <a:spLocks/>
          </p:cNvSpPr>
          <p:nvPr/>
        </p:nvSpPr>
        <p:spPr bwMode="auto">
          <a:xfrm>
            <a:off x="457200" y="3886200"/>
            <a:ext cx="8229600" cy="381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GB" sz="1400" kern="0" dirty="0" smtClean="0"/>
              <a:t>Command Binding</a:t>
            </a:r>
            <a:endParaRPr lang="en-GB" sz="1400" kern="0" dirty="0"/>
          </a:p>
        </p:txBody>
      </p:sp>
      <p:cxnSp>
        <p:nvCxnSpPr>
          <p:cNvPr id="23" name="Straight Arrow Connector 22"/>
          <p:cNvCxnSpPr/>
          <p:nvPr/>
        </p:nvCxnSpPr>
        <p:spPr bwMode="auto">
          <a:xfrm flipH="1">
            <a:off x="4343400" y="1676400"/>
            <a:ext cx="1676400" cy="3048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bwMode="auto">
          <a:xfrm>
            <a:off x="6070417" y="1334869"/>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Bound property implements </a:t>
            </a:r>
            <a:r>
              <a:rPr lang="en-US" dirty="0" err="1" smtClean="0">
                <a:solidFill>
                  <a:prstClr val="black"/>
                </a:solidFill>
                <a:latin typeface="Myriad Pro"/>
              </a:rPr>
              <a:t>ICommand</a:t>
            </a:r>
            <a:endParaRPr lang="en-US" dirty="0">
              <a:solidFill>
                <a:prstClr val="black"/>
              </a:solidFill>
              <a:latin typeface="Myriad Pro"/>
            </a:endParaRPr>
          </a:p>
        </p:txBody>
      </p:sp>
      <p:cxnSp>
        <p:nvCxnSpPr>
          <p:cNvPr id="25" name="Straight Arrow Connector 24"/>
          <p:cNvCxnSpPr/>
          <p:nvPr/>
        </p:nvCxnSpPr>
        <p:spPr bwMode="auto">
          <a:xfrm flipV="1">
            <a:off x="6055177" y="3129964"/>
            <a:ext cx="0" cy="43307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bwMode="auto">
          <a:xfrm>
            <a:off x="5080979" y="3563034"/>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Provide methods to handle click action</a:t>
            </a:r>
            <a:endParaRPr lang="en-US" dirty="0">
              <a:solidFill>
                <a:prstClr val="black"/>
              </a:solidFill>
              <a:latin typeface="Myriad Pro"/>
            </a:endParaRPr>
          </a:p>
        </p:txBody>
      </p:sp>
      <p:cxnSp>
        <p:nvCxnSpPr>
          <p:cNvPr id="27" name="Straight Arrow Connector 26"/>
          <p:cNvCxnSpPr/>
          <p:nvPr/>
        </p:nvCxnSpPr>
        <p:spPr bwMode="auto">
          <a:xfrm flipH="1">
            <a:off x="5029200" y="4636532"/>
            <a:ext cx="990600" cy="76200"/>
          </a:xfrm>
          <a:prstGeom prst="straightConnector1">
            <a:avLst/>
          </a:prstGeom>
          <a:ln w="635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bwMode="auto">
          <a:xfrm>
            <a:off x="6070417" y="4419600"/>
            <a:ext cx="2446311" cy="646331"/>
          </a:xfrm>
          <a:prstGeom prst="rect">
            <a:avLst/>
          </a:prstGeom>
          <a:noFill/>
          <a:ln w="9525">
            <a:noFill/>
            <a:miter lim="800000"/>
            <a:headEnd/>
            <a:tailEnd/>
          </a:ln>
        </p:spPr>
        <p:txBody>
          <a:bodyPr wrap="square" rtlCol="0">
            <a:spAutoFit/>
          </a:bodyPr>
          <a:lstStyle/>
          <a:p>
            <a:r>
              <a:rPr lang="en-US" dirty="0" smtClean="0">
                <a:solidFill>
                  <a:prstClr val="black"/>
                </a:solidFill>
                <a:latin typeface="Myriad Pro"/>
              </a:rPr>
              <a:t>Bind to our </a:t>
            </a:r>
            <a:r>
              <a:rPr lang="en-US" dirty="0" err="1" smtClean="0">
                <a:solidFill>
                  <a:prstClr val="black"/>
                </a:solidFill>
                <a:latin typeface="Myriad Pro"/>
              </a:rPr>
              <a:t>ICommand</a:t>
            </a:r>
            <a:r>
              <a:rPr lang="en-US" dirty="0" smtClean="0">
                <a:solidFill>
                  <a:prstClr val="black"/>
                </a:solidFill>
                <a:latin typeface="Myriad Pro"/>
              </a:rPr>
              <a:t> in the View Model</a:t>
            </a:r>
            <a:endParaRPr lang="en-US" dirty="0">
              <a:solidFill>
                <a:prstClr val="black"/>
              </a:solidFill>
              <a:latin typeface="Myriad Pro"/>
            </a:endParaRPr>
          </a:p>
        </p:txBody>
      </p:sp>
    </p:spTree>
    <p:extLst>
      <p:ext uri="{BB962C8B-B14F-4D97-AF65-F5344CB8AC3E}">
        <p14:creationId xmlns:p14="http://schemas.microsoft.com/office/powerpoint/2010/main" val="33136910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0" presetClass="exit" presetSubtype="0" fill="hold" grpId="1" nodeType="withEffect">
                                  <p:stCondLst>
                                    <p:cond delay="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0" presetClass="exit" presetSubtype="0" fill="hold" grpId="1" nodeType="withEffect">
                                  <p:stCondLst>
                                    <p:cond delay="0"/>
                                  </p:stCondLst>
                                  <p:childTnLst>
                                    <p:animEffect transition="out" filter="fade">
                                      <p:cBhvr>
                                        <p:cTn id="34" dur="500"/>
                                        <p:tgtEl>
                                          <p:spTgt spid="26"/>
                                        </p:tgtEl>
                                      </p:cBhvr>
                                    </p:animEffect>
                                    <p:set>
                                      <p:cBhvr>
                                        <p:cTn id="35" dur="1" fill="hold">
                                          <p:stCondLst>
                                            <p:cond delay="499"/>
                                          </p:stCondLst>
                                        </p:cTn>
                                        <p:tgtEl>
                                          <p:spTgt spid="26"/>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P spid="24" grpId="1"/>
      <p:bldP spid="26" grpId="0"/>
      <p:bldP spid="26" grpId="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Overview Slides		</a:t>
            </a:r>
            <a:endParaRPr lang="en-GB" dirty="0"/>
          </a:p>
        </p:txBody>
      </p:sp>
      <p:sp>
        <p:nvSpPr>
          <p:cNvPr id="3" name="Text Placeholder 2"/>
          <p:cNvSpPr>
            <a:spLocks noGrp="1"/>
          </p:cNvSpPr>
          <p:nvPr>
            <p:ph type="body" idx="1"/>
          </p:nvPr>
        </p:nvSpPr>
        <p:spPr/>
        <p:txBody>
          <a:bodyPr/>
          <a:lstStyle/>
          <a:p>
            <a:pPr marL="0" indent="0">
              <a:buNone/>
            </a:pPr>
            <a:r>
              <a:rPr lang="en-GB" dirty="0" smtClean="0"/>
              <a:t>	</a:t>
            </a:r>
            <a:endParaRPr lang="en-GB" dirty="0"/>
          </a:p>
        </p:txBody>
      </p:sp>
    </p:spTree>
    <p:extLst>
      <p:ext uri="{BB962C8B-B14F-4D97-AF65-F5344CB8AC3E}">
        <p14:creationId xmlns:p14="http://schemas.microsoft.com/office/powerpoint/2010/main" val="114151331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GB" dirty="0"/>
          </a:p>
        </p:txBody>
      </p:sp>
      <p:sp>
        <p:nvSpPr>
          <p:cNvPr id="3" name="Text Placeholder 2"/>
          <p:cNvSpPr>
            <a:spLocks noGrp="1"/>
          </p:cNvSpPr>
          <p:nvPr>
            <p:ph type="body" idx="1"/>
          </p:nvPr>
        </p:nvSpPr>
        <p:spPr/>
        <p:txBody>
          <a:bodyPr/>
          <a:lstStyle/>
          <a:p>
            <a:r>
              <a:rPr lang="en-US" dirty="0" smtClean="0">
                <a:latin typeface="+mn-lt"/>
              </a:rPr>
              <a:t>How to leverage our XAML skills for building HTML applications</a:t>
            </a:r>
          </a:p>
          <a:p>
            <a:r>
              <a:rPr lang="en-GB" dirty="0" smtClean="0"/>
              <a:t>Learned about </a:t>
            </a:r>
            <a:r>
              <a:rPr lang="en-GB" dirty="0"/>
              <a:t>the tools we are going to </a:t>
            </a:r>
            <a:endParaRPr lang="en-GB" dirty="0" smtClean="0"/>
          </a:p>
          <a:p>
            <a:r>
              <a:rPr lang="en-GB" dirty="0" smtClean="0"/>
              <a:t>Built our </a:t>
            </a:r>
            <a:r>
              <a:rPr lang="en-GB" dirty="0" err="1" smtClean="0"/>
              <a:t>Asp.Net</a:t>
            </a:r>
            <a:r>
              <a:rPr lang="en-GB" dirty="0" smtClean="0"/>
              <a:t> </a:t>
            </a:r>
            <a:r>
              <a:rPr lang="en-GB" dirty="0"/>
              <a:t>MVC t</a:t>
            </a:r>
            <a:r>
              <a:rPr lang="en-GB" dirty="0" smtClean="0"/>
              <a:t>emplate project</a:t>
            </a:r>
            <a:endParaRPr lang="en-GB" dirty="0"/>
          </a:p>
          <a:p>
            <a:r>
              <a:rPr lang="en-GB" dirty="0" smtClean="0"/>
              <a:t>Implemented a Hello World  application</a:t>
            </a:r>
          </a:p>
          <a:p>
            <a:r>
              <a:rPr lang="en-GB" dirty="0" smtClean="0"/>
              <a:t>Reviewed our sample applications</a:t>
            </a:r>
            <a:endParaRPr lang="en-GB" dirty="0"/>
          </a:p>
        </p:txBody>
      </p:sp>
    </p:spTree>
    <p:extLst>
      <p:ext uri="{BB962C8B-B14F-4D97-AF65-F5344CB8AC3E}">
        <p14:creationId xmlns:p14="http://schemas.microsoft.com/office/powerpoint/2010/main" val="67054370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luralsightSlideTemplate">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luralsightSlideTemplate.potx" id="{4FD8AF3B-EA10-4912-902F-C72F4BFFC556}" vid="{D7F17895-93B1-42F2-90B6-CE537C42212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5B9DCC8F7FB4A82840FBDE1FC983A" ma:contentTypeVersion="0" ma:contentTypeDescription="Create a new document." ma:contentTypeScope="" ma:versionID="ecd0916681f32cda70880b341f4a891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DEB1AF8-B785-4B22-89EC-168618F3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685463B-57CE-4CE4-B1CF-FE44EB79BFA3}">
  <ds:schemaRefs>
    <ds:schemaRef ds:uri="http://schemas.microsoft.com/sharepoint/v3/contenttype/forms"/>
  </ds:schemaRefs>
</ds:datastoreItem>
</file>

<file path=customXml/itemProps3.xml><?xml version="1.0" encoding="utf-8"?>
<ds:datastoreItem xmlns:ds="http://schemas.openxmlformats.org/officeDocument/2006/customXml" ds:itemID="{2D498799-B0FC-4B7A-8396-BFC34D805990}">
  <ds:schemaRefs>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PluralsightSlideTemplate</Template>
  <TotalTime>13666</TotalTime>
  <Words>608</Words>
  <Application>Microsoft Office PowerPoint</Application>
  <PresentationFormat>On-screen Show (4:3)</PresentationFormat>
  <Paragraphs>70</Paragraphs>
  <Slides>8</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Consolas</vt:lpstr>
      <vt:lpstr>Myriad Pro</vt:lpstr>
      <vt:lpstr>Myriad Pro Light</vt:lpstr>
      <vt:lpstr>Segoe UI</vt:lpstr>
      <vt:lpstr>Verdana</vt:lpstr>
      <vt:lpstr>Wingdings</vt:lpstr>
      <vt:lpstr>PluralsightSlideTemplate</vt:lpstr>
      <vt:lpstr>Knockout for the XAML developer</vt:lpstr>
      <vt:lpstr>Agenda  </vt:lpstr>
      <vt:lpstr>END OF Overview Slides  </vt:lpstr>
      <vt:lpstr>Agenda  </vt:lpstr>
      <vt:lpstr>Handling Click Binding – Xaml Way</vt:lpstr>
      <vt:lpstr>Handling Click Binding – Knockout Way</vt:lpstr>
      <vt:lpstr>END OF Overview Slides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development for the XAML developer</dc:title>
  <dc:subject>From raw Ajax to ASP.NET</dc:subject>
  <dc:creator>Derik Whittaker</dc:creator>
  <cp:lastModifiedBy>Derik Whittaker</cp:lastModifiedBy>
  <cp:revision>115</cp:revision>
  <dcterms:created xsi:type="dcterms:W3CDTF">2013-02-20T23:32:03Z</dcterms:created>
  <dcterms:modified xsi:type="dcterms:W3CDTF">2013-05-18T10:36:18Z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0x0101003865B9DCC8F7FB4A82840FBDE1FC983A</vt:lpwstr>
  </property>
</Properties>
</file>