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29"/>
  </p:notesMasterIdLst>
  <p:handoutMasterIdLst>
    <p:handoutMasterId r:id="rId30"/>
  </p:handoutMasterIdLst>
  <p:sldIdLst>
    <p:sldId id="356" r:id="rId5"/>
    <p:sldId id="379" r:id="rId6"/>
    <p:sldId id="357" r:id="rId7"/>
    <p:sldId id="396" r:id="rId8"/>
    <p:sldId id="397" r:id="rId9"/>
    <p:sldId id="398" r:id="rId10"/>
    <p:sldId id="399" r:id="rId11"/>
    <p:sldId id="370" r:id="rId12"/>
    <p:sldId id="380" r:id="rId13"/>
    <p:sldId id="400" r:id="rId14"/>
    <p:sldId id="381" r:id="rId15"/>
    <p:sldId id="382" r:id="rId16"/>
    <p:sldId id="383" r:id="rId17"/>
    <p:sldId id="384" r:id="rId18"/>
    <p:sldId id="401" r:id="rId19"/>
    <p:sldId id="402" r:id="rId20"/>
    <p:sldId id="385" r:id="rId21"/>
    <p:sldId id="386" r:id="rId22"/>
    <p:sldId id="387" r:id="rId23"/>
    <p:sldId id="388" r:id="rId24"/>
    <p:sldId id="389" r:id="rId25"/>
    <p:sldId id="390" r:id="rId26"/>
    <p:sldId id="395" r:id="rId27"/>
    <p:sldId id="394" r:id="rId2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79"/>
            <p14:sldId id="357"/>
            <p14:sldId id="396"/>
            <p14:sldId id="397"/>
            <p14:sldId id="398"/>
            <p14:sldId id="399"/>
            <p14:sldId id="370"/>
            <p14:sldId id="380"/>
            <p14:sldId id="400"/>
            <p14:sldId id="381"/>
            <p14:sldId id="382"/>
            <p14:sldId id="383"/>
            <p14:sldId id="384"/>
            <p14:sldId id="401"/>
            <p14:sldId id="402"/>
            <p14:sldId id="385"/>
            <p14:sldId id="386"/>
            <p14:sldId id="387"/>
            <p14:sldId id="388"/>
            <p14:sldId id="389"/>
            <p14:sldId id="390"/>
            <p14:sldId id="395"/>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5606" autoAdjust="0"/>
  </p:normalViewPr>
  <p:slideViewPr>
    <p:cSldViewPr>
      <p:cViewPr varScale="1">
        <p:scale>
          <a:sx n="52" d="100"/>
          <a:sy n="52" d="100"/>
        </p:scale>
        <p:origin x="171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4/28/2013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Knockout </a:t>
            </a:r>
            <a:r>
              <a:rPr lang="en-US" dirty="0" err="1" smtClean="0"/>
              <a:t>Js</a:t>
            </a:r>
            <a:r>
              <a:rPr lang="en-US" dirty="0" smtClean="0"/>
              <a:t> for the XAML developer course,</a:t>
            </a:r>
            <a:r>
              <a:rPr lang="en-US" baseline="0" dirty="0" smtClean="0"/>
              <a:t> I am your host Derik Whittaker.</a:t>
            </a:r>
          </a:p>
          <a:p>
            <a:endParaRPr lang="en-US" baseline="0" dirty="0" smtClean="0"/>
          </a:p>
          <a:p>
            <a:r>
              <a:rPr lang="en-US" baseline="0" dirty="0" smtClean="0"/>
              <a:t>In this course we are going to deep dive into the world of knockout </a:t>
            </a:r>
            <a:r>
              <a:rPr lang="en-US" baseline="0" dirty="0" err="1" smtClean="0"/>
              <a:t>js</a:t>
            </a:r>
            <a:r>
              <a:rPr lang="en-US" baseline="0" dirty="0" smtClean="0"/>
              <a:t>. and learn how the skills you acquired while building XAML based applications can be directly applied to building HTML applications.  </a:t>
            </a:r>
          </a:p>
          <a:p>
            <a:endParaRPr lang="en-US" baseline="0" dirty="0" smtClean="0"/>
          </a:p>
          <a:p>
            <a:r>
              <a:rPr lang="en-US" baseline="0" dirty="0" smtClean="0"/>
              <a:t>While learning how to use Knockout I will provide side by side code examples showing how something could be accomplished in a XAML based application I will then show you how the same task can be accomplished using Knockout and HTML.  By the end of this course you should have a deep understanding of how to use knockout to help you build MVVM based html applications.</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working in XAML and using the MVVM pattern the first thing you learn is how to bind your view model to the its view, so this too is where we are going to start.  We will see that binding our </a:t>
            </a:r>
            <a:r>
              <a:rPr lang="en-US" baseline="0" dirty="0" err="1" smtClean="0"/>
              <a:t>vm’s</a:t>
            </a:r>
            <a:r>
              <a:rPr lang="en-US" baseline="0" dirty="0" smtClean="0"/>
              <a:t> to their view is nearly identical between </a:t>
            </a:r>
            <a:r>
              <a:rPr lang="en-US" baseline="0" dirty="0" err="1" smtClean="0"/>
              <a:t>xaml</a:t>
            </a:r>
            <a:r>
              <a:rPr lang="en-US" baseline="0" dirty="0" smtClean="0"/>
              <a:t> </a:t>
            </a:r>
            <a:r>
              <a:rPr lang="en-US" baseline="0" smtClean="0"/>
              <a:t>and knockout</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183298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need to learn when learning Knockout</a:t>
            </a:r>
            <a:r>
              <a:rPr lang="en-US" baseline="0" dirty="0" smtClean="0"/>
              <a:t> is how to create our data </a:t>
            </a:r>
            <a:r>
              <a:rPr lang="en-US" baseline="0" dirty="0" err="1" smtClean="0"/>
              <a:t>contenxt</a:t>
            </a:r>
            <a:endParaRPr lang="en-US" baseline="0" dirty="0" smtClean="0"/>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r>
              <a:rPr lang="en-US" baseline="0" dirty="0" smtClean="0"/>
              <a:t>]</a:t>
            </a:r>
            <a:endParaRPr lang="en-US" baseline="0" dirty="0" smtClean="0"/>
          </a:p>
          <a:p>
            <a:r>
              <a:rPr lang="en-US" baseline="0" dirty="0" smtClean="0"/>
              <a:t>In XAML, assuming your not using some sort of View Model locator the binding code in your code behind would look something like what is being shown on screen</a:t>
            </a:r>
            <a:r>
              <a:rPr lang="en-US" baseline="0" dirty="0" smtClean="0"/>
              <a:t>.</a:t>
            </a:r>
          </a:p>
          <a:p>
            <a:endParaRPr lang="en-US" baseline="0" dirty="0" smtClean="0"/>
          </a:p>
          <a:p>
            <a:r>
              <a:rPr lang="en-US" baseline="0" dirty="0" smtClean="0"/>
              <a:t>This constructor is inside the code behind of our view.</a:t>
            </a:r>
          </a:p>
          <a:p>
            <a:endParaRPr lang="en-US" baseline="0" dirty="0" smtClean="0"/>
          </a:p>
          <a:p>
            <a:r>
              <a:rPr lang="en-US" baseline="0" dirty="0" smtClean="0"/>
              <a:t>[show animation]</a:t>
            </a:r>
          </a:p>
          <a:p>
            <a:r>
              <a:rPr lang="en-US" baseline="0" dirty="0" smtClean="0"/>
              <a:t>Next create an </a:t>
            </a:r>
            <a:r>
              <a:rPr lang="en-US" baseline="0" dirty="0" smtClean="0"/>
              <a:t>instance of the correct View Model </a:t>
            </a:r>
            <a:endParaRPr lang="en-US" baseline="0" dirty="0" smtClean="0"/>
          </a:p>
          <a:p>
            <a:endParaRPr lang="en-US" baseline="0" dirty="0" smtClean="0"/>
          </a:p>
          <a:p>
            <a:r>
              <a:rPr lang="en-US" baseline="0" dirty="0" smtClean="0"/>
              <a:t>[show animation]</a:t>
            </a:r>
          </a:p>
          <a:p>
            <a:r>
              <a:rPr lang="en-US" baseline="0" dirty="0" smtClean="0"/>
              <a:t>Once we have our new view model we would </a:t>
            </a:r>
            <a:r>
              <a:rPr lang="en-US" baseline="0" dirty="0" smtClean="0"/>
              <a:t>assign it to </a:t>
            </a:r>
            <a:r>
              <a:rPr lang="en-US" baseline="0" dirty="0" smtClean="0"/>
              <a:t>the view’s </a:t>
            </a:r>
            <a:r>
              <a:rPr lang="en-US" baseline="0" dirty="0" err="1" smtClean="0"/>
              <a:t>DataContext</a:t>
            </a:r>
            <a:endParaRPr lang="en-US" baseline="0" dirty="0" smtClean="0"/>
          </a:p>
          <a:p>
            <a:endParaRPr lang="en-US" baseline="0" dirty="0" smtClean="0"/>
          </a:p>
          <a:p>
            <a:r>
              <a:rPr lang="en-US" baseline="0" dirty="0" smtClean="0"/>
              <a:t>Once we have our of data context set the binding engine will take over and the magic will begin.</a:t>
            </a:r>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97281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using knockout,</a:t>
            </a:r>
            <a:r>
              <a:rPr lang="en-US" baseline="0" dirty="0" smtClean="0"/>
              <a:t> setting up the bound context is very similar</a:t>
            </a:r>
          </a:p>
          <a:p>
            <a:endParaRPr lang="en-US" baseline="0" dirty="0" smtClean="0"/>
          </a:p>
          <a:p>
            <a:r>
              <a:rPr lang="en-US" baseline="0" dirty="0" smtClean="0"/>
              <a:t>[show animation]</a:t>
            </a:r>
          </a:p>
          <a:p>
            <a:r>
              <a:rPr lang="en-US" baseline="0" dirty="0" smtClean="0"/>
              <a:t>The first thing we would do is create a script block in our HTML document.   This script block allows our view to use JavaScript.</a:t>
            </a:r>
          </a:p>
          <a:p>
            <a:endParaRPr lang="en-US" baseline="0" dirty="0" smtClean="0"/>
          </a:p>
          <a:p>
            <a:r>
              <a:rPr lang="en-US" baseline="0" dirty="0" smtClean="0"/>
              <a:t>[Show animation]</a:t>
            </a:r>
          </a:p>
          <a:p>
            <a:r>
              <a:rPr lang="en-US" baseline="0" dirty="0" smtClean="0"/>
              <a:t>Inside of our script block we would create a self executing function in JavaScript.  For our usage you can think of this as the views constructor as this code will be executed once the html page is loaded.</a:t>
            </a:r>
          </a:p>
          <a:p>
            <a:endParaRPr lang="en-US" baseline="0" dirty="0" smtClean="0"/>
          </a:p>
          <a:p>
            <a:r>
              <a:rPr lang="en-US" baseline="0" dirty="0" smtClean="0"/>
              <a:t>[show animation]</a:t>
            </a:r>
          </a:p>
          <a:p>
            <a:r>
              <a:rPr lang="en-US" baseline="0" dirty="0" smtClean="0"/>
              <a:t>Once we have our function setup the first thing we need to do is to create an instance of our view model.  You should notice that creating our </a:t>
            </a:r>
            <a:r>
              <a:rPr lang="en-US" baseline="0" dirty="0" err="1" smtClean="0"/>
              <a:t>viewmodel</a:t>
            </a:r>
            <a:r>
              <a:rPr lang="en-US" baseline="0" dirty="0" smtClean="0"/>
              <a:t> is pretty much identical to the way we did it in </a:t>
            </a:r>
            <a:r>
              <a:rPr lang="en-US" baseline="0" dirty="0" err="1" smtClean="0"/>
              <a:t>xaml</a:t>
            </a:r>
            <a:r>
              <a:rPr lang="en-US" baseline="0" dirty="0" smtClean="0"/>
              <a:t>.</a:t>
            </a:r>
          </a:p>
          <a:p>
            <a:endParaRPr lang="en-US" baseline="0" dirty="0" smtClean="0"/>
          </a:p>
          <a:p>
            <a:r>
              <a:rPr lang="en-US" baseline="0" dirty="0" smtClean="0"/>
              <a:t>[show animation]</a:t>
            </a:r>
            <a:endParaRPr lang="en-US" baseline="0" dirty="0" smtClean="0"/>
          </a:p>
          <a:p>
            <a:r>
              <a:rPr lang="en-US" baseline="0" dirty="0" smtClean="0"/>
              <a:t>Once we </a:t>
            </a:r>
            <a:r>
              <a:rPr lang="en-US" baseline="0" dirty="0" err="1" smtClean="0"/>
              <a:t>hae</a:t>
            </a:r>
            <a:r>
              <a:rPr lang="en-US" baseline="0" dirty="0" smtClean="0"/>
              <a:t> our view model created we need to bind it to our view.  To do this we use knockout and its </a:t>
            </a:r>
            <a:r>
              <a:rPr lang="en-US" baseline="0" dirty="0" err="1" smtClean="0"/>
              <a:t>applybindings</a:t>
            </a:r>
            <a:r>
              <a:rPr lang="en-US" baseline="0" dirty="0" smtClean="0"/>
              <a:t> method.  This is 1 to 1 the same as setting the data context in a </a:t>
            </a:r>
            <a:r>
              <a:rPr lang="en-US" baseline="0" dirty="0" err="1" smtClean="0"/>
              <a:t>xaml</a:t>
            </a:r>
            <a:r>
              <a:rPr lang="en-US" baseline="0" dirty="0" smtClean="0"/>
              <a:t> application. Once we apply our bindings the binding engine will do its magic.</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579987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4194139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1401544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199659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390087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21</a:t>
            </a:fld>
            <a:endParaRPr lang="en-US">
              <a:solidFill>
                <a:srgbClr val="000000"/>
              </a:solidFill>
            </a:endParaRPr>
          </a:p>
        </p:txBody>
      </p:sp>
    </p:spTree>
    <p:extLst>
      <p:ext uri="{BB962C8B-B14F-4D97-AF65-F5344CB8AC3E}">
        <p14:creationId xmlns:p14="http://schemas.microsoft.com/office/powerpoint/2010/main" val="2581011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216201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199371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 the statement that</a:t>
            </a:r>
            <a:r>
              <a:rPr lang="en-US" baseline="0" dirty="0" smtClean="0"/>
              <a:t> ‘the skills you acquired while building XAML based applications can be directly applied to building HTML applications. ‘  How can I make this statement with confidence?  Well because it is true.  Knockout </a:t>
            </a:r>
            <a:r>
              <a:rPr lang="en-US" baseline="0" dirty="0" err="1" smtClean="0"/>
              <a:t>js</a:t>
            </a:r>
            <a:r>
              <a:rPr lang="en-US" baseline="0" dirty="0" smtClean="0"/>
              <a:t> allows you to take your existing MVVM skills and transfer them seamlessly over to HTML </a:t>
            </a:r>
            <a:r>
              <a:rPr lang="en-US" baseline="0" dirty="0" err="1" smtClean="0"/>
              <a:t>applciations</a:t>
            </a:r>
            <a:r>
              <a:rPr lang="en-US" baseline="0" dirty="0" smtClean="0"/>
              <a:t>.  I also know it is true because I was able to do this.  Prior to making the jump to html I had spent over 3 years building XAML based applications.  Learning how to use Knockout really helped me make the transition to HTML much easier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The first way your skills will transfer is because the MVVM pattern is the same whether you are building XAML based applications or Knockout applications.  The model is still the model, the view still displays information to your user and the view model is still the glue which makes it all work.</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In knockout applications you still have an underlying data context which drives the entire view, in fact setting the context in knockout is very similar to the way to set it in XAML Based applications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dirty="0" smtClean="0"/>
              <a:t>One</a:t>
            </a:r>
            <a:r>
              <a:rPr lang="en-US" baseline="0" dirty="0" smtClean="0"/>
              <a:t> of the core features of XAML which gave it so much power was its binding engine.  Well knockout has the same binding concept and its engine is equally as important and powerful.  In some respects its engine is more powerful than the one in XAML IMO</a:t>
            </a:r>
          </a:p>
          <a:p>
            <a:endParaRPr lang="en-US" baseline="0" dirty="0" smtClean="0"/>
          </a:p>
          <a:p>
            <a:r>
              <a:rPr lang="en-US" baseline="0" dirty="0" smtClean="0"/>
              <a:t>[show animation]</a:t>
            </a:r>
          </a:p>
          <a:p>
            <a:r>
              <a:rPr lang="en-US" baseline="0" dirty="0" smtClean="0"/>
              <a:t>Another killer feature in XAML was the ability to dynamically change the look and feel of your UI components based on the state of your application.  Knockout can accomplish the same thing as well.</a:t>
            </a:r>
          </a:p>
          <a:p>
            <a:endParaRPr lang="en-US" baseline="0" dirty="0" smtClean="0"/>
          </a:p>
          <a:p>
            <a:r>
              <a:rPr lang="en-US" baseline="0" dirty="0" smtClean="0"/>
              <a:t>During this course we are going to explore each of these areas in great depth and by the end you will be able to say with confidence that the skills you acquired while developing in XAML will transfer to HTML development when using knockout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4278250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281256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are going to focus on the basics</a:t>
            </a:r>
            <a:r>
              <a:rPr lang="en-US" baseline="0" dirty="0" smtClean="0"/>
              <a:t> in order to get you off the ground running.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We will start off by learning more about knockout </a:t>
            </a:r>
            <a:r>
              <a:rPr lang="en-US" baseline="0" dirty="0" err="1" smtClean="0"/>
              <a:t>js</a:t>
            </a:r>
            <a:r>
              <a:rPr lang="en-US" baseline="0" dirty="0" smtClean="0"/>
              <a:t> and what it provides  the XAML developer.  We will also learn the steps needed in order to setup and install knockout in to our html applications.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Next we are going to do a review of </a:t>
            </a:r>
            <a:r>
              <a:rPr lang="en-US" baseline="0" dirty="0" err="1" smtClean="0"/>
              <a:t>TypeScript</a:t>
            </a:r>
            <a:r>
              <a:rPr lang="en-US" baseline="0" dirty="0" smtClean="0"/>
              <a:t>, in this course we are going to be doing our JavaScript development via Typescript as I feel </a:t>
            </a:r>
            <a:r>
              <a:rPr lang="en-US" baseline="0" dirty="0" err="1" smtClean="0"/>
              <a:t>TypeScript</a:t>
            </a:r>
            <a:r>
              <a:rPr lang="en-US" baseline="0" dirty="0" smtClean="0"/>
              <a:t> a </a:t>
            </a:r>
            <a:r>
              <a:rPr lang="en-US" baseline="0" dirty="0" err="1" smtClean="0"/>
              <a:t>simplier</a:t>
            </a:r>
            <a:r>
              <a:rPr lang="en-US" baseline="0" dirty="0" smtClean="0"/>
              <a:t> transition to JavaScript for most </a:t>
            </a:r>
            <a:r>
              <a:rPr lang="en-US" baseline="0" dirty="0" err="1" smtClean="0"/>
              <a:t>.net</a:t>
            </a:r>
            <a:r>
              <a:rPr lang="en-US" baseline="0" dirty="0" smtClean="0"/>
              <a:t> developers.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Once we get the basics down we will start looking at some code.  The first thing we are going to look at is how we bind our data context to our view. When looking at this we are going to first review how it can be accomplished in XAML and then learn how to accomplish this in Html w/ Knockout.</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r>
              <a:rPr lang="en-US" baseline="0" dirty="0" smtClean="0"/>
              <a:t>Now that we know how to setup our data context we are going to dive head first into learning how to use the core features in Knockout.  The first core feature we are going to learn about is the observable </a:t>
            </a:r>
            <a:r>
              <a:rPr lang="en-US" baseline="0" dirty="0" err="1" smtClean="0"/>
              <a:t>properies</a:t>
            </a:r>
            <a:r>
              <a:rPr lang="en-US" baseline="0" dirty="0" smtClean="0"/>
              <a:t>.  Observables are what allow us to get the 2 way binding in knockout</a:t>
            </a:r>
          </a:p>
          <a:p>
            <a:endParaRPr lang="en-US" baseline="0" dirty="0" smtClean="0"/>
          </a:p>
          <a:p>
            <a:r>
              <a:rPr lang="en-US" baseline="0" dirty="0" smtClean="0"/>
              <a:t>[show animation]</a:t>
            </a:r>
          </a:p>
          <a:p>
            <a:r>
              <a:rPr lang="en-US" baseline="0" dirty="0" smtClean="0"/>
              <a:t>Next we are going to look at how we can use observables but in respect to arrays of data.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Finally we will end by reviewing a really cool feature of knockout which is called computed observables.  A Computed Observables </a:t>
            </a:r>
            <a:r>
              <a:rPr lang="en-US" sz="1200" b="0" i="0" kern="1200" dirty="0" smtClean="0">
                <a:solidFill>
                  <a:schemeClr val="tx1"/>
                </a:solidFill>
                <a:effectLst/>
                <a:latin typeface="Arial" pitchFamily="34" charset="0"/>
                <a:ea typeface="+mn-ea"/>
                <a:cs typeface="+mn-cs"/>
              </a:rPr>
              <a:t>are functions that are dependent on one or more other observables, and will automatically update whenever any of these dependencies change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are going to dedicate an entire course to knockout we might as well set the definition for what this library provides</a:t>
            </a:r>
            <a:r>
              <a:rPr lang="en-US" baseline="0" dirty="0" smtClean="0"/>
              <a:t> out of the gate.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35635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Knockout</a:t>
            </a:r>
            <a:r>
              <a:rPr lang="en-US" baseline="0" dirty="0" smtClean="0"/>
              <a:t> is an MVVM framework built using </a:t>
            </a:r>
            <a:r>
              <a:rPr lang="en-US" baseline="0" dirty="0" err="1" smtClean="0"/>
              <a:t>Javascript</a:t>
            </a:r>
            <a:r>
              <a:rPr lang="en-US" baseline="0" dirty="0" smtClean="0"/>
              <a:t>.  It is meant to be a complimentary framework and not a competitive one.  This means that knockout simply plays well with other frameworks such as </a:t>
            </a:r>
            <a:r>
              <a:rPr lang="en-US" baseline="0" dirty="0" err="1" smtClean="0"/>
              <a:t>jquery</a:t>
            </a:r>
            <a:r>
              <a:rPr lang="en-US" baseline="0" dirty="0" smtClean="0"/>
              <a:t> or prototype.</a:t>
            </a:r>
          </a:p>
          <a:p>
            <a:endParaRPr lang="en-US" baseline="0" dirty="0" smtClean="0"/>
          </a:p>
          <a:p>
            <a:r>
              <a:rPr lang="en-US" baseline="0" dirty="0" smtClean="0"/>
              <a:t>[show animation]</a:t>
            </a:r>
          </a:p>
          <a:p>
            <a:r>
              <a:rPr lang="en-US" baseline="0" dirty="0" smtClean="0"/>
              <a:t>Some of the core features of knockout include</a:t>
            </a:r>
          </a:p>
          <a:p>
            <a:endParaRPr lang="en-US" baseline="0" dirty="0" smtClean="0"/>
          </a:p>
          <a:p>
            <a:r>
              <a:rPr lang="en-US" baseline="0" dirty="0" smtClean="0"/>
              <a:t>[show animation]</a:t>
            </a:r>
          </a:p>
          <a:p>
            <a:r>
              <a:rPr lang="en-US" baseline="0" dirty="0" smtClean="0"/>
              <a:t>Built in dependency tracking.  This means it will </a:t>
            </a:r>
            <a:r>
              <a:rPr lang="en-US" sz="1200" b="0" i="0" kern="1200" dirty="0" smtClean="0">
                <a:solidFill>
                  <a:schemeClr val="tx1"/>
                </a:solidFill>
                <a:effectLst/>
                <a:latin typeface="Arial" pitchFamily="34" charset="0"/>
                <a:ea typeface="+mn-ea"/>
                <a:cs typeface="+mn-cs"/>
              </a:rPr>
              <a:t>automatically updates the right parts of your UI whenever your data model changes.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Has Declarative bindings meaning it provides </a:t>
            </a:r>
            <a:r>
              <a:rPr lang="en-US" sz="1200" b="0" i="0" kern="1200" dirty="0" smtClean="0">
                <a:solidFill>
                  <a:schemeClr val="tx1"/>
                </a:solidFill>
                <a:effectLst/>
                <a:latin typeface="Arial" pitchFamily="34" charset="0"/>
                <a:ea typeface="+mn-ea"/>
                <a:cs typeface="+mn-cs"/>
              </a:rPr>
              <a:t>a simple and obvious way to connect parts of your UI to your data model. You can construct a complex dynamic UIs easily using arbitrarily nested binding contexts.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Has a great extensibility model which allows for you to </a:t>
            </a:r>
            <a:r>
              <a:rPr lang="en-US" sz="1200" b="0" i="0" kern="1200" dirty="0" smtClean="0">
                <a:solidFill>
                  <a:schemeClr val="tx1"/>
                </a:solidFill>
                <a:effectLst/>
                <a:latin typeface="Arial" pitchFamily="34" charset="0"/>
                <a:ea typeface="+mn-ea"/>
                <a:cs typeface="+mn-cs"/>
              </a:rPr>
              <a:t>implement custom behaviors as new declarative bindings for easy reuse in just a few lines of code.</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The next question is how do we acquire the library in order to add it to our code? </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Because we are working inside of Visual Studio we will be using </a:t>
            </a:r>
            <a:r>
              <a:rPr lang="en-US" sz="1200" b="0" i="0" kern="1200" baseline="0" dirty="0" err="1" smtClean="0">
                <a:solidFill>
                  <a:schemeClr val="tx1"/>
                </a:solidFill>
                <a:effectLst/>
                <a:latin typeface="Arial" pitchFamily="34" charset="0"/>
                <a:ea typeface="+mn-ea"/>
                <a:cs typeface="+mn-cs"/>
              </a:rPr>
              <a:t>nuget</a:t>
            </a:r>
            <a:r>
              <a:rPr lang="en-US" sz="1200" b="0" i="0" kern="1200" baseline="0" dirty="0" smtClean="0">
                <a:solidFill>
                  <a:schemeClr val="tx1"/>
                </a:solidFill>
                <a:effectLst/>
                <a:latin typeface="Arial" pitchFamily="34" charset="0"/>
                <a:ea typeface="+mn-ea"/>
                <a:cs typeface="+mn-cs"/>
              </a:rPr>
              <a:t> to download the latest build and add it to our projects</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If you do not want to use </a:t>
            </a:r>
            <a:r>
              <a:rPr lang="en-US" sz="1200" b="0" i="0" kern="1200" baseline="0" dirty="0" err="1" smtClean="0">
                <a:solidFill>
                  <a:schemeClr val="tx1"/>
                </a:solidFill>
                <a:effectLst/>
                <a:latin typeface="Arial" pitchFamily="34" charset="0"/>
                <a:ea typeface="+mn-ea"/>
                <a:cs typeface="+mn-cs"/>
              </a:rPr>
              <a:t>Nuget</a:t>
            </a:r>
            <a:r>
              <a:rPr lang="en-US" sz="1200" b="0" i="0" kern="1200" baseline="0" dirty="0" smtClean="0">
                <a:solidFill>
                  <a:schemeClr val="tx1"/>
                </a:solidFill>
                <a:effectLst/>
                <a:latin typeface="Arial" pitchFamily="34" charset="0"/>
                <a:ea typeface="+mn-ea"/>
                <a:cs typeface="+mn-cs"/>
              </a:rPr>
              <a:t> you can always download the files directly from the knockout website</a:t>
            </a:r>
          </a:p>
          <a:p>
            <a:endParaRPr lang="en-US" sz="1200" b="0" i="0" kern="1200" baseline="0" dirty="0" smtClean="0">
              <a:solidFill>
                <a:schemeClr val="tx1"/>
              </a:solidFill>
              <a:effectLst/>
              <a:latin typeface="Arial" pitchFamily="34" charset="0"/>
              <a:ea typeface="+mn-ea"/>
              <a:cs typeface="+mn-cs"/>
            </a:endParaRPr>
          </a:p>
          <a:p>
            <a:r>
              <a:rPr lang="en-US" sz="1200" b="0" i="0" kern="1200" baseline="0" dirty="0" smtClean="0">
                <a:solidFill>
                  <a:schemeClr val="tx1"/>
                </a:solidFill>
                <a:effectLst/>
                <a:latin typeface="Arial" pitchFamily="34" charset="0"/>
                <a:ea typeface="+mn-ea"/>
                <a:cs typeface="+mn-cs"/>
              </a:rPr>
              <a:t>[show animation]</a:t>
            </a:r>
          </a:p>
          <a:p>
            <a:r>
              <a:rPr lang="en-US" sz="1200" b="0" i="0" kern="1200" baseline="0" dirty="0" smtClean="0">
                <a:solidFill>
                  <a:schemeClr val="tx1"/>
                </a:solidFill>
                <a:effectLst/>
                <a:latin typeface="Arial" pitchFamily="34" charset="0"/>
                <a:ea typeface="+mn-ea"/>
                <a:cs typeface="+mn-cs"/>
              </a:rPr>
              <a:t>Speaking of the knockout website, if you want to get more information or read the documentation around knockout you can get this at knockoutjs.com</a:t>
            </a: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sz="1200" b="0" i="0" kern="1200" baseline="0" dirty="0" smtClean="0">
              <a:solidFill>
                <a:schemeClr val="tx1"/>
              </a:solidFill>
              <a:effectLst/>
              <a:latin typeface="Arial" pitchFamily="34" charset="0"/>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10</a:t>
            </a:fld>
            <a:endParaRPr lang="en-US"/>
          </a:p>
        </p:txBody>
      </p:sp>
    </p:spTree>
    <p:extLst>
      <p:ext uri="{BB962C8B-B14F-4D97-AF65-F5344CB8AC3E}">
        <p14:creationId xmlns:p14="http://schemas.microsoft.com/office/powerpoint/2010/main" val="291199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248533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a:t>
            </a:r>
            <a:r>
              <a:rPr lang="en-US" baseline="0" dirty="0" smtClean="0"/>
              <a:t> this course we will be </a:t>
            </a:r>
            <a:r>
              <a:rPr lang="en-US" baseline="0" dirty="0" err="1" smtClean="0"/>
              <a:t>cr</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12</a:t>
            </a:fld>
            <a:endParaRPr lang="en-US">
              <a:solidFill>
                <a:srgbClr val="000000"/>
              </a:solidFill>
            </a:endParaRPr>
          </a:p>
        </p:txBody>
      </p:sp>
    </p:spTree>
    <p:extLst>
      <p:ext uri="{BB962C8B-B14F-4D97-AF65-F5344CB8AC3E}">
        <p14:creationId xmlns:p14="http://schemas.microsoft.com/office/powerpoint/2010/main" val="13797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13</a:t>
            </a:fld>
            <a:endParaRPr lang="en-US">
              <a:solidFill>
                <a:srgbClr val="000000"/>
              </a:solidFill>
            </a:endParaRPr>
          </a:p>
        </p:txBody>
      </p:sp>
    </p:spTree>
    <p:extLst>
      <p:ext uri="{BB962C8B-B14F-4D97-AF65-F5344CB8AC3E}">
        <p14:creationId xmlns:p14="http://schemas.microsoft.com/office/powerpoint/2010/main" val="2768580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Knockout?		</a:t>
            </a:r>
            <a:endParaRPr lang="en-GB" dirty="0"/>
          </a:p>
        </p:txBody>
      </p:sp>
      <p:sp>
        <p:nvSpPr>
          <p:cNvPr id="3" name="Text Placeholder 2"/>
          <p:cNvSpPr>
            <a:spLocks noGrp="1"/>
          </p:cNvSpPr>
          <p:nvPr>
            <p:ph type="body" idx="1"/>
          </p:nvPr>
        </p:nvSpPr>
        <p:spPr/>
        <p:txBody>
          <a:bodyPr/>
          <a:lstStyle/>
          <a:p>
            <a:r>
              <a:rPr lang="en-GB" dirty="0" smtClean="0"/>
              <a:t>An MVVM framework built in JavaScript</a:t>
            </a:r>
            <a:br>
              <a:rPr lang="en-GB" dirty="0" smtClean="0"/>
            </a:br>
            <a:endParaRPr lang="en-GB" dirty="0" smtClean="0"/>
          </a:p>
          <a:p>
            <a:r>
              <a:rPr lang="en-GB" dirty="0" smtClean="0"/>
              <a:t>Its features Include:</a:t>
            </a:r>
          </a:p>
          <a:p>
            <a:pPr lvl="1"/>
            <a:r>
              <a:rPr lang="en-GB" dirty="0" smtClean="0"/>
              <a:t>Dependency tracking (Automatic UI Updates)</a:t>
            </a:r>
          </a:p>
          <a:p>
            <a:pPr lvl="1"/>
            <a:r>
              <a:rPr lang="en-GB" dirty="0" smtClean="0"/>
              <a:t>Declarative bindings</a:t>
            </a:r>
          </a:p>
          <a:p>
            <a:pPr lvl="1"/>
            <a:r>
              <a:rPr lang="en-GB" dirty="0" smtClean="0"/>
              <a:t>Simple Extensibility</a:t>
            </a:r>
          </a:p>
          <a:p>
            <a:pPr lvl="1"/>
            <a:endParaRPr lang="en-GB" dirty="0"/>
          </a:p>
          <a:p>
            <a:r>
              <a:rPr lang="en-GB" dirty="0" smtClean="0"/>
              <a:t>How to acquire knockout?</a:t>
            </a:r>
          </a:p>
          <a:p>
            <a:pPr lvl="1"/>
            <a:r>
              <a:rPr lang="en-GB" dirty="0" err="1" smtClean="0"/>
              <a:t>NuGet</a:t>
            </a:r>
            <a:endParaRPr lang="en-GB" dirty="0" smtClean="0"/>
          </a:p>
          <a:p>
            <a:pPr lvl="1"/>
            <a:r>
              <a:rPr lang="en-GB" dirty="0" smtClean="0"/>
              <a:t>Download directly</a:t>
            </a:r>
            <a:endParaRPr lang="en-GB" dirty="0"/>
          </a:p>
          <a:p>
            <a:pPr lvl="1"/>
            <a:endParaRPr lang="en-GB" dirty="0" smtClean="0"/>
          </a:p>
          <a:p>
            <a:r>
              <a:rPr lang="en-GB" dirty="0" smtClean="0"/>
              <a:t>Further </a:t>
            </a:r>
            <a:r>
              <a:rPr lang="en-GB" dirty="0"/>
              <a:t>Information and documentation @ knockoutjs.com</a:t>
            </a:r>
          </a:p>
          <a:p>
            <a:pPr marL="0" indent="0">
              <a:buNone/>
            </a:pPr>
            <a:endParaRPr lang="en-GB" dirty="0" smtClean="0"/>
          </a:p>
        </p:txBody>
      </p:sp>
    </p:spTree>
    <p:extLst>
      <p:ext uri="{BB962C8B-B14F-4D97-AF65-F5344CB8AC3E}">
        <p14:creationId xmlns:p14="http://schemas.microsoft.com/office/powerpoint/2010/main" val="2561420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30299913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solidFill>
                  <a:srgbClr val="EF8B19"/>
                </a:solidFill>
              </a:rPr>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217582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4954055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solidFill>
                  <a:srgbClr val="EF8B19"/>
                </a:solidFill>
              </a:rPr>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538657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Context		 -- </a:t>
            </a:r>
            <a:r>
              <a:rPr lang="en-US" dirty="0" err="1" smtClean="0"/>
              <a:t>Xaml</a:t>
            </a:r>
            <a:r>
              <a:rPr lang="en-US" dirty="0" smtClean="0"/>
              <a:t> Way</a:t>
            </a:r>
            <a:endParaRPr lang="en-GB"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Constructor of the View</a:t>
            </a:r>
            <a:endParaRPr lang="en-US" dirty="0">
              <a:solidFill>
                <a:prstClr val="black"/>
              </a:solidFill>
              <a:latin typeface="Myriad Pro"/>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617704"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an instance of </a:t>
            </a:r>
            <a:r>
              <a:rPr lang="en-US" dirty="0" smtClean="0">
                <a:solidFill>
                  <a:prstClr val="black"/>
                </a:solidFill>
                <a:latin typeface="Myriad Pro"/>
              </a:rPr>
              <a:t>the </a:t>
            </a:r>
          </a:p>
          <a:p>
            <a:r>
              <a:rPr lang="en-US" dirty="0" smtClean="0">
                <a:solidFill>
                  <a:prstClr val="black"/>
                </a:solidFill>
                <a:latin typeface="Myriad Pro"/>
              </a:rPr>
              <a:t>View Model</a:t>
            </a:r>
            <a:endParaRPr lang="en-US" dirty="0">
              <a:solidFill>
                <a:prstClr val="black"/>
              </a:solidFill>
              <a:latin typeface="Myriad Pro"/>
            </a:endParaRPr>
          </a:p>
        </p:txBody>
      </p:sp>
      <p:cxnSp>
        <p:nvCxnSpPr>
          <p:cNvPr id="8" name="Straight Arrow Connector 7"/>
          <p:cNvCxnSpPr/>
          <p:nvPr/>
        </p:nvCxnSpPr>
        <p:spPr bwMode="auto">
          <a:xfrm flipV="1">
            <a:off x="1676400" y="3200400"/>
            <a:ext cx="0" cy="9906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bwMode="auto">
          <a:xfrm>
            <a:off x="914400" y="4270624"/>
            <a:ext cx="2084097" cy="646331"/>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Push it to the view’s</a:t>
            </a:r>
          </a:p>
          <a:p>
            <a:r>
              <a:rPr lang="en-US" dirty="0" smtClean="0">
                <a:solidFill>
                  <a:prstClr val="black"/>
                </a:solidFill>
                <a:latin typeface="Myriad Pro"/>
              </a:rPr>
              <a:t>Data Context</a:t>
            </a:r>
            <a:endParaRPr lang="en-US" dirty="0">
              <a:solidFill>
                <a:prstClr val="black"/>
              </a:solidFill>
              <a:latin typeface="Myriad Pro"/>
            </a:endParaRPr>
          </a:p>
        </p:txBody>
      </p:sp>
      <p:cxnSp>
        <p:nvCxnSpPr>
          <p:cNvPr id="13" name="Straight Connector 12"/>
          <p:cNvCxnSpPr/>
          <p:nvPr/>
        </p:nvCxnSpPr>
        <p:spPr bwMode="auto">
          <a:xfrm>
            <a:off x="2608123" y="3156856"/>
            <a:ext cx="2268677"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03581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7" grpId="0"/>
      <p:bldP spid="17" grpId="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Context		 -- Knockout Way</a:t>
            </a:r>
            <a:endParaRPr lang="en-GB" dirty="0"/>
          </a:p>
        </p:txBody>
      </p:sp>
      <p:pic>
        <p:nvPicPr>
          <p:cNvPr id="6" name="Picture 5"/>
          <p:cNvPicPr>
            <a:picLocks noChangeAspect="1"/>
          </p:cNvPicPr>
          <p:nvPr/>
        </p:nvPicPr>
        <p:blipFill>
          <a:blip r:embed="rId3"/>
          <a:stretch>
            <a:fillRect/>
          </a:stretch>
        </p:blipFill>
        <p:spPr>
          <a:xfrm>
            <a:off x="457200" y="1436132"/>
            <a:ext cx="4903138" cy="2238389"/>
          </a:xfrm>
          <a:prstGeom prst="rect">
            <a:avLst/>
          </a:prstGeom>
        </p:spPr>
      </p:pic>
      <p:cxnSp>
        <p:nvCxnSpPr>
          <p:cNvPr id="18" name="Straight Arrow Connector 17"/>
          <p:cNvCxnSpPr/>
          <p:nvPr/>
        </p:nvCxnSpPr>
        <p:spPr bwMode="auto">
          <a:xfrm flipH="1">
            <a:off x="4267200" y="1365766"/>
            <a:ext cx="1752600" cy="20216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1066800"/>
            <a:ext cx="2427139"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Script block in the View</a:t>
            </a:r>
            <a:endParaRPr lang="en-US" dirty="0">
              <a:solidFill>
                <a:prstClr val="black"/>
              </a:solidFill>
              <a:latin typeface="Myriad Pro"/>
            </a:endParaRPr>
          </a:p>
        </p:txBody>
      </p:sp>
      <p:cxnSp>
        <p:nvCxnSpPr>
          <p:cNvPr id="21" name="Straight Arrow Connector 20"/>
          <p:cNvCxnSpPr/>
          <p:nvPr/>
        </p:nvCxnSpPr>
        <p:spPr bwMode="auto">
          <a:xfrm flipH="1" flipV="1">
            <a:off x="2743200" y="1905000"/>
            <a:ext cx="3308167" cy="2589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70417" y="1752600"/>
            <a:ext cx="2734210" cy="369332"/>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Self Executing Function</a:t>
            </a:r>
            <a:endParaRPr lang="en-US" dirty="0">
              <a:solidFill>
                <a:prstClr val="black"/>
              </a:solidFill>
              <a:latin typeface="Myriad Pro"/>
            </a:endParaRPr>
          </a:p>
        </p:txBody>
      </p:sp>
      <p:cxnSp>
        <p:nvCxnSpPr>
          <p:cNvPr id="8" name="Straight Connector 7"/>
          <p:cNvCxnSpPr/>
          <p:nvPr/>
        </p:nvCxnSpPr>
        <p:spPr bwMode="auto">
          <a:xfrm>
            <a:off x="990600" y="2057400"/>
            <a:ext cx="1408670" cy="0"/>
          </a:xfrm>
          <a:prstGeom prst="line">
            <a:avLst/>
          </a:prstGeom>
          <a:ln>
            <a:solidFill>
              <a:schemeClr val="accent1"/>
            </a:solidFill>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23" idx="1"/>
          </p:cNvCxnSpPr>
          <p:nvPr/>
        </p:nvCxnSpPr>
        <p:spPr bwMode="auto">
          <a:xfrm flipH="1" flipV="1">
            <a:off x="4495800" y="2394466"/>
            <a:ext cx="1574617" cy="5979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bwMode="auto">
          <a:xfrm>
            <a:off x="6070417" y="2807732"/>
            <a:ext cx="2347181"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Create the View Model</a:t>
            </a:r>
            <a:endParaRPr lang="en-US" dirty="0">
              <a:solidFill>
                <a:prstClr val="black"/>
              </a:solidFill>
              <a:latin typeface="Myriad Pro"/>
            </a:endParaRPr>
          </a:p>
        </p:txBody>
      </p:sp>
      <p:cxnSp>
        <p:nvCxnSpPr>
          <p:cNvPr id="24" name="Straight Arrow Connector 23"/>
          <p:cNvCxnSpPr/>
          <p:nvPr/>
        </p:nvCxnSpPr>
        <p:spPr bwMode="auto">
          <a:xfrm flipV="1">
            <a:off x="2514600" y="3018902"/>
            <a:ext cx="378" cy="992685"/>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bwMode="auto">
          <a:xfrm>
            <a:off x="1184368" y="4062903"/>
            <a:ext cx="3082832" cy="369332"/>
          </a:xfrm>
          <a:prstGeom prst="rect">
            <a:avLst/>
          </a:prstGeom>
          <a:noFill/>
          <a:ln w="9525">
            <a:noFill/>
            <a:miter lim="800000"/>
            <a:headEnd/>
            <a:tailEnd/>
          </a:ln>
        </p:spPr>
        <p:txBody>
          <a:bodyPr wrap="none" rtlCol="0">
            <a:spAutoFit/>
          </a:bodyPr>
          <a:lstStyle/>
          <a:p>
            <a:r>
              <a:rPr lang="en-US" dirty="0" smtClean="0">
                <a:solidFill>
                  <a:prstClr val="black"/>
                </a:solidFill>
                <a:latin typeface="Myriad Pro"/>
              </a:rPr>
              <a:t>Bind to the Knockout Context </a:t>
            </a:r>
            <a:endParaRPr lang="en-US" dirty="0">
              <a:solidFill>
                <a:prstClr val="black"/>
              </a:solidFill>
              <a:latin typeface="Myriad Pro"/>
            </a:endParaRPr>
          </a:p>
        </p:txBody>
      </p:sp>
    </p:spTree>
    <p:extLst>
      <p:ext uri="{BB962C8B-B14F-4D97-AF65-F5344CB8AC3E}">
        <p14:creationId xmlns:p14="http://schemas.microsoft.com/office/powerpoint/2010/main" val="1881018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p:bldP spid="22" grpId="1"/>
      <p:bldP spid="23" grpId="0"/>
      <p:bldP spid="23" grpId="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813264694"/>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solidFill>
                  <a:srgbClr val="EF8B19"/>
                </a:solidFill>
              </a:rPr>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2584822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363565217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my skills transfer?		</a:t>
            </a:r>
            <a:endParaRPr lang="en-GB" dirty="0"/>
          </a:p>
        </p:txBody>
      </p:sp>
      <p:sp>
        <p:nvSpPr>
          <p:cNvPr id="3" name="Text Placeholder 2"/>
          <p:cNvSpPr>
            <a:spLocks noGrp="1"/>
          </p:cNvSpPr>
          <p:nvPr>
            <p:ph type="body" idx="1"/>
          </p:nvPr>
        </p:nvSpPr>
        <p:spPr/>
        <p:txBody>
          <a:bodyPr/>
          <a:lstStyle/>
          <a:p>
            <a:r>
              <a:rPr lang="en-GB" dirty="0" smtClean="0"/>
              <a:t>XAML does MVVM and so does Knockout w/ HTML</a:t>
            </a:r>
            <a:br>
              <a:rPr lang="en-GB" dirty="0" smtClean="0"/>
            </a:br>
            <a:endParaRPr lang="en-GB" dirty="0" smtClean="0"/>
          </a:p>
          <a:p>
            <a:r>
              <a:rPr lang="en-GB" dirty="0" smtClean="0"/>
              <a:t>Knockout has an underlying data context just like XAML</a:t>
            </a:r>
          </a:p>
          <a:p>
            <a:endParaRPr lang="en-GB" dirty="0" smtClean="0"/>
          </a:p>
          <a:p>
            <a:r>
              <a:rPr lang="en-GB" dirty="0" smtClean="0"/>
              <a:t>Knockout uses binding in almost the same as XAML</a:t>
            </a:r>
          </a:p>
          <a:p>
            <a:endParaRPr lang="en-GB" dirty="0" smtClean="0"/>
          </a:p>
          <a:p>
            <a:r>
              <a:rPr lang="en-GB" dirty="0" smtClean="0"/>
              <a:t>Knockout allows for style binding the same as XAML</a:t>
            </a:r>
            <a:endParaRPr lang="en-GB" dirty="0"/>
          </a:p>
        </p:txBody>
      </p:sp>
    </p:spTree>
    <p:extLst>
      <p:ext uri="{BB962C8B-B14F-4D97-AF65-F5344CB8AC3E}">
        <p14:creationId xmlns:p14="http://schemas.microsoft.com/office/powerpoint/2010/main" val="18951056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solidFill>
                  <a:srgbClr val="EF8B19"/>
                </a:solidFill>
              </a:rPr>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46663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2537534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solidFill>
                  <a:srgbClr val="EF8B19"/>
                </a:solidFill>
              </a:rPr>
              <a:t>Introduction to Computed Observables</a:t>
            </a:r>
            <a:endParaRPr lang="en-GB" dirty="0"/>
          </a:p>
        </p:txBody>
      </p:sp>
    </p:spTree>
    <p:extLst>
      <p:ext uri="{BB962C8B-B14F-4D97-AF65-F5344CB8AC3E}">
        <p14:creationId xmlns:p14="http://schemas.microsoft.com/office/powerpoint/2010/main" val="1948410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13827321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Summar</a:t>
            </a:r>
            <a:r>
              <a:rPr lang="en-US" dirty="0" smtClean="0"/>
              <a:t>		y</a:t>
            </a:r>
            <a:endParaRPr lang="en-GB" dirty="0"/>
          </a:p>
        </p:txBody>
      </p:sp>
      <p:sp>
        <p:nvSpPr>
          <p:cNvPr id="3" name="Text Placeholder 2"/>
          <p:cNvSpPr>
            <a:spLocks noGrp="1"/>
          </p:cNvSpPr>
          <p:nvPr>
            <p:ph type="body" idx="1"/>
          </p:nvPr>
        </p:nvSpPr>
        <p:spPr/>
        <p:txBody>
          <a:bodyPr/>
          <a:lstStyle/>
          <a:p>
            <a:r>
              <a:rPr lang="en-US" dirty="0" smtClean="0">
                <a:latin typeface="+mn-lt"/>
              </a:rPr>
              <a:t>Learned about Knockout.js</a:t>
            </a:r>
          </a:p>
          <a:p>
            <a:r>
              <a:rPr lang="en-GB" dirty="0" smtClean="0"/>
              <a:t>Learned about Typescript</a:t>
            </a:r>
          </a:p>
          <a:p>
            <a:r>
              <a:rPr lang="en-GB" dirty="0" smtClean="0"/>
              <a:t>Introduced to Context Binding in Knockout</a:t>
            </a:r>
          </a:p>
          <a:p>
            <a:r>
              <a:rPr lang="en-GB" dirty="0"/>
              <a:t>Introduced to Observable Properties in Knockout</a:t>
            </a:r>
            <a:endParaRPr lang="en-GB" dirty="0" smtClean="0"/>
          </a:p>
          <a:p>
            <a:r>
              <a:rPr lang="en-GB" dirty="0"/>
              <a:t>Introduced to Observable Arrays in Knockout</a:t>
            </a:r>
            <a:endParaRPr lang="en-GB" dirty="0" smtClean="0"/>
          </a:p>
          <a:p>
            <a:r>
              <a:rPr lang="en-GB" dirty="0"/>
              <a:t>Introduced </a:t>
            </a:r>
            <a:r>
              <a:rPr lang="en-GB" dirty="0" smtClean="0"/>
              <a:t>to Computed Observable</a:t>
            </a:r>
            <a:r>
              <a:rPr lang="en-GB" dirty="0"/>
              <a:t> in </a:t>
            </a:r>
            <a:r>
              <a:rPr lang="en-GB" dirty="0" smtClean="0"/>
              <a:t>Knockout</a:t>
            </a:r>
            <a:endParaRPr lang="en-GB" dirty="0"/>
          </a:p>
        </p:txBody>
      </p:sp>
    </p:spTree>
    <p:extLst>
      <p:ext uri="{BB962C8B-B14F-4D97-AF65-F5344CB8AC3E}">
        <p14:creationId xmlns:p14="http://schemas.microsoft.com/office/powerpoint/2010/main" val="13888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does </a:t>
            </a:r>
            <a:r>
              <a:rPr lang="en-GB" sz="3600" dirty="0" smtClean="0">
                <a:solidFill>
                  <a:schemeClr val="bg1"/>
                </a:solidFill>
              </a:rPr>
              <a:t>MVVM. </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4170374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a:t>
            </a:r>
            <a:r>
              <a:rPr lang="en-GB" sz="3600" dirty="0" smtClean="0">
                <a:solidFill>
                  <a:schemeClr val="bg1"/>
                </a:solidFill>
              </a:rPr>
              <a:t>uses a Data Context.</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3692916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a:t>
            </a:r>
            <a:r>
              <a:rPr lang="en-GB" sz="3600" dirty="0" smtClean="0">
                <a:solidFill>
                  <a:schemeClr val="bg1"/>
                </a:solidFill>
              </a:rPr>
              <a:t>has an amazing binding engine.</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401697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How can my skills transfer?</a:t>
            </a:r>
            <a:endParaRPr lang="en-US" dirty="0">
              <a:solidFill>
                <a:schemeClr val="bg1"/>
              </a:solidFill>
            </a:endParaRPr>
          </a:p>
        </p:txBody>
      </p:sp>
      <p:sp>
        <p:nvSpPr>
          <p:cNvPr id="3" name="Text Placeholder 2"/>
          <p:cNvSpPr>
            <a:spLocks noGrp="1"/>
          </p:cNvSpPr>
          <p:nvPr>
            <p:ph type="body" idx="1"/>
          </p:nvPr>
        </p:nvSpPr>
        <p:spPr>
          <a:xfrm>
            <a:off x="457200" y="2362200"/>
            <a:ext cx="8229600" cy="1981200"/>
          </a:xfrm>
        </p:spPr>
        <p:txBody>
          <a:bodyPr/>
          <a:lstStyle/>
          <a:p>
            <a:pPr marL="0" indent="0" algn="ctr">
              <a:buNone/>
            </a:pPr>
            <a:r>
              <a:rPr lang="en-GB" sz="3600" dirty="0">
                <a:solidFill>
                  <a:schemeClr val="bg1"/>
                </a:solidFill>
              </a:rPr>
              <a:t>XAML </a:t>
            </a:r>
            <a:r>
              <a:rPr lang="en-GB" sz="3600" dirty="0" smtClean="0">
                <a:solidFill>
                  <a:schemeClr val="bg1"/>
                </a:solidFill>
              </a:rPr>
              <a:t>allows dynamic UI styling.</a:t>
            </a:r>
          </a:p>
          <a:p>
            <a:pPr marL="0" indent="0" algn="ctr">
              <a:buNone/>
            </a:pPr>
            <a:endParaRPr lang="en-GB" sz="3600" dirty="0" smtClean="0">
              <a:solidFill>
                <a:schemeClr val="bg1"/>
              </a:solidFill>
            </a:endParaRPr>
          </a:p>
          <a:p>
            <a:pPr marL="0" indent="0" algn="ctr">
              <a:buNone/>
            </a:pPr>
            <a:r>
              <a:rPr lang="en-GB" sz="3600" dirty="0" smtClean="0">
                <a:solidFill>
                  <a:schemeClr val="bg1"/>
                </a:solidFill>
              </a:rPr>
              <a:t>So does Knockout!</a:t>
            </a:r>
            <a:endParaRPr lang="en-US" sz="3600" dirty="0">
              <a:solidFill>
                <a:schemeClr val="bg1"/>
              </a:solidFill>
            </a:endParaRPr>
          </a:p>
        </p:txBody>
      </p:sp>
    </p:spTree>
    <p:extLst>
      <p:ext uri="{BB962C8B-B14F-4D97-AF65-F5344CB8AC3E}">
        <p14:creationId xmlns:p14="http://schemas.microsoft.com/office/powerpoint/2010/main" val="2972295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rgbClr val="EF8B19"/>
                </a:solidFill>
                <a:latin typeface="+mn-lt"/>
              </a:rPr>
              <a:t>Learn about Knockout.js</a:t>
            </a:r>
          </a:p>
          <a:p>
            <a:r>
              <a:rPr lang="en-GB" dirty="0" smtClean="0"/>
              <a:t>Learn about Typescript</a:t>
            </a:r>
          </a:p>
          <a:p>
            <a:r>
              <a:rPr lang="en-GB" dirty="0" smtClean="0"/>
              <a:t>Introduction to Context Binding</a:t>
            </a:r>
          </a:p>
          <a:p>
            <a:r>
              <a:rPr lang="en-GB" dirty="0" smtClean="0"/>
              <a:t>Introduction to Observable Properties</a:t>
            </a:r>
          </a:p>
          <a:p>
            <a:r>
              <a:rPr lang="en-GB" dirty="0" smtClean="0"/>
              <a:t>Introduction to Observable Arrays</a:t>
            </a:r>
          </a:p>
          <a:p>
            <a:r>
              <a:rPr lang="en-GB" dirty="0" smtClean="0"/>
              <a:t>Introduction to Computed Observables</a:t>
            </a:r>
            <a:endParaRPr lang="en-GB" dirty="0"/>
          </a:p>
        </p:txBody>
      </p:sp>
    </p:spTree>
    <p:extLst>
      <p:ext uri="{BB962C8B-B14F-4D97-AF65-F5344CB8AC3E}">
        <p14:creationId xmlns:p14="http://schemas.microsoft.com/office/powerpoint/2010/main" val="1978367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2.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13352</TotalTime>
  <Words>2805</Words>
  <Application>Microsoft Office PowerPoint</Application>
  <PresentationFormat>On-screen Show (4:3)</PresentationFormat>
  <Paragraphs>317</Paragraphs>
  <Slides>24</Slides>
  <Notes>20</Notes>
  <HiddenSlides>11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Consolas</vt:lpstr>
      <vt:lpstr>Myriad Pro</vt:lpstr>
      <vt:lpstr>Myriad Pro Light</vt:lpstr>
      <vt:lpstr>Segoe UI</vt:lpstr>
      <vt:lpstr>Verdana</vt:lpstr>
      <vt:lpstr>Wingdings</vt:lpstr>
      <vt:lpstr>PluralsightSlideTemplate</vt:lpstr>
      <vt:lpstr>Knockout for the XAML developer</vt:lpstr>
      <vt:lpstr>How can my skills transfer?  </vt:lpstr>
      <vt:lpstr>Agenda  </vt:lpstr>
      <vt:lpstr>How can my skills transfer?</vt:lpstr>
      <vt:lpstr>How can my skills transfer?</vt:lpstr>
      <vt:lpstr>How can my skills transfer?</vt:lpstr>
      <vt:lpstr>How can my skills transfer?</vt:lpstr>
      <vt:lpstr>END OF Overview Slides  </vt:lpstr>
      <vt:lpstr>Agenda  </vt:lpstr>
      <vt:lpstr>What is Knockout?  </vt:lpstr>
      <vt:lpstr>END OF Overview Slides  </vt:lpstr>
      <vt:lpstr>Agenda  </vt:lpstr>
      <vt:lpstr>END OF Overview Slides  </vt:lpstr>
      <vt:lpstr>Agenda  </vt:lpstr>
      <vt:lpstr>Creating the Data Context   -- Xaml Way</vt:lpstr>
      <vt:lpstr>Creating the Data Context   -- Knockout Way</vt:lpstr>
      <vt:lpstr>END OF Overview Slides  </vt:lpstr>
      <vt:lpstr>Agenda  </vt:lpstr>
      <vt:lpstr>END OF Overview Slides  </vt:lpstr>
      <vt:lpstr>Agenda  </vt:lpstr>
      <vt:lpstr>END OF Overview Slides  </vt:lpstr>
      <vt:lpstr>Agenda  </vt:lpstr>
      <vt:lpstr>END OF Overview Slides  </vt:lpstr>
      <vt:lpstr>Summar  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143</cp:revision>
  <dcterms:created xsi:type="dcterms:W3CDTF">2013-02-20T23:32:03Z</dcterms:created>
  <dcterms:modified xsi:type="dcterms:W3CDTF">2013-04-28T22:48:13Z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