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1"/>
  </p:notesMasterIdLst>
  <p:handoutMasterIdLst>
    <p:handoutMasterId r:id="rId12"/>
  </p:handoutMasterIdLst>
  <p:sldIdLst>
    <p:sldId id="356" r:id="rId5"/>
    <p:sldId id="357" r:id="rId6"/>
    <p:sldId id="370" r:id="rId7"/>
    <p:sldId id="376" r:id="rId8"/>
    <p:sldId id="358" r:id="rId9"/>
    <p:sldId id="378" r:id="rId10"/>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53432" autoAdjust="0"/>
  </p:normalViewPr>
  <p:slideViewPr>
    <p:cSldViewPr>
      <p:cViewPr varScale="1">
        <p:scale>
          <a:sx n="50" d="100"/>
          <a:sy n="50" d="100"/>
        </p:scale>
        <p:origin x="248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4/26/2013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library's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a:t>
            </a:r>
            <a:r>
              <a:rPr lang="en-US" baseline="0" dirty="0" smtClean="0"/>
              <a:t> be</a:t>
            </a:r>
            <a:r>
              <a:rPr lang="en-US" dirty="0" smtClean="0"/>
              <a:t> focusing on learning and acquiring</a:t>
            </a:r>
            <a:r>
              <a:rPr lang="en-US" baseline="0" dirty="0" smtClean="0"/>
              <a:t> the skills needed to enable you to get started building your first HTML application.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We will start off by taking a look at some of the various XAML or MVVM skills you have acquired and how they can be translated to HTML.  In fact we are going to focus on 4 core components what all XAML developers should understand.  Which are how to set the current data context for the current, how to do text or data binding, how to use commanding to handle user interaction and finally how to change the look and feel of your application by using style converters.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Next we will review all the tools and frameworks we will be utilizing in this course while making the transition from being a XAML developer to an HTML developer.</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Following this we will actually crack open visual studio and create our first Asp.net MVC project, this will be the base template we will use for all of our coding demos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After this will put all the pieces together and build a very simply hello world application to give you an example of what type of skills you will acquire in this course.</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Finally we will end by reviewing the Silverlight application we are going to be porting as well as what the finally HTML version of this port is expected to look like.</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making the jump form XAML to HTML</a:t>
            </a:r>
            <a:r>
              <a:rPr lang="en-US" baseline="0" dirty="0" smtClean="0"/>
              <a:t> we are going to focus on how our existing MVVM and XAML skills will translate to building HTML application.  Lets go ahead and take a brief look at 4 skills which are core to our learning that can translate very easily.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talk about how you can leverage your existing XAML skills while building HTML applications we might as well as start with the basics and ask ‘how do I bind my View Model to the View’.  </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[SHOW ANIMATION NOW]</a:t>
            </a:r>
          </a:p>
          <a:p>
            <a:endParaRPr lang="en-US" baseline="0" dirty="0" smtClean="0"/>
          </a:p>
          <a:p>
            <a:r>
              <a:rPr lang="en-US" baseline="0" dirty="0" smtClean="0"/>
              <a:t>In XAML, assuming your not using some sort of View Model locator the binding code in your code behind would look something like what is being shown on screen.</a:t>
            </a:r>
          </a:p>
          <a:p>
            <a:r>
              <a:rPr lang="en-US" baseline="0" dirty="0" smtClean="0"/>
              <a:t>You would navigate to the constructor of your given view.</a:t>
            </a:r>
          </a:p>
          <a:p>
            <a:r>
              <a:rPr lang="en-US" baseline="0" dirty="0" smtClean="0"/>
              <a:t>You would new up an instance of the correct View Model and assign it to the </a:t>
            </a:r>
            <a:r>
              <a:rPr lang="en-US" baseline="0" dirty="0" err="1" smtClean="0"/>
              <a:t>DataContext</a:t>
            </a:r>
            <a:r>
              <a:rPr lang="en-US" baseline="0" dirty="0" smtClean="0"/>
              <a:t> for the view</a:t>
            </a:r>
          </a:p>
          <a:p>
            <a:endParaRPr lang="en-US" baseline="0" dirty="0" smtClean="0"/>
          </a:p>
          <a:p>
            <a:r>
              <a:rPr lang="en-US" baseline="0" dirty="0" smtClean="0"/>
              <a:t>We know how we binding our View and </a:t>
            </a:r>
            <a:r>
              <a:rPr lang="en-US" baseline="0" dirty="0" err="1" smtClean="0"/>
              <a:t>ViewModel</a:t>
            </a:r>
            <a:r>
              <a:rPr lang="en-US" baseline="0" dirty="0" smtClean="0"/>
              <a:t> in XAML, how do we do this in HTML</a:t>
            </a:r>
          </a:p>
          <a:p>
            <a:endParaRPr lang="en-US" baseline="0" dirty="0" smtClean="0"/>
          </a:p>
          <a:p>
            <a:r>
              <a:rPr lang="en-US" baseline="0" dirty="0" smtClean="0"/>
              <a:t>In HTML you do something very similar, if you notice the XAML and HTML/Knockout code indeed look very similar.  The </a:t>
            </a:r>
            <a:r>
              <a:rPr lang="en-US" baseline="0" dirty="0" err="1" smtClean="0"/>
              <a:t>ko.applyBindings</a:t>
            </a:r>
            <a:r>
              <a:rPr lang="en-US" baseline="0" dirty="0" smtClean="0"/>
              <a:t> syntax is how we use Knockout </a:t>
            </a:r>
            <a:r>
              <a:rPr lang="en-US" baseline="0" dirty="0" err="1" smtClean="0"/>
              <a:t>js</a:t>
            </a:r>
            <a:r>
              <a:rPr lang="en-US" baseline="0" dirty="0" smtClean="0"/>
              <a:t> to do our context binding, I am not going to spend any time on this right now as we will explore knockout in greater depth in an upcoming module.</a:t>
            </a:r>
          </a:p>
          <a:p>
            <a:endParaRPr lang="en-US" baseline="0" dirty="0" smtClean="0"/>
          </a:p>
          <a:p>
            <a:r>
              <a:rPr lang="en-US" baseline="0" dirty="0" smtClean="0"/>
              <a:t>In HTML we would create a script block at bottom of our HTML page as seen here.</a:t>
            </a:r>
          </a:p>
          <a:p>
            <a:r>
              <a:rPr lang="en-US" baseline="0" dirty="0" smtClean="0"/>
              <a:t>We would then new up an instance of our JavaScript based view model.  Once we have our View Model we would us </a:t>
            </a:r>
            <a:r>
              <a:rPr lang="en-US" baseline="0" dirty="0" err="1" smtClean="0"/>
              <a:t>Knockoutjs</a:t>
            </a:r>
            <a:r>
              <a:rPr lang="en-US" baseline="0" dirty="0" smtClean="0"/>
              <a:t> to bind the View to the View Model.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4217989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a:t>
            </a:r>
            <a:r>
              <a:rPr lang="en-AU" dirty="0" smtClean="0"/>
              <a:t>the XAML developer</a:t>
            </a:r>
            <a:endParaRPr lang="en-US" dirty="0"/>
          </a:p>
        </p:txBody>
      </p:sp>
      <p:sp>
        <p:nvSpPr>
          <p:cNvPr id="3" name="Subtitle 2"/>
          <p:cNvSpPr>
            <a:spLocks noGrp="1"/>
          </p:cNvSpPr>
          <p:nvPr>
            <p:ph type="subTitle" idx="1"/>
          </p:nvPr>
        </p:nvSpPr>
        <p:spPr/>
        <p:txBody>
          <a:bodyPr/>
          <a:lstStyle/>
          <a:p>
            <a:r>
              <a:rPr lang="en-US" dirty="0" smtClean="0"/>
              <a:t>Derik </a:t>
            </a:r>
            <a:r>
              <a:rPr lang="en-US" dirty="0" smtClean="0"/>
              <a:t>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Learn how to leverage your XAML skills to build HTML applications</a:t>
            </a: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your XAML Skills – Data Context		</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XAML Way</a:t>
            </a:r>
            <a:endParaRPr lang="en-GB" sz="1400" dirty="0"/>
          </a:p>
          <a:p>
            <a:pPr marL="0" indent="0">
              <a:buNone/>
            </a:pPr>
            <a:endParaRPr lang="en-GB" sz="1400" dirty="0"/>
          </a:p>
        </p:txBody>
      </p:sp>
      <p:pic>
        <p:nvPicPr>
          <p:cNvPr id="5" name="Picture 4"/>
          <p:cNvPicPr>
            <a:picLocks noChangeAspect="1"/>
          </p:cNvPicPr>
          <p:nvPr/>
        </p:nvPicPr>
        <p:blipFill>
          <a:blip r:embed="rId3"/>
          <a:stretch>
            <a:fillRect/>
          </a:stretch>
        </p:blipFill>
        <p:spPr>
          <a:xfrm>
            <a:off x="533400" y="1752600"/>
            <a:ext cx="4572000" cy="1719276"/>
          </a:xfrm>
          <a:prstGeom prst="rect">
            <a:avLst/>
          </a:prstGeom>
        </p:spPr>
      </p:pic>
      <p:pic>
        <p:nvPicPr>
          <p:cNvPr id="6" name="Picture 5"/>
          <p:cNvPicPr>
            <a:picLocks noChangeAspect="1"/>
          </p:cNvPicPr>
          <p:nvPr/>
        </p:nvPicPr>
        <p:blipFill>
          <a:blip r:embed="rId4"/>
          <a:stretch>
            <a:fillRect/>
          </a:stretch>
        </p:blipFill>
        <p:spPr>
          <a:xfrm>
            <a:off x="442784" y="4114800"/>
            <a:ext cx="4903138" cy="2238389"/>
          </a:xfrm>
          <a:prstGeom prst="rect">
            <a:avLst/>
          </a:prstGeom>
        </p:spPr>
      </p:pic>
      <p:sp>
        <p:nvSpPr>
          <p:cNvPr id="7" name="Text Placeholder 2"/>
          <p:cNvSpPr txBox="1">
            <a:spLocks/>
          </p:cNvSpPr>
          <p:nvPr/>
        </p:nvSpPr>
        <p:spPr bwMode="auto">
          <a:xfrm>
            <a:off x="442784" y="37338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HTML/Knockout </a:t>
            </a:r>
            <a:r>
              <a:rPr lang="en-GB" sz="1400" kern="0" dirty="0" err="1" smtClean="0"/>
              <a:t>js</a:t>
            </a:r>
            <a:r>
              <a:rPr lang="en-GB" sz="1400" kern="0" dirty="0" smtClean="0"/>
              <a:t> Way</a:t>
            </a:r>
          </a:p>
          <a:p>
            <a:pPr marL="0" indent="0">
              <a:buFont typeface="Wingdings" pitchFamily="2" charset="2"/>
              <a:buNone/>
            </a:pPr>
            <a:endParaRPr lang="en-GB" sz="1400" kern="0" dirty="0"/>
          </a:p>
        </p:txBody>
      </p:sp>
      <p:cxnSp>
        <p:nvCxnSpPr>
          <p:cNvPr id="10" name="Straight Arrow Connector 9"/>
          <p:cNvCxnSpPr/>
          <p:nvPr/>
        </p:nvCxnSpPr>
        <p:spPr bwMode="auto">
          <a:xfrm flipH="1">
            <a:off x="2399270" y="1676400"/>
            <a:ext cx="3620530" cy="173838"/>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bwMode="auto">
          <a:xfrm>
            <a:off x="6070417" y="1459468"/>
            <a:ext cx="2446311" cy="369332"/>
          </a:xfrm>
          <a:prstGeom prst="rect">
            <a:avLst/>
          </a:prstGeom>
          <a:noFill/>
          <a:ln w="9525">
            <a:noFill/>
            <a:miter lim="800000"/>
            <a:headEnd/>
            <a:tailEnd/>
          </a:ln>
        </p:spPr>
        <p:txBody>
          <a:bodyPr wrap="none" rtlCol="0">
            <a:spAutoFit/>
          </a:bodyPr>
          <a:lstStyle/>
          <a:p>
            <a:r>
              <a:rPr lang="en-US" sz="1800" dirty="0" smtClean="0">
                <a:latin typeface="+mj-lt"/>
              </a:rPr>
              <a:t>Constructor of the View</a:t>
            </a:r>
            <a:endParaRPr lang="en-US" sz="1800" dirty="0">
              <a:latin typeface="+mj-lt"/>
            </a:endParaRPr>
          </a:p>
        </p:txBody>
      </p:sp>
      <p:cxnSp>
        <p:nvCxnSpPr>
          <p:cNvPr id="15" name="Straight Arrow Connector 14"/>
          <p:cNvCxnSpPr/>
          <p:nvPr/>
        </p:nvCxnSpPr>
        <p:spPr bwMode="auto">
          <a:xfrm flipH="1">
            <a:off x="5029200" y="2895600"/>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TextBox 16"/>
          <p:cNvSpPr txBox="1"/>
          <p:nvPr/>
        </p:nvSpPr>
        <p:spPr bwMode="auto">
          <a:xfrm>
            <a:off x="6070416" y="2630269"/>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sz="1800" dirty="0" smtClean="0">
                <a:latin typeface="+mj-lt"/>
              </a:rPr>
              <a:t>Data Context</a:t>
            </a:r>
            <a:endParaRPr lang="en-US" sz="1800" dirty="0">
              <a:latin typeface="+mj-lt"/>
            </a:endParaRPr>
          </a:p>
        </p:txBody>
      </p:sp>
      <p:cxnSp>
        <p:nvCxnSpPr>
          <p:cNvPr id="18" name="Straight Arrow Connector 17"/>
          <p:cNvCxnSpPr/>
          <p:nvPr/>
        </p:nvCxnSpPr>
        <p:spPr bwMode="auto">
          <a:xfrm flipH="1">
            <a:off x="4267200" y="4191000"/>
            <a:ext cx="1752600" cy="140732"/>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bwMode="auto">
          <a:xfrm>
            <a:off x="6070417" y="3962400"/>
            <a:ext cx="2427139" cy="369332"/>
          </a:xfrm>
          <a:prstGeom prst="rect">
            <a:avLst/>
          </a:prstGeom>
          <a:noFill/>
          <a:ln w="9525">
            <a:noFill/>
            <a:miter lim="800000"/>
            <a:headEnd/>
            <a:tailEnd/>
          </a:ln>
        </p:spPr>
        <p:txBody>
          <a:bodyPr wrap="none" rtlCol="0">
            <a:spAutoFit/>
          </a:bodyPr>
          <a:lstStyle/>
          <a:p>
            <a:r>
              <a:rPr lang="en-US" sz="1800" dirty="0" smtClean="0">
                <a:latin typeface="+mj-lt"/>
              </a:rPr>
              <a:t>Script block in the View</a:t>
            </a:r>
            <a:endParaRPr lang="en-US" sz="1800" dirty="0">
              <a:latin typeface="+mj-lt"/>
            </a:endParaRPr>
          </a:p>
        </p:txBody>
      </p:sp>
      <p:cxnSp>
        <p:nvCxnSpPr>
          <p:cNvPr id="21" name="Straight Arrow Connector 20"/>
          <p:cNvCxnSpPr/>
          <p:nvPr/>
        </p:nvCxnSpPr>
        <p:spPr bwMode="auto">
          <a:xfrm flipH="1">
            <a:off x="3886200" y="5105400"/>
            <a:ext cx="2133600" cy="178716"/>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bwMode="auto">
          <a:xfrm>
            <a:off x="6066297" y="4876800"/>
            <a:ext cx="2734210" cy="646331"/>
          </a:xfrm>
          <a:prstGeom prst="rect">
            <a:avLst/>
          </a:prstGeom>
          <a:noFill/>
          <a:ln w="9525">
            <a:noFill/>
            <a:miter lim="800000"/>
            <a:headEnd/>
            <a:tailEnd/>
          </a:ln>
        </p:spPr>
        <p:txBody>
          <a:bodyPr wrap="none" rtlCol="0">
            <a:spAutoFit/>
          </a:bodyPr>
          <a:lstStyle/>
          <a:p>
            <a:r>
              <a:rPr lang="en-US" dirty="0" smtClean="0">
                <a:latin typeface="+mj-lt"/>
              </a:rPr>
              <a:t>Bind the </a:t>
            </a:r>
            <a:r>
              <a:rPr lang="en-US" dirty="0" err="1" smtClean="0">
                <a:latin typeface="+mj-lt"/>
              </a:rPr>
              <a:t>ViewModel</a:t>
            </a:r>
            <a:r>
              <a:rPr lang="en-US" dirty="0" smtClean="0">
                <a:latin typeface="+mj-lt"/>
              </a:rPr>
              <a:t> to the</a:t>
            </a:r>
          </a:p>
          <a:p>
            <a:r>
              <a:rPr lang="en-US" dirty="0" smtClean="0">
                <a:latin typeface="+mj-lt"/>
              </a:rPr>
              <a:t>View via Knockout.js</a:t>
            </a:r>
            <a:endParaRPr lang="en-US" sz="1800" dirty="0">
              <a:latin typeface="+mj-lt"/>
            </a:endParaRPr>
          </a:p>
        </p:txBody>
      </p:sp>
      <p:cxnSp>
        <p:nvCxnSpPr>
          <p:cNvPr id="8" name="Straight Connector 7"/>
          <p:cNvCxnSpPr/>
          <p:nvPr/>
        </p:nvCxnSpPr>
        <p:spPr bwMode="auto">
          <a:xfrm>
            <a:off x="990600" y="4770120"/>
            <a:ext cx="1408670" cy="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12" grpId="0"/>
      <p:bldP spid="17" grpId="0"/>
      <p:bldP spid="19"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latin typeface="+mn-lt"/>
              </a:rPr>
              <a:t>How to leverage our XAML skills for building HTML 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t</a:t>
            </a:r>
            <a:r>
              <a:rPr lang="en-GB" dirty="0" smtClean="0"/>
              <a:t>emplate project</a:t>
            </a:r>
            <a:endParaRPr lang="en-GB" dirty="0"/>
          </a:p>
          <a:p>
            <a:r>
              <a:rPr lang="en-GB" dirty="0" smtClean="0"/>
              <a:t>Implemented a Hello World  application</a:t>
            </a:r>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12105</TotalTime>
  <Words>1124</Words>
  <Application>Microsoft Office PowerPoint</Application>
  <PresentationFormat>On-screen Show (4:3)</PresentationFormat>
  <Paragraphs>92</Paragraphs>
  <Slides>6</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Consolas</vt:lpstr>
      <vt:lpstr>Myriad Pro</vt:lpstr>
      <vt:lpstr>Myriad Pro Light</vt:lpstr>
      <vt:lpstr>Segoe UI</vt:lpstr>
      <vt:lpstr>Verdana</vt:lpstr>
      <vt:lpstr>Wingdings</vt:lpstr>
      <vt:lpstr>PluralsightSlideTemplate</vt:lpstr>
      <vt:lpstr>Knockout for the XAML developer</vt:lpstr>
      <vt:lpstr>Agenda  </vt:lpstr>
      <vt:lpstr>END OF Overview Slides  </vt:lpstr>
      <vt:lpstr>Agenda  </vt:lpstr>
      <vt:lpstr>Leveraging your XAML Skills – Data Context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111</cp:revision>
  <dcterms:created xsi:type="dcterms:W3CDTF">2013-02-20T23:32:03Z</dcterms:created>
  <dcterms:modified xsi:type="dcterms:W3CDTF">2013-04-27T00:04:36Z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