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4"/>
  </p:sldMasterIdLst>
  <p:notesMasterIdLst>
    <p:notesMasterId r:id="rId19"/>
  </p:notesMasterIdLst>
  <p:handoutMasterIdLst>
    <p:handoutMasterId r:id="rId20"/>
  </p:handoutMasterIdLst>
  <p:sldIdLst>
    <p:sldId id="356" r:id="rId5"/>
    <p:sldId id="357" r:id="rId6"/>
    <p:sldId id="370" r:id="rId7"/>
    <p:sldId id="376" r:id="rId8"/>
    <p:sldId id="358" r:id="rId9"/>
    <p:sldId id="379" r:id="rId10"/>
    <p:sldId id="380" r:id="rId11"/>
    <p:sldId id="381" r:id="rId12"/>
    <p:sldId id="382" r:id="rId13"/>
    <p:sldId id="383" r:id="rId14"/>
    <p:sldId id="384" r:id="rId15"/>
    <p:sldId id="385" r:id="rId16"/>
    <p:sldId id="386" r:id="rId17"/>
    <p:sldId id="378" r:id="rId18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FF1CEDE-8733-465F-987F-CD4C7D145846}">
          <p14:sldIdLst>
            <p14:sldId id="356"/>
            <p14:sldId id="357"/>
            <p14:sldId id="370"/>
            <p14:sldId id="376"/>
            <p14:sldId id="358"/>
            <p14:sldId id="379"/>
            <p14:sldId id="380"/>
            <p14:sldId id="381"/>
            <p14:sldId id="382"/>
            <p14:sldId id="383"/>
            <p14:sldId id="384"/>
            <p14:sldId id="385"/>
            <p14:sldId id="386"/>
            <p14:sldId id="37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8B19"/>
    <a:srgbClr val="FFFFCC"/>
    <a:srgbClr val="5EA113"/>
    <a:srgbClr val="008000"/>
    <a:srgbClr val="808080"/>
    <a:srgbClr val="FF7C80"/>
    <a:srgbClr val="CC3300"/>
    <a:srgbClr val="FF9119"/>
    <a:srgbClr val="FF9121"/>
    <a:srgbClr val="A4D2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35" autoAdjust="0"/>
    <p:restoredTop sz="72654" autoAdjust="0"/>
  </p:normalViewPr>
  <p:slideViewPr>
    <p:cSldViewPr>
      <p:cViewPr varScale="1">
        <p:scale>
          <a:sx n="68" d="100"/>
          <a:sy n="68" d="100"/>
        </p:scale>
        <p:origin x="1363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100" d="100"/>
          <a:sy n="100" d="100"/>
        </p:scale>
        <p:origin x="2256" y="-106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3FAA13-3E1B-4A40-BCE0-2A4101C91A56}" type="datetimeFigureOut">
              <a:rPr lang="en-US" smtClean="0"/>
              <a:pPr/>
              <a:t>5/6/2013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03B382-5E20-4D88-A964-1D6629C87B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8419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58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pPr>
              <a:defRPr/>
            </a:pPr>
            <a:fld id="{47C584BF-6945-4E60-B2A7-1638FF8EA8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0990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Hello and welcome to module 2 of knockout for the </a:t>
            </a:r>
            <a:r>
              <a:rPr lang="en-US" dirty="0" err="1" smtClean="0"/>
              <a:t>xaml</a:t>
            </a:r>
            <a:r>
              <a:rPr lang="en-US" dirty="0" smtClean="0"/>
              <a:t> developer, I am your host Derik Whittaker.  </a:t>
            </a:r>
          </a:p>
          <a:p>
            <a:endParaRPr lang="en-US" dirty="0" smtClean="0"/>
          </a:p>
          <a:p>
            <a:r>
              <a:rPr lang="en-US" dirty="0" smtClean="0"/>
              <a:t>We are going</a:t>
            </a:r>
            <a:r>
              <a:rPr lang="en-US" baseline="0" dirty="0" smtClean="0"/>
              <a:t> to focus our efforts in this module on learning to work with data input controls.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C584BF-6945-4E60-B2A7-1638FF8EA8EE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6550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C584BF-6945-4E60-B2A7-1638FF8EA8EE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10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66843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C584BF-6945-4E60-B2A7-1638FF8EA8EE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11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87173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C584BF-6945-4E60-B2A7-1638FF8EA8EE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12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08292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C584BF-6945-4E60-B2A7-1638FF8EA8EE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13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76043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C584BF-6945-4E60-B2A7-1638FF8EA8EE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9895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C584BF-6945-4E60-B2A7-1638FF8EA8EE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2826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C584BF-6945-4E60-B2A7-1638FF8EA8EE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4442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C584BF-6945-4E60-B2A7-1638FF8EA8EE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6982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C584BF-6945-4E60-B2A7-1638FF8EA8EE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8347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C584BF-6945-4E60-B2A7-1638FF8EA8EE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48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C584BF-6945-4E60-B2A7-1638FF8EA8EE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7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84098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C584BF-6945-4E60-B2A7-1638FF8EA8EE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1165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C584BF-6945-4E60-B2A7-1638FF8EA8EE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9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48676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80" name="Title 32779"/>
          <p:cNvSpPr>
            <a:spLocks noGrp="1" noChangeArrowheads="1"/>
          </p:cNvSpPr>
          <p:nvPr>
            <p:ph type="ctrTitle"/>
          </p:nvPr>
        </p:nvSpPr>
        <p:spPr>
          <a:xfrm>
            <a:off x="685800" y="533400"/>
            <a:ext cx="7772400" cy="1933575"/>
          </a:xfrm>
          <a:noFill/>
        </p:spPr>
        <p:txBody>
          <a:bodyPr anchor="b"/>
          <a:lstStyle>
            <a:lvl1pPr algn="r">
              <a:defRPr sz="3200" b="1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2781" name="Subtitle 32780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2667000"/>
            <a:ext cx="6400800" cy="1752600"/>
          </a:xfrm>
        </p:spPr>
        <p:txBody>
          <a:bodyPr/>
          <a:lstStyle>
            <a:lvl1pPr marL="0" indent="0" algn="r">
              <a:buNone/>
              <a:defRPr b="0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5" name="Picture 4" descr="ppt support_title-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6200"/>
            <a:ext cx="88750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037800"/>
      </p:ext>
    </p:extLst>
  </p:cSld>
  <p:clrMapOvr>
    <a:masterClrMapping/>
  </p:clrMapOvr>
  <p:transition>
    <p:fade/>
  </p:transition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362362"/>
      </p:ext>
    </p:extLst>
  </p:cSld>
  <p:clrMapOvr>
    <a:masterClrMapping/>
  </p:clrMapOvr>
  <p:transition>
    <p:fade/>
  </p:transition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27158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rgbClr val="FFFFCC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2274469"/>
      </p:ext>
    </p:extLst>
  </p:cSld>
  <p:clrMapOvr>
    <a:masterClrMapping/>
  </p:clrMapOvr>
  <p:transition>
    <p:fade/>
  </p:transition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941804"/>
      </p:ext>
    </p:extLst>
  </p:cSld>
  <p:clrMapOvr>
    <a:masterClrMapping/>
  </p:clrMapOvr>
  <p:transition>
    <p:fade/>
  </p:transition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906713"/>
            <a:ext cx="7772400" cy="1500187"/>
          </a:xfrm>
        </p:spPr>
        <p:txBody>
          <a:bodyPr anchor="b"/>
          <a:lstStyle>
            <a:lvl1pPr marL="0" indent="0">
              <a:buNone/>
              <a:defRPr sz="2000" i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4495800"/>
            <a:ext cx="7772400" cy="762000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1717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906713"/>
            <a:ext cx="7772400" cy="1500187"/>
          </a:xfrm>
        </p:spPr>
        <p:txBody>
          <a:bodyPr anchor="b"/>
          <a:lstStyle>
            <a:lvl1pPr marL="0" indent="0">
              <a:buNone/>
              <a:defRPr sz="2000" i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4495800"/>
            <a:ext cx="7772400" cy="762000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2382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10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52483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ea typeface="+mj-ea"/>
          <a:cs typeface="Segoe UI" pitchFamily="34" charset="0"/>
        </a:defRPr>
      </a:lvl1pPr>
      <a:lvl2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2pPr>
      <a:lvl3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3pPr>
      <a:lvl4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4pPr>
      <a:lvl5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5pPr>
      <a:lvl6pPr marL="4572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6pPr>
      <a:lvl7pPr marL="9144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7pPr>
      <a:lvl8pPr marL="13716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8pPr>
      <a:lvl9pPr marL="18288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9pPr>
    </p:titleStyle>
    <p:bodyStyle>
      <a:lvl1pPr marL="342900" indent="-342900" algn="l" defTabSz="-13873163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 b="1">
          <a:solidFill>
            <a:schemeClr val="tx1"/>
          </a:solidFill>
          <a:latin typeface="Myriad Pro Light" pitchFamily="34" charset="0"/>
          <a:ea typeface="+mn-ea"/>
          <a:cs typeface="Segoe UI" pitchFamily="34" charset="0"/>
        </a:defRPr>
      </a:lvl1pPr>
      <a:lvl2pPr marL="742950" indent="-28575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>
          <a:solidFill>
            <a:schemeClr val="tx1"/>
          </a:solidFill>
          <a:latin typeface="Myriad Pro" pitchFamily="34" charset="0"/>
          <a:cs typeface="Segoe UI" pitchFamily="34" charset="0"/>
        </a:defRPr>
      </a:lvl2pPr>
      <a:lvl3pPr marL="11430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600">
          <a:solidFill>
            <a:schemeClr val="tx1"/>
          </a:solidFill>
          <a:latin typeface="Myriad Pro" pitchFamily="34" charset="0"/>
          <a:cs typeface="Segoe UI" pitchFamily="34" charset="0"/>
        </a:defRPr>
      </a:lvl3pPr>
      <a:lvl4pPr marL="16002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400">
          <a:solidFill>
            <a:schemeClr val="tx1"/>
          </a:solidFill>
          <a:latin typeface="Myriad Pro" pitchFamily="34" charset="0"/>
          <a:cs typeface="Segoe UI" pitchFamily="34" charset="0"/>
        </a:defRPr>
      </a:lvl4pPr>
      <a:lvl5pPr marL="20574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200">
          <a:solidFill>
            <a:schemeClr val="tx1"/>
          </a:solidFill>
          <a:latin typeface="Myriad Pro" pitchFamily="34" charset="0"/>
          <a:cs typeface="Segoe UI" pitchFamily="34" charset="0"/>
        </a:defRPr>
      </a:lvl5pPr>
      <a:lvl6pPr marL="25146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6pPr>
      <a:lvl7pPr marL="29718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7pPr>
      <a:lvl8pPr marL="34290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8pPr>
      <a:lvl9pPr marL="38862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9pPr>
    </p:bodyStyle>
    <p:otherStyle>
      <a:lvl1pPr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1pPr>
      <a:lvl2pPr marL="457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2pPr>
      <a:lvl3pPr marL="914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3pPr>
      <a:lvl4pPr marL="1371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4pPr>
      <a:lvl5pPr marL="18288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5pPr>
      <a:lvl6pPr marL="22860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6pPr>
      <a:lvl7pPr marL="2743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7pPr>
      <a:lvl8pPr marL="3200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8pPr>
      <a:lvl9pPr marL="3657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533400"/>
            <a:ext cx="8153400" cy="1933575"/>
          </a:xfrm>
        </p:spPr>
        <p:txBody>
          <a:bodyPr/>
          <a:lstStyle/>
          <a:p>
            <a:r>
              <a:rPr lang="en-AU" dirty="0" smtClean="0"/>
              <a:t>Knockout for the XAML developer</a:t>
            </a:r>
            <a:br>
              <a:rPr lang="en-AU" dirty="0" smtClean="0"/>
            </a:br>
            <a:r>
              <a:rPr lang="en-AU" dirty="0" smtClean="0"/>
              <a:t>Working with Input Control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Derik Whittaker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DerikWhittaker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51582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		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Text Input Binding - Value Binder</a:t>
            </a:r>
          </a:p>
          <a:p>
            <a:r>
              <a:rPr lang="en-GB" dirty="0" smtClean="0"/>
              <a:t>Text Display Binding – Text Binder</a:t>
            </a:r>
          </a:p>
          <a:p>
            <a:r>
              <a:rPr lang="en-GB" dirty="0" smtClean="0">
                <a:solidFill>
                  <a:schemeClr val="accent6">
                    <a:lumMod val="75000"/>
                  </a:schemeClr>
                </a:solidFill>
              </a:rPr>
              <a:t>Checkbox/Radio Button Binding – Checked Binder</a:t>
            </a:r>
          </a:p>
          <a:p>
            <a:r>
              <a:rPr lang="en-GB" dirty="0" smtClean="0"/>
              <a:t>Selection Binding – Options Binder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126387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 OF Overview Slides		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	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581073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		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Text Input Binding - Value Binder</a:t>
            </a:r>
          </a:p>
          <a:p>
            <a:r>
              <a:rPr lang="en-GB" dirty="0" smtClean="0"/>
              <a:t>Text Display Binding – Text Binder</a:t>
            </a:r>
          </a:p>
          <a:p>
            <a:r>
              <a:rPr lang="en-GB" dirty="0" smtClean="0"/>
              <a:t>Checkbox/Radio Button Binding – Checked Binder</a:t>
            </a:r>
          </a:p>
          <a:p>
            <a:r>
              <a:rPr lang="en-GB" dirty="0" smtClean="0">
                <a:solidFill>
                  <a:schemeClr val="accent6">
                    <a:lumMod val="75000"/>
                  </a:schemeClr>
                </a:solidFill>
              </a:rPr>
              <a:t>Selection Binding – Options Binder</a:t>
            </a:r>
            <a:endParaRPr lang="en-GB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39741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 OF Overview Slides		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	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482798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		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Learned about the Value Binder - Text </a:t>
            </a:r>
            <a:r>
              <a:rPr lang="en-US" dirty="0"/>
              <a:t>Input </a:t>
            </a:r>
            <a:r>
              <a:rPr lang="en-US" dirty="0" smtClean="0"/>
              <a:t>Controls</a:t>
            </a:r>
            <a:endParaRPr lang="en-US" dirty="0"/>
          </a:p>
          <a:p>
            <a:r>
              <a:rPr lang="en-GB" dirty="0" smtClean="0"/>
              <a:t>Learned about the </a:t>
            </a:r>
            <a:r>
              <a:rPr lang="en-GB" dirty="0"/>
              <a:t>Text Binder </a:t>
            </a:r>
            <a:r>
              <a:rPr lang="en-GB" dirty="0" smtClean="0"/>
              <a:t>- Text </a:t>
            </a:r>
            <a:r>
              <a:rPr lang="en-GB" dirty="0"/>
              <a:t>Display </a:t>
            </a:r>
            <a:r>
              <a:rPr lang="en-GB" dirty="0" smtClean="0"/>
              <a:t>Controls</a:t>
            </a:r>
            <a:endParaRPr lang="en-GB" dirty="0"/>
          </a:p>
          <a:p>
            <a:r>
              <a:rPr lang="en-GB" dirty="0" smtClean="0"/>
              <a:t>Learned about the </a:t>
            </a:r>
            <a:r>
              <a:rPr lang="en-GB" dirty="0"/>
              <a:t>Checked Binder </a:t>
            </a:r>
            <a:r>
              <a:rPr lang="en-GB" dirty="0" smtClean="0"/>
              <a:t> - Checkbox/Radio </a:t>
            </a:r>
            <a:r>
              <a:rPr lang="en-GB" dirty="0"/>
              <a:t>Button </a:t>
            </a:r>
            <a:r>
              <a:rPr lang="en-GB" dirty="0" smtClean="0"/>
              <a:t>Controls</a:t>
            </a:r>
            <a:endParaRPr lang="en-GB" dirty="0"/>
          </a:p>
          <a:p>
            <a:r>
              <a:rPr lang="en-GB" dirty="0" smtClean="0"/>
              <a:t>Learned about the </a:t>
            </a:r>
            <a:r>
              <a:rPr lang="en-GB" dirty="0"/>
              <a:t>Options Binder </a:t>
            </a:r>
            <a:r>
              <a:rPr lang="en-GB" dirty="0" smtClean="0"/>
              <a:t>- Selection Controls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705437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		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Text Input Binding</a:t>
            </a:r>
          </a:p>
          <a:p>
            <a:pPr lvl="1"/>
            <a:r>
              <a:rPr lang="en-US" dirty="0" smtClean="0">
                <a:latin typeface="+mn-lt"/>
              </a:rPr>
              <a:t>Demo: Basic Bindings</a:t>
            </a:r>
          </a:p>
          <a:p>
            <a:pPr lvl="1"/>
            <a:r>
              <a:rPr lang="en-US" dirty="0" smtClean="0">
                <a:latin typeface="+mn-lt"/>
              </a:rPr>
              <a:t>Demo: Value Update Binding</a:t>
            </a:r>
          </a:p>
          <a:p>
            <a:pPr lvl="1"/>
            <a:endParaRPr lang="en-US" sz="900" dirty="0" smtClean="0">
              <a:latin typeface="+mn-lt"/>
            </a:endParaRPr>
          </a:p>
          <a:p>
            <a:r>
              <a:rPr lang="en-GB" dirty="0" smtClean="0"/>
              <a:t>Display Text Binding – Text Binder</a:t>
            </a:r>
          </a:p>
          <a:p>
            <a:pPr lvl="1"/>
            <a:r>
              <a:rPr lang="en-GB" dirty="0" smtClean="0">
                <a:latin typeface="+mn-lt"/>
              </a:rPr>
              <a:t>Demo: Basic Binding</a:t>
            </a:r>
          </a:p>
          <a:p>
            <a:pPr lvl="1"/>
            <a:r>
              <a:rPr lang="en-GB" dirty="0" smtClean="0">
                <a:latin typeface="+mn-lt"/>
              </a:rPr>
              <a:t>Demo: Binding without an HTML control</a:t>
            </a:r>
          </a:p>
          <a:p>
            <a:pPr lvl="1"/>
            <a:endParaRPr lang="en-GB" sz="900" dirty="0" smtClean="0">
              <a:latin typeface="+mn-lt"/>
            </a:endParaRPr>
          </a:p>
          <a:p>
            <a:r>
              <a:rPr lang="en-GB" dirty="0" smtClean="0"/>
              <a:t>Checkbox/Radio Button Binding – Checked Binder</a:t>
            </a:r>
          </a:p>
          <a:p>
            <a:pPr lvl="1"/>
            <a:r>
              <a:rPr lang="en-GB" dirty="0" smtClean="0">
                <a:latin typeface="+mn-lt"/>
              </a:rPr>
              <a:t>Demo: Basic Bindings</a:t>
            </a:r>
          </a:p>
          <a:p>
            <a:pPr lvl="1"/>
            <a:r>
              <a:rPr lang="en-GB" dirty="0" smtClean="0">
                <a:latin typeface="+mn-lt"/>
              </a:rPr>
              <a:t>Demo: Control Group Bindings</a:t>
            </a:r>
          </a:p>
          <a:p>
            <a:pPr lvl="1"/>
            <a:endParaRPr lang="en-GB" sz="900" dirty="0" smtClean="0">
              <a:latin typeface="+mn-lt"/>
            </a:endParaRPr>
          </a:p>
          <a:p>
            <a:r>
              <a:rPr lang="en-GB" dirty="0" smtClean="0"/>
              <a:t>Selection Binding – Options Binder</a:t>
            </a:r>
          </a:p>
          <a:p>
            <a:pPr lvl="1"/>
            <a:r>
              <a:rPr lang="en-GB" dirty="0" smtClean="0">
                <a:latin typeface="+mn-lt"/>
              </a:rPr>
              <a:t>Demo: Basic Bindings</a:t>
            </a:r>
          </a:p>
          <a:p>
            <a:pPr lvl="1"/>
            <a:r>
              <a:rPr lang="en-GB" dirty="0" smtClean="0">
                <a:latin typeface="+mn-lt"/>
              </a:rPr>
              <a:t>Demo: Multi-Select Bindings</a:t>
            </a:r>
          </a:p>
          <a:p>
            <a:pPr lvl="1"/>
            <a:r>
              <a:rPr lang="en-GB" dirty="0" smtClean="0">
                <a:latin typeface="+mn-lt"/>
              </a:rPr>
              <a:t>Demo: Formatting Display Output</a:t>
            </a:r>
            <a:endParaRPr lang="en-GB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7398350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 OF Overview Slides		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	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333273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		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+mn-lt"/>
              </a:rPr>
              <a:t>Text Input Binding - Value Binder</a:t>
            </a:r>
          </a:p>
          <a:p>
            <a:r>
              <a:rPr lang="en-GB" dirty="0" smtClean="0"/>
              <a:t>Text Display Binding – Text Binder</a:t>
            </a:r>
          </a:p>
          <a:p>
            <a:r>
              <a:rPr lang="en-GB" dirty="0" smtClean="0"/>
              <a:t>Checkbox/Radio Button Binding – Checked Binder</a:t>
            </a:r>
          </a:p>
          <a:p>
            <a:r>
              <a:rPr lang="en-GB" dirty="0" smtClean="0"/>
              <a:t>Selection Binding – Options Binder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02237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Input Binding – </a:t>
            </a:r>
            <a:r>
              <a:rPr lang="en-US" dirty="0" err="1" smtClean="0"/>
              <a:t>Xaml</a:t>
            </a:r>
            <a:r>
              <a:rPr lang="en-US" dirty="0" smtClean="0"/>
              <a:t> Way</a:t>
            </a:r>
            <a:endParaRPr lang="en-GB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798" y="3657600"/>
            <a:ext cx="4752975" cy="226695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6785" y="1524000"/>
            <a:ext cx="4953000" cy="1676400"/>
          </a:xfrm>
          <a:prstGeom prst="rect">
            <a:avLst/>
          </a:prstGeom>
        </p:spPr>
      </p:pic>
      <p:cxnSp>
        <p:nvCxnSpPr>
          <p:cNvPr id="4" name="Straight Connector 3"/>
          <p:cNvCxnSpPr/>
          <p:nvPr/>
        </p:nvCxnSpPr>
        <p:spPr bwMode="auto">
          <a:xfrm>
            <a:off x="1447800" y="2362200"/>
            <a:ext cx="34290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 bwMode="auto">
          <a:xfrm flipH="1">
            <a:off x="4876800" y="1676400"/>
            <a:ext cx="1143000" cy="533400"/>
          </a:xfrm>
          <a:prstGeom prst="straightConnector1">
            <a:avLst/>
          </a:prstGeom>
          <a:ln w="635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 bwMode="auto">
          <a:xfrm>
            <a:off x="6070417" y="1371600"/>
            <a:ext cx="244631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Myriad Pro"/>
              </a:rPr>
              <a:t>Binding to </a:t>
            </a:r>
            <a:r>
              <a:rPr lang="en-US" dirty="0" err="1" smtClean="0">
                <a:solidFill>
                  <a:prstClr val="black"/>
                </a:solidFill>
                <a:latin typeface="Myriad Pro"/>
              </a:rPr>
              <a:t>FilterText</a:t>
            </a:r>
            <a:r>
              <a:rPr lang="en-US" dirty="0" smtClean="0">
                <a:solidFill>
                  <a:prstClr val="black"/>
                </a:solidFill>
                <a:latin typeface="Myriad Pro"/>
              </a:rPr>
              <a:t> property</a:t>
            </a:r>
            <a:endParaRPr lang="en-US" dirty="0">
              <a:solidFill>
                <a:prstClr val="black"/>
              </a:solidFill>
              <a:latin typeface="Myriad Pro"/>
            </a:endParaRPr>
          </a:p>
        </p:txBody>
      </p:sp>
      <p:cxnSp>
        <p:nvCxnSpPr>
          <p:cNvPr id="10" name="Straight Connector 9"/>
          <p:cNvCxnSpPr/>
          <p:nvPr/>
        </p:nvCxnSpPr>
        <p:spPr bwMode="auto">
          <a:xfrm>
            <a:off x="3733800" y="2362200"/>
            <a:ext cx="1106424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 bwMode="auto">
          <a:xfrm flipH="1" flipV="1">
            <a:off x="4953000" y="2373868"/>
            <a:ext cx="1066800" cy="216932"/>
          </a:xfrm>
          <a:prstGeom prst="straightConnector1">
            <a:avLst/>
          </a:prstGeom>
          <a:ln w="635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 bwMode="auto">
          <a:xfrm>
            <a:off x="6070417" y="2373868"/>
            <a:ext cx="284498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Myriad Pro"/>
              </a:rPr>
              <a:t>Must set mode == two way</a:t>
            </a:r>
            <a:endParaRPr lang="en-US" dirty="0">
              <a:solidFill>
                <a:prstClr val="black"/>
              </a:solidFill>
              <a:latin typeface="Myriad Pro"/>
            </a:endParaRPr>
          </a:p>
        </p:txBody>
      </p:sp>
      <p:sp>
        <p:nvSpPr>
          <p:cNvPr id="11" name="Right Brace 10"/>
          <p:cNvSpPr/>
          <p:nvPr/>
        </p:nvSpPr>
        <p:spPr bwMode="auto">
          <a:xfrm>
            <a:off x="4648200" y="4800600"/>
            <a:ext cx="381000" cy="685800"/>
          </a:xfrm>
          <a:prstGeom prst="rightBrac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vert="horz" wrap="none" lIns="91440" tIns="45720" rIns="91440" bIns="45720" rtlCol="0" anchor="ctr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</a:pPr>
            <a:endParaRPr kumimoji="0" lang="en-US" sz="1600" b="1" i="0" u="none" strike="noStrike" baseline="0">
              <a:solidFill>
                <a:schemeClr val="tx1">
                  <a:alpha val="100000"/>
                </a:schemeClr>
              </a:solidFill>
              <a:effectLst/>
              <a:latin typeface="Arial"/>
            </a:endParaRPr>
          </a:p>
        </p:txBody>
      </p:sp>
      <p:cxnSp>
        <p:nvCxnSpPr>
          <p:cNvPr id="18" name="Straight Arrow Connector 17"/>
          <p:cNvCxnSpPr/>
          <p:nvPr/>
        </p:nvCxnSpPr>
        <p:spPr bwMode="auto">
          <a:xfrm flipH="1">
            <a:off x="5279844" y="4876800"/>
            <a:ext cx="739956" cy="266700"/>
          </a:xfrm>
          <a:prstGeom prst="straightConnector1">
            <a:avLst/>
          </a:prstGeom>
          <a:ln w="635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 bwMode="auto">
          <a:xfrm>
            <a:off x="6070417" y="4659868"/>
            <a:ext cx="2446311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Myriad Pro"/>
              </a:rPr>
              <a:t>Custom behavior to support immediate updates</a:t>
            </a:r>
            <a:endParaRPr lang="en-US" dirty="0">
              <a:solidFill>
                <a:prstClr val="black"/>
              </a:solidFill>
              <a:latin typeface="Myriad Pro"/>
            </a:endParaRPr>
          </a:p>
        </p:txBody>
      </p:sp>
      <p:sp>
        <p:nvSpPr>
          <p:cNvPr id="21" name="TextBox 20"/>
          <p:cNvSpPr txBox="1"/>
          <p:nvPr/>
        </p:nvSpPr>
        <p:spPr bwMode="auto">
          <a:xfrm>
            <a:off x="816153" y="1267557"/>
            <a:ext cx="284498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Myriad Pro"/>
              </a:rPr>
              <a:t>Basic Binding</a:t>
            </a:r>
            <a:endParaRPr lang="en-US" dirty="0">
              <a:solidFill>
                <a:prstClr val="black"/>
              </a:solidFill>
              <a:latin typeface="Myriad Pro"/>
            </a:endParaRPr>
          </a:p>
        </p:txBody>
      </p:sp>
      <p:sp>
        <p:nvSpPr>
          <p:cNvPr id="22" name="TextBox 21"/>
          <p:cNvSpPr txBox="1"/>
          <p:nvPr/>
        </p:nvSpPr>
        <p:spPr bwMode="auto">
          <a:xfrm>
            <a:off x="816152" y="3352800"/>
            <a:ext cx="284498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Myriad Pro"/>
              </a:rPr>
              <a:t>Immediate Update Binding</a:t>
            </a:r>
            <a:endParaRPr lang="en-US" dirty="0">
              <a:solidFill>
                <a:prstClr val="black"/>
              </a:solidFill>
              <a:latin typeface="Myriad Pro"/>
            </a:endParaRPr>
          </a:p>
        </p:txBody>
      </p:sp>
    </p:spTree>
    <p:extLst>
      <p:ext uri="{BB962C8B-B14F-4D97-AF65-F5344CB8AC3E}">
        <p14:creationId xmlns:p14="http://schemas.microsoft.com/office/powerpoint/2010/main" val="53682588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13" grpId="0"/>
      <p:bldP spid="13" grpId="1"/>
      <p:bldP spid="11" grpId="0" animBg="1"/>
      <p:bldP spid="19" grpId="0"/>
      <p:bldP spid="21" grpId="0"/>
      <p:bldP spid="2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1100" y="3923133"/>
            <a:ext cx="6324600" cy="6191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Input Binding – Knockout Way</a:t>
            </a:r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1087" y="1814512"/>
            <a:ext cx="5257800" cy="79057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 bwMode="auto">
          <a:xfrm>
            <a:off x="816153" y="1267557"/>
            <a:ext cx="284498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Myriad Pro"/>
              </a:rPr>
              <a:t>Basic Binding</a:t>
            </a:r>
            <a:endParaRPr lang="en-US" dirty="0">
              <a:solidFill>
                <a:prstClr val="black"/>
              </a:solidFill>
              <a:latin typeface="Myriad Pro"/>
            </a:endParaRPr>
          </a:p>
        </p:txBody>
      </p:sp>
      <p:sp>
        <p:nvSpPr>
          <p:cNvPr id="11" name="TextBox 10"/>
          <p:cNvSpPr txBox="1"/>
          <p:nvPr/>
        </p:nvSpPr>
        <p:spPr bwMode="auto">
          <a:xfrm>
            <a:off x="816152" y="3352800"/>
            <a:ext cx="284498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Myriad Pro"/>
              </a:rPr>
              <a:t>Immediate Update Binding</a:t>
            </a:r>
            <a:endParaRPr lang="en-US" dirty="0">
              <a:solidFill>
                <a:prstClr val="black"/>
              </a:solidFill>
              <a:latin typeface="Myriad Pro"/>
            </a:endParaRPr>
          </a:p>
        </p:txBody>
      </p:sp>
      <p:cxnSp>
        <p:nvCxnSpPr>
          <p:cNvPr id="12" name="Straight Connector 11"/>
          <p:cNvCxnSpPr/>
          <p:nvPr/>
        </p:nvCxnSpPr>
        <p:spPr bwMode="auto">
          <a:xfrm>
            <a:off x="2743200" y="2057401"/>
            <a:ext cx="2743200" cy="564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4" idx="1"/>
          </p:cNvCxnSpPr>
          <p:nvPr/>
        </p:nvCxnSpPr>
        <p:spPr bwMode="auto">
          <a:xfrm flipH="1" flipV="1">
            <a:off x="6096000" y="2171510"/>
            <a:ext cx="865004" cy="6024"/>
          </a:xfrm>
          <a:prstGeom prst="straightConnector1">
            <a:avLst/>
          </a:prstGeom>
          <a:ln w="635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 bwMode="auto">
          <a:xfrm>
            <a:off x="6961004" y="1992868"/>
            <a:ext cx="244631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Myriad Pro"/>
              </a:rPr>
              <a:t>Value binder</a:t>
            </a:r>
            <a:endParaRPr lang="en-US" dirty="0">
              <a:solidFill>
                <a:prstClr val="black"/>
              </a:solidFill>
              <a:latin typeface="Myriad Pro"/>
            </a:endParaRPr>
          </a:p>
        </p:txBody>
      </p:sp>
      <p:cxnSp>
        <p:nvCxnSpPr>
          <p:cNvPr id="17" name="Straight Connector 16"/>
          <p:cNvCxnSpPr/>
          <p:nvPr/>
        </p:nvCxnSpPr>
        <p:spPr bwMode="auto">
          <a:xfrm>
            <a:off x="2743200" y="2504545"/>
            <a:ext cx="32004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 bwMode="auto">
          <a:xfrm>
            <a:off x="4823460" y="4413957"/>
            <a:ext cx="2263140" cy="564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 bwMode="auto">
          <a:xfrm flipV="1">
            <a:off x="5943600" y="4542258"/>
            <a:ext cx="0" cy="508622"/>
          </a:xfrm>
          <a:prstGeom prst="straightConnector1">
            <a:avLst/>
          </a:prstGeom>
          <a:ln w="635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 bwMode="auto">
          <a:xfrm>
            <a:off x="4720444" y="5066918"/>
            <a:ext cx="244631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Myriad Pro"/>
              </a:rPr>
              <a:t>Value Update Binder</a:t>
            </a:r>
            <a:endParaRPr lang="en-US" dirty="0">
              <a:solidFill>
                <a:prstClr val="black"/>
              </a:solidFill>
              <a:latin typeface="Myriad Pro"/>
            </a:endParaRPr>
          </a:p>
        </p:txBody>
      </p:sp>
      <p:sp>
        <p:nvSpPr>
          <p:cNvPr id="33" name="TextBox 32"/>
          <p:cNvSpPr txBox="1"/>
          <p:nvPr/>
        </p:nvSpPr>
        <p:spPr bwMode="auto">
          <a:xfrm>
            <a:off x="1066800" y="5410200"/>
            <a:ext cx="27432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</a:rPr>
              <a:t>Possible Events:</a:t>
            </a:r>
          </a:p>
          <a:p>
            <a:r>
              <a:rPr lang="en-US" sz="1800" dirty="0">
                <a:latin typeface="+mj-lt"/>
              </a:rPr>
              <a:t>	</a:t>
            </a:r>
            <a:r>
              <a:rPr lang="en-US" sz="1800" dirty="0" err="1" smtClean="0">
                <a:latin typeface="+mj-lt"/>
              </a:rPr>
              <a:t>keyup</a:t>
            </a:r>
            <a:endParaRPr lang="en-US" sz="1800" dirty="0" smtClean="0">
              <a:latin typeface="+mj-lt"/>
            </a:endParaRPr>
          </a:p>
          <a:p>
            <a:r>
              <a:rPr lang="en-US" dirty="0">
                <a:latin typeface="+mj-lt"/>
              </a:rPr>
              <a:t>	</a:t>
            </a:r>
            <a:r>
              <a:rPr lang="en-US" dirty="0" err="1" smtClean="0">
                <a:latin typeface="+mj-lt"/>
              </a:rPr>
              <a:t>keypress</a:t>
            </a:r>
            <a:endParaRPr lang="en-US" dirty="0" smtClean="0">
              <a:latin typeface="+mj-lt"/>
            </a:endParaRPr>
          </a:p>
          <a:p>
            <a:r>
              <a:rPr lang="en-US" sz="1800" dirty="0">
                <a:latin typeface="+mj-lt"/>
              </a:rPr>
              <a:t>	</a:t>
            </a:r>
            <a:r>
              <a:rPr lang="en-US" sz="1800" dirty="0" err="1" smtClean="0">
                <a:latin typeface="+mj-lt"/>
              </a:rPr>
              <a:t>afterKeyDown</a:t>
            </a:r>
            <a:endParaRPr lang="en-US" sz="1800" dirty="0">
              <a:latin typeface="+mj-lt"/>
            </a:endParaRPr>
          </a:p>
        </p:txBody>
      </p:sp>
      <p:cxnSp>
        <p:nvCxnSpPr>
          <p:cNvPr id="34" name="Straight Arrow Connector 33"/>
          <p:cNvCxnSpPr/>
          <p:nvPr/>
        </p:nvCxnSpPr>
        <p:spPr bwMode="auto">
          <a:xfrm flipH="1">
            <a:off x="3588067" y="5867400"/>
            <a:ext cx="1051560" cy="1"/>
          </a:xfrm>
          <a:prstGeom prst="straightConnector1">
            <a:avLst/>
          </a:prstGeom>
          <a:ln w="635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 bwMode="auto">
          <a:xfrm>
            <a:off x="4624687" y="5687568"/>
            <a:ext cx="253620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</a:rPr>
              <a:t>User releases a key</a:t>
            </a:r>
          </a:p>
        </p:txBody>
      </p:sp>
      <p:cxnSp>
        <p:nvCxnSpPr>
          <p:cNvPr id="36" name="Straight Arrow Connector 35"/>
          <p:cNvCxnSpPr/>
          <p:nvPr/>
        </p:nvCxnSpPr>
        <p:spPr bwMode="auto">
          <a:xfrm flipH="1">
            <a:off x="3581400" y="6135100"/>
            <a:ext cx="1051560" cy="1"/>
          </a:xfrm>
          <a:prstGeom prst="straightConnector1">
            <a:avLst/>
          </a:prstGeom>
          <a:ln w="635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 bwMode="auto">
          <a:xfrm>
            <a:off x="4618020" y="5955268"/>
            <a:ext cx="406878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</a:rPr>
              <a:t>Like </a:t>
            </a:r>
            <a:r>
              <a:rPr lang="en-US" dirty="0" err="1" smtClean="0">
                <a:latin typeface="+mj-lt"/>
              </a:rPr>
              <a:t>keyup</a:t>
            </a:r>
            <a:r>
              <a:rPr lang="en-US" dirty="0" smtClean="0">
                <a:latin typeface="+mj-lt"/>
              </a:rPr>
              <a:t>, but will repeat if key is held</a:t>
            </a:r>
          </a:p>
        </p:txBody>
      </p:sp>
      <p:cxnSp>
        <p:nvCxnSpPr>
          <p:cNvPr id="38" name="Straight Arrow Connector 37"/>
          <p:cNvCxnSpPr/>
          <p:nvPr/>
        </p:nvCxnSpPr>
        <p:spPr bwMode="auto">
          <a:xfrm flipH="1">
            <a:off x="3581400" y="6439900"/>
            <a:ext cx="1051560" cy="1"/>
          </a:xfrm>
          <a:prstGeom prst="straightConnector1">
            <a:avLst/>
          </a:prstGeom>
          <a:ln w="635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 bwMode="auto">
          <a:xfrm>
            <a:off x="4618020" y="6260068"/>
            <a:ext cx="406878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</a:rPr>
              <a:t>As user types – Best Choice for real-time</a:t>
            </a:r>
          </a:p>
        </p:txBody>
      </p:sp>
    </p:spTree>
    <p:extLst>
      <p:ext uri="{BB962C8B-B14F-4D97-AF65-F5344CB8AC3E}">
        <p14:creationId xmlns:p14="http://schemas.microsoft.com/office/powerpoint/2010/main" val="7866529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4" grpId="0"/>
      <p:bldP spid="14" grpId="1"/>
      <p:bldP spid="27" grpId="0"/>
      <p:bldP spid="27" grpId="1"/>
      <p:bldP spid="33" grpId="0"/>
      <p:bldP spid="35" grpId="0"/>
      <p:bldP spid="35" grpId="1"/>
      <p:bldP spid="37" grpId="0"/>
      <p:bldP spid="37" grpId="1"/>
      <p:bldP spid="3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 OF Overview Slides		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	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98022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		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Text Input Binding - Value Binder</a:t>
            </a:r>
          </a:p>
          <a:p>
            <a:r>
              <a:rPr lang="en-GB" dirty="0" smtClean="0">
                <a:solidFill>
                  <a:schemeClr val="accent6">
                    <a:lumMod val="75000"/>
                  </a:schemeClr>
                </a:solidFill>
              </a:rPr>
              <a:t>Text Display Binding – Text Binder</a:t>
            </a:r>
          </a:p>
          <a:p>
            <a:r>
              <a:rPr lang="en-GB" dirty="0" smtClean="0"/>
              <a:t>Checkbox/Radio Button Binding – Checked Binder</a:t>
            </a:r>
          </a:p>
          <a:p>
            <a:r>
              <a:rPr lang="en-GB" dirty="0" smtClean="0"/>
              <a:t>Selection Binding – Options Binder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628807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 OF Overview Slides		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	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504377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luralsightSlideTemplate">
  <a:themeElements>
    <a:clrScheme name="Custom 3">
      <a:dk1>
        <a:sysClr val="windowText" lastClr="000000"/>
      </a:dk1>
      <a:lt1>
        <a:sysClr val="window" lastClr="FFFFFF"/>
      </a:lt1>
      <a:dk2>
        <a:srgbClr val="000000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apphire">
      <a:majorFont>
        <a:latin typeface="Myriad Pro"/>
        <a:ea typeface=""/>
        <a:cs typeface=""/>
      </a:majorFont>
      <a:minorFont>
        <a:latin typeface="Myriad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algn="ctr">
          <a:solidFill>
            <a:schemeClr val="tx1"/>
          </a:solidFill>
          <a:miter lim="800000"/>
          <a:headEnd/>
          <a:tailEnd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wrap="none" anchor="ctr"/>
      <a:lstStyle>
        <a:defPPr>
          <a:defRPr sz="2000" dirty="0">
            <a:latin typeface="Tekton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anchor="ctr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None/>
          <a:tabLst/>
          <a:defRPr kumimoji="0" lang="en-US" sz="1600" b="1" i="0" u="none" strike="noStrike" baseline="0">
            <a:solidFill>
              <a:schemeClr val="tx1">
                <a:alpha val="100000"/>
              </a:schemeClr>
            </a:solidFill>
            <a:effectLst/>
            <a:latin typeface="Arial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wrap="none">
        <a:spAutoFit/>
      </a:bodyPr>
      <a:lstStyle>
        <a:defPPr>
          <a:defRPr sz="1800" dirty="0">
            <a:solidFill>
              <a:srgbClr val="002060"/>
            </a:solidFill>
            <a:latin typeface="Tekton Pro" pitchFamily="34" charset="0"/>
          </a:defRPr>
        </a:defPPr>
      </a:lstStyle>
    </a:txDef>
  </a:objectDefaults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luralsightSlideTemplate.potx" id="{4FD8AF3B-EA10-4912-902F-C72F4BFFC556}" vid="{D7F17895-93B1-42F2-90B6-CE537C422122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865B9DCC8F7FB4A82840FBDE1FC983A" ma:contentTypeVersion="0" ma:contentTypeDescription="Create a new document." ma:contentTypeScope="" ma:versionID="ecd0916681f32cda70880b341f4a8911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2D498799-B0FC-4B7A-8396-BFC34D805990}">
  <ds:schemaRefs>
    <ds:schemaRef ds:uri="http://schemas.microsoft.com/office/2006/metadata/properties"/>
    <ds:schemaRef ds:uri="http://purl.org/dc/terms/"/>
    <ds:schemaRef ds:uri="http://www.w3.org/XML/1998/namespace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1685463B-57CE-4CE4-B1CF-FE44EB79BFA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EB1AF8-B785-4B22-89EC-168618F34A5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PluralsightSlideTemplate</Template>
  <TotalTime>13995</TotalTime>
  <Words>345</Words>
  <Application>Microsoft Office PowerPoint</Application>
  <PresentationFormat>On-screen Show (4:3)</PresentationFormat>
  <Paragraphs>90</Paragraphs>
  <Slides>14</Slides>
  <Notes>14</Notes>
  <HiddenSlides>5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Consolas</vt:lpstr>
      <vt:lpstr>Myriad Pro</vt:lpstr>
      <vt:lpstr>Myriad Pro Light</vt:lpstr>
      <vt:lpstr>Segoe UI</vt:lpstr>
      <vt:lpstr>Verdana</vt:lpstr>
      <vt:lpstr>Wingdings</vt:lpstr>
      <vt:lpstr>PluralsightSlideTemplate</vt:lpstr>
      <vt:lpstr>Knockout for the XAML developer Working with Input Control</vt:lpstr>
      <vt:lpstr>Agenda  </vt:lpstr>
      <vt:lpstr>END OF Overview Slides  </vt:lpstr>
      <vt:lpstr>Agenda  </vt:lpstr>
      <vt:lpstr>Text Input Binding – Xaml Way</vt:lpstr>
      <vt:lpstr>Text Input Binding – Knockout Way</vt:lpstr>
      <vt:lpstr>END OF Overview Slides  </vt:lpstr>
      <vt:lpstr>Agenda  </vt:lpstr>
      <vt:lpstr>END OF Overview Slides  </vt:lpstr>
      <vt:lpstr>Agenda  </vt:lpstr>
      <vt:lpstr>END OF Overview Slides  </vt:lpstr>
      <vt:lpstr>Agenda  </vt:lpstr>
      <vt:lpstr>END OF Overview Slides  </vt:lpstr>
      <vt:lpstr>Summary 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development for the XAML developer</dc:title>
  <dc:subject>From raw Ajax to ASP.NET</dc:subject>
  <dc:creator>Derik Whittaker</dc:creator>
  <cp:lastModifiedBy>Derik Whittaker</cp:lastModifiedBy>
  <cp:revision>130</cp:revision>
  <dcterms:created xsi:type="dcterms:W3CDTF">2013-02-20T23:32:03Z</dcterms:created>
  <dcterms:modified xsi:type="dcterms:W3CDTF">2013-05-07T08:27:26Z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0x0101003865B9DCC8F7FB4A82840FBDE1FC983A</vt:lpwstr>
  </property>
</Properties>
</file>