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E3CE-C6E0-4809-BCE5-959CBABD1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2E712-E931-44D6-8CA9-57C15C130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1EE3-6ACA-466A-A8A7-40B05ABB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039D4-D752-4F63-958C-24A5A5AF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ED7E-2174-4631-AAB2-75C5DC0D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8B73-9CC9-4F35-8723-CF57073C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D1D03-7024-4CA5-8FB9-805D9182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0437-98CC-4173-9891-E0201839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7E92-1DE1-48D8-8227-07852256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B39D-F3F1-4764-8E00-BF0C5690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1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A0E4F-DFE7-4B27-BD1D-690E1B489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B898D-CFD6-4D73-9A96-A9C0D7187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4DD1-8625-4F26-BC62-449CFE2A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0501-D987-4748-BD15-189CAAB3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75F3-EF56-4BB7-9CC6-01024F2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D1E1-95F1-4B7E-BCF4-CCF4BFD4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8A49-1ACA-45DB-9435-1EFACBE4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70FB-C161-4F4D-8FAF-00FFDA94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8362-3F54-47E2-9F0B-71404E46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EEB5-2125-468A-91B6-2F356C0E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1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09F9-9345-480C-AFB0-C030A6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E55AD-F17B-46EE-8F73-3D4C0BC0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7987-CBC5-4365-B4F0-04BBA81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1998-C628-4224-9207-824ED923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6310-52C6-4BF9-B301-F0A85AE6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4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F0F3-C665-43B1-874F-7D35A331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F313-6124-416D-9AEB-32696500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2B070-46E0-48C0-8D46-8C11362A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2BDA-3E94-426B-8A27-EB23CF24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5E2C-B519-4861-8B5F-76108FF9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0F829-3E73-4FDE-B0BD-2B17D477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A80-905B-4D2E-ACA2-0FB4E7CB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5C6CE-6233-48AE-B14F-095A7D3B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075D9-C0DA-46EE-819B-B243F1F1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2ABE5-5D93-4E71-997F-115F1B60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C63F8-61FE-4A8F-9B11-D5833EDC9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CB44-72AD-4EA8-B238-B7455F4D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45B75-CEE7-4B00-9336-79BD047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0045F-D3D3-4525-A710-69DF6364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8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2B6-B0DC-42A5-B612-8F7C85EE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19C10-11C2-4B37-8D61-7B23AFC1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8D3A9-155E-4059-9CE8-3FB35ED1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99B3-388A-4F7B-9C98-1BAEFD71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2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4445C-ACA5-408C-B445-921C8A41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ABE4-D2CA-4A0C-B580-FC87A7DD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18276-0410-47F9-BBC8-A45301A1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C444-43FB-44B9-99DD-C7B500A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C819-0649-41A5-9EE7-5ACF4E23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AE42-7690-422D-93DB-1F42FB557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C9D9A-062B-4AF6-BB1F-9B86B4CB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DAED7-5F5E-4BF8-B040-FFD0850B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F5A15-CDC7-4457-8A28-A02662CB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435C-AD77-46BE-B3C7-A00625BA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58C48-E986-4D0D-BFC4-01A9A9A6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6FCE4-8758-432A-AB6E-C5FE2896B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8BCEA-01C0-4263-997A-27192C45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A9BA-E79D-4406-82BD-C903F5E8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C8BF-1A9C-4748-9C00-26B68923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1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D2E49-22B9-439B-9492-38E3DEDF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54592-37E6-4E06-B64E-273A438D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34ED-0AE5-4708-BA44-99D4539AF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67E0-EE58-4B34-970B-F80E91783BCD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4958-47F5-46A7-B873-D0091969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3B14-A121-4FA5-BAD8-315BF699F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140A-775E-4163-9A68-EC85AD705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D361-CCE7-4785-A0C3-BE05DB57D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0203"/>
            <a:ext cx="9144000" cy="2387600"/>
          </a:xfrm>
        </p:spPr>
        <p:txBody>
          <a:bodyPr/>
          <a:lstStyle/>
          <a:p>
            <a:r>
              <a:rPr lang="en-IN" dirty="0"/>
              <a:t>Advanced Encryption Standard (AES)</a:t>
            </a:r>
          </a:p>
        </p:txBody>
      </p:sp>
    </p:spTree>
    <p:extLst>
      <p:ext uri="{BB962C8B-B14F-4D97-AF65-F5344CB8AC3E}">
        <p14:creationId xmlns:p14="http://schemas.microsoft.com/office/powerpoint/2010/main" val="234007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472B-AAE8-4907-9FEC-CD1206A4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INVOLVED (ENCRYPTION)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87F4-9173-44AF-AB4B-B8B00502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third block of the project receives a full size image which has gone through Elliptic curve cryptography and scrambling by magic matrix.</a:t>
            </a:r>
          </a:p>
          <a:p>
            <a:r>
              <a:rPr lang="en-IN" dirty="0"/>
              <a:t>This full size block is fragmented into data blocks if 128 bits each and is passed to AES Encryption box.</a:t>
            </a:r>
          </a:p>
          <a:p>
            <a:r>
              <a:rPr lang="en-IN" dirty="0"/>
              <a:t>Key used is a 128bit key which can be fed by the user.</a:t>
            </a:r>
          </a:p>
          <a:p>
            <a:r>
              <a:rPr lang="en-IN" dirty="0"/>
              <a:t>Once the ciphertext is received i.e. data block is encrypted, it is stored in a new array at the same corresponding position to reflect the overall encrypted image.</a:t>
            </a:r>
          </a:p>
        </p:txBody>
      </p:sp>
    </p:spTree>
    <p:extLst>
      <p:ext uri="{BB962C8B-B14F-4D97-AF65-F5344CB8AC3E}">
        <p14:creationId xmlns:p14="http://schemas.microsoft.com/office/powerpoint/2010/main" val="326643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64C9-1190-4053-A31D-EB615EB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INVOLVED (DECRYPTION)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0392-9B4F-4FB7-946E-898BCF80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we receive the encrypted image, it is fragmented into block of size 128 bits each which is passed on to decryption stage.</a:t>
            </a:r>
          </a:p>
          <a:p>
            <a:r>
              <a:rPr lang="en-IN" dirty="0"/>
              <a:t>Key is known to the receiver as it is a symmetric encryption.</a:t>
            </a:r>
          </a:p>
          <a:p>
            <a:r>
              <a:rPr lang="en-IN" dirty="0"/>
              <a:t>After decryption we receive a plain text which is stored in an array at its corresponding position.</a:t>
            </a:r>
          </a:p>
          <a:p>
            <a:r>
              <a:rPr lang="en-IN" dirty="0"/>
              <a:t>After all the block are decrypted the resulting array is the final decrypted output.</a:t>
            </a:r>
          </a:p>
        </p:txBody>
      </p:sp>
    </p:spTree>
    <p:extLst>
      <p:ext uri="{BB962C8B-B14F-4D97-AF65-F5344CB8AC3E}">
        <p14:creationId xmlns:p14="http://schemas.microsoft.com/office/powerpoint/2010/main" val="4632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4451-C0C8-41DA-BA99-3F9FCF4A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46"/>
            <a:ext cx="10515600" cy="4351338"/>
          </a:xfrm>
        </p:spPr>
        <p:txBody>
          <a:bodyPr>
            <a:noAutofit/>
          </a:bodyPr>
          <a:lstStyle/>
          <a:p>
            <a:r>
              <a:rPr lang="en-IN" sz="2400" dirty="0"/>
              <a:t>AES repeats 4 major functions to encrypt data. It takes 128 bit block of data and a key and gives a ciphertext as output. The functions are:</a:t>
            </a:r>
          </a:p>
          <a:p>
            <a:pPr marL="0" indent="0">
              <a:buNone/>
            </a:pPr>
            <a:r>
              <a:rPr lang="en-IN" sz="2400" dirty="0"/>
              <a:t> 	I. Sub Bytes </a:t>
            </a:r>
          </a:p>
          <a:p>
            <a:pPr marL="0" indent="0">
              <a:buNone/>
            </a:pPr>
            <a:r>
              <a:rPr lang="en-IN" sz="2400" dirty="0"/>
              <a:t> 	II. Shift Rows </a:t>
            </a:r>
          </a:p>
          <a:p>
            <a:pPr marL="0" indent="0">
              <a:buNone/>
            </a:pPr>
            <a:r>
              <a:rPr lang="en-IN" sz="2400" dirty="0"/>
              <a:t> 	III. Mix Columns </a:t>
            </a:r>
          </a:p>
          <a:p>
            <a:pPr marL="0" indent="0">
              <a:buNone/>
            </a:pPr>
            <a:r>
              <a:rPr lang="en-IN" sz="2400" dirty="0"/>
              <a:t> 	IV. Add Key</a:t>
            </a:r>
          </a:p>
          <a:p>
            <a:r>
              <a:rPr lang="en-US" sz="2400" dirty="0"/>
              <a:t>The number of rounds performed by the algorithm strictly depends on the size of key.</a:t>
            </a:r>
          </a:p>
          <a:p>
            <a:r>
              <a:rPr lang="en-US" sz="2400" dirty="0"/>
              <a:t>Key Size(in bits)                                  Rounds</a:t>
            </a:r>
          </a:p>
          <a:p>
            <a:pPr marL="0" indent="0">
              <a:buNone/>
            </a:pPr>
            <a:r>
              <a:rPr lang="en-US" sz="2400" dirty="0"/>
              <a:t>       128.................................................10 </a:t>
            </a:r>
          </a:p>
          <a:p>
            <a:pPr marL="0" indent="0">
              <a:buNone/>
            </a:pPr>
            <a:r>
              <a:rPr lang="en-US" sz="2400" dirty="0"/>
              <a:t>       192.................................................12 </a:t>
            </a:r>
          </a:p>
          <a:p>
            <a:pPr marL="0" indent="0">
              <a:buNone/>
            </a:pPr>
            <a:r>
              <a:rPr lang="en-US" sz="2400" dirty="0"/>
              <a:t>       256.................................................14 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98365-D1A3-49D1-9585-8199D126D6F7}"/>
              </a:ext>
            </a:extLst>
          </p:cNvPr>
          <p:cNvSpPr txBox="1"/>
          <p:nvPr/>
        </p:nvSpPr>
        <p:spPr>
          <a:xfrm>
            <a:off x="838200" y="516571"/>
            <a:ext cx="981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ANALYSIS OF STEPS</a:t>
            </a:r>
          </a:p>
        </p:txBody>
      </p:sp>
    </p:spTree>
    <p:extLst>
      <p:ext uri="{BB962C8B-B14F-4D97-AF65-F5344CB8AC3E}">
        <p14:creationId xmlns:p14="http://schemas.microsoft.com/office/powerpoint/2010/main" val="142568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AA9C-D5B5-4171-AB7E-4920C4D4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E674-E554-4A08-95B9-2A8E34D6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Expansions- In the key Expansion process the given 128 bits cipher key is stored in [4]x[4] bytes matrix (16*8=128 bits) and then the four column words of the key matrix is expanded into a schedule of 44 words (44*4=176) resulting in 11 round keys (176/11=16 bytes or 128 bits).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round keys = Nr + 1. Where Nr is the number of rounds (which is 10 in case of 128 bits key size) So here the round keys = 11.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51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9996-4458-43EF-800D-774376C6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837"/>
            <a:ext cx="10515600" cy="608971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STEP 1: SUB BYTES</a:t>
            </a:r>
          </a:p>
          <a:p>
            <a:pPr marL="0" indent="0">
              <a:buNone/>
            </a:pPr>
            <a:r>
              <a:rPr lang="en-IN" dirty="0"/>
              <a:t>   Each element of the data matrix(128 bit) is replaced by the element    of s-box matrix. This s-box is knows as </a:t>
            </a:r>
            <a:r>
              <a:rPr lang="en-IN" dirty="0" err="1"/>
              <a:t>Rijndael</a:t>
            </a:r>
            <a:r>
              <a:rPr lang="en-IN" dirty="0"/>
              <a:t> s-box.</a:t>
            </a:r>
          </a:p>
          <a:p>
            <a:r>
              <a:rPr lang="en-IN" dirty="0"/>
              <a:t>STEP 2: SHIFT ROWS</a:t>
            </a:r>
          </a:p>
          <a:p>
            <a:pPr marL="0" indent="0">
              <a:buNone/>
            </a:pPr>
            <a:r>
              <a:rPr lang="en-IN" dirty="0"/>
              <a:t>   Rows are shifted cylindrically in left direction.</a:t>
            </a:r>
          </a:p>
          <a:p>
            <a:pPr marL="0" indent="0">
              <a:buNone/>
            </a:pPr>
            <a:r>
              <a:rPr lang="en-IN" dirty="0"/>
              <a:t>First row is kept the same, second shifted by one, third by two and fourth row by three.</a:t>
            </a:r>
          </a:p>
          <a:p>
            <a:r>
              <a:rPr lang="en-IN" dirty="0"/>
              <a:t>STEP 3: MIX COLUMNS</a:t>
            </a:r>
          </a:p>
          <a:p>
            <a:pPr marL="0" indent="0">
              <a:buNone/>
            </a:pPr>
            <a:r>
              <a:rPr lang="en-IN" dirty="0"/>
              <a:t>   In this step the data matrix is multiplied by a fixed block and is done in </a:t>
            </a:r>
            <a:r>
              <a:rPr lang="en-IN" dirty="0" err="1"/>
              <a:t>galios</a:t>
            </a:r>
            <a:r>
              <a:rPr lang="en-IN" dirty="0"/>
              <a:t> field. Each column is multiplied by a block and is done for all four columns.</a:t>
            </a:r>
          </a:p>
          <a:p>
            <a:r>
              <a:rPr lang="en-IN" dirty="0"/>
              <a:t>STEP 4: ADD ROUND KEY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US" dirty="0"/>
              <a:t>In this step each byte is XOR-ed with corresponding element of key's matrix. Once this step is done the keys are no longer available for this step. Using the same key will weaken the algorithm.</a:t>
            </a:r>
          </a:p>
          <a:p>
            <a:pPr marL="0" indent="0">
              <a:buNone/>
            </a:pPr>
            <a:r>
              <a:rPr lang="en-US" dirty="0"/>
              <a:t>To overcome this problem keys are expanded.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05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Advanced Encryption Standard (AES)</vt:lpstr>
      <vt:lpstr>STEPS INVOLVED (ENCRYPTION)</vt:lpstr>
      <vt:lpstr>STEPS INVOLVED (DECRYPTION)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 (AES)</dc:title>
  <dc:creator>Deril Raju</dc:creator>
  <cp:lastModifiedBy>Deril Raju</cp:lastModifiedBy>
  <cp:revision>3</cp:revision>
  <dcterms:created xsi:type="dcterms:W3CDTF">2019-11-01T04:18:23Z</dcterms:created>
  <dcterms:modified xsi:type="dcterms:W3CDTF">2019-11-01T04:44:29Z</dcterms:modified>
</cp:coreProperties>
</file>