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1D3B8F-659E-4206-84B8-359F931A3854}">
  <a:tblStyle styleId="{1C1D3B8F-659E-4206-84B8-359F931A385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B506789-24DA-453B-9831-0AB0D40B039E}" styleName="Table_1">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d8a8503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d8a85032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1d8a85032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8ad7c6de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8ad7c6de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88ad7c6de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8ad7c6de8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ad7c6de8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88ad7c6de8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8ad7c6de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8ad7c6de8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88ad7c6de8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8ad7c6de8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8ad7c6de8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8ad7c6de8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8ad7c6de8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8ad7c6de8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8ad7c6de8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8ad7c6de8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8ad7c6de8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88ad7c6de8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8ab166f5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8ab166f5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88ab166f5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9b0c9e54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9b0c9e54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89b0c9e54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8ad7c6de8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8ad7c6de8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88ad7c6de8_0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8ad7c6de8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8ad7c6de8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88ad7c6de8_0_1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8ad7c6de8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8ad7c6de8_0_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88ad7c6de8_0_1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ad7c6de8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ad7c6de8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88ad7c6de8_0_1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8c335a084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8c335a084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88c335a084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049b34953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049b34953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7049b34953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d8a85032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d8a85032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81d8a85032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4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2"/>
              </a:buClr>
              <a:buSzPts val="6600"/>
              <a:buFont typeface="Calibri"/>
              <a:buNone/>
              <a:defRPr sz="66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685800" y="4572000"/>
            <a:ext cx="6461700" cy="1066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400"/>
              </a:spcBef>
              <a:spcAft>
                <a:spcPts val="0"/>
              </a:spcAft>
              <a:buSzPts val="2000"/>
              <a:buNone/>
              <a:defRPr sz="2000">
                <a:solidFill>
                  <a:srgbClr val="888888"/>
                </a:solidFill>
              </a:defRPr>
            </a:lvl1pPr>
            <a:lvl2pPr lvl="1" rtl="0" algn="ctr">
              <a:lnSpc>
                <a:spcPct val="100000"/>
              </a:lnSpc>
              <a:spcBef>
                <a:spcPts val="400"/>
              </a:spcBef>
              <a:spcAft>
                <a:spcPts val="0"/>
              </a:spcAft>
              <a:buSzPts val="2000"/>
              <a:buNone/>
              <a:defRPr>
                <a:solidFill>
                  <a:srgbClr val="888888"/>
                </a:solidFill>
              </a:defRPr>
            </a:lvl2pPr>
            <a:lvl3pPr lvl="2" rtl="0" algn="ctr">
              <a:lnSpc>
                <a:spcPct val="100000"/>
              </a:lnSpc>
              <a:spcBef>
                <a:spcPts val="360"/>
              </a:spcBef>
              <a:spcAft>
                <a:spcPts val="0"/>
              </a:spcAft>
              <a:buSzPts val="1800"/>
              <a:buNone/>
              <a:defRPr>
                <a:solidFill>
                  <a:srgbClr val="888888"/>
                </a:solidFill>
              </a:defRPr>
            </a:lvl3pPr>
            <a:lvl4pPr lvl="3" rtl="0" algn="ctr">
              <a:lnSpc>
                <a:spcPct val="100000"/>
              </a:lnSpc>
              <a:spcBef>
                <a:spcPts val="320"/>
              </a:spcBef>
              <a:spcAft>
                <a:spcPts val="0"/>
              </a:spcAft>
              <a:buSzPts val="1600"/>
              <a:buNone/>
              <a:defRPr>
                <a:solidFill>
                  <a:srgbClr val="888888"/>
                </a:solidFill>
              </a:defRPr>
            </a:lvl4pPr>
            <a:lvl5pPr lvl="4" rtl="0" algn="ctr">
              <a:lnSpc>
                <a:spcPct val="100000"/>
              </a:lnSpc>
              <a:spcBef>
                <a:spcPts val="280"/>
              </a:spcBef>
              <a:spcAft>
                <a:spcPts val="0"/>
              </a:spcAft>
              <a:buSzPts val="1400"/>
              <a:buNone/>
              <a:defRPr>
                <a:solidFill>
                  <a:srgbClr val="888888"/>
                </a:solidFill>
              </a:defRPr>
            </a:lvl5pPr>
            <a:lvl6pPr lvl="5" rtl="0" algn="ctr">
              <a:lnSpc>
                <a:spcPct val="100000"/>
              </a:lnSpc>
              <a:spcBef>
                <a:spcPts val="280"/>
              </a:spcBef>
              <a:spcAft>
                <a:spcPts val="0"/>
              </a:spcAft>
              <a:buSzPts val="1400"/>
              <a:buNone/>
              <a:defRPr>
                <a:solidFill>
                  <a:srgbClr val="888888"/>
                </a:solidFill>
              </a:defRPr>
            </a:lvl6pPr>
            <a:lvl7pPr lvl="6" rtl="0" algn="ctr">
              <a:lnSpc>
                <a:spcPct val="100000"/>
              </a:lnSpc>
              <a:spcBef>
                <a:spcPts val="280"/>
              </a:spcBef>
              <a:spcAft>
                <a:spcPts val="0"/>
              </a:spcAft>
              <a:buSzPts val="1400"/>
              <a:buNone/>
              <a:defRPr>
                <a:solidFill>
                  <a:srgbClr val="888888"/>
                </a:solidFill>
              </a:defRPr>
            </a:lvl7pPr>
            <a:lvl8pPr lvl="7" rtl="0" algn="ctr">
              <a:lnSpc>
                <a:spcPct val="100000"/>
              </a:lnSpc>
              <a:spcBef>
                <a:spcPts val="280"/>
              </a:spcBef>
              <a:spcAft>
                <a:spcPts val="0"/>
              </a:spcAft>
              <a:buSzPts val="1400"/>
              <a:buNone/>
              <a:defRPr>
                <a:solidFill>
                  <a:srgbClr val="888888"/>
                </a:solidFill>
              </a:defRPr>
            </a:lvl8pPr>
            <a:lvl9pPr lvl="8" rtl="0" algn="ctr">
              <a:lnSpc>
                <a:spcPct val="100000"/>
              </a:lnSpc>
              <a:spcBef>
                <a:spcPts val="280"/>
              </a:spcBef>
              <a:spcAft>
                <a:spcPts val="0"/>
              </a:spcAft>
              <a:buSzPts val="1400"/>
              <a:buNone/>
              <a:defRPr>
                <a:solidFill>
                  <a:srgbClr val="888888"/>
                </a:solidFill>
              </a:defRPr>
            </a:lvl9pPr>
          </a:lstStyle>
          <a:p/>
        </p:txBody>
      </p:sp>
      <p:sp>
        <p:nvSpPr>
          <p:cNvPr id="20" name="Google Shape;20;p2"/>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2"/>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2"/>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1"/>
          <p:cNvSpPr txBox="1"/>
          <p:nvPr>
            <p:ph type="title"/>
          </p:nvPr>
        </p:nvSpPr>
        <p:spPr>
          <a:xfrm>
            <a:off x="301752" y="5495278"/>
            <a:ext cx="7772400" cy="5946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Clr>
                <a:schemeClr val="dk2"/>
              </a:buClr>
              <a:buSzPts val="2200"/>
              <a:buFont typeface="Calibri"/>
              <a:buNone/>
              <a:defRPr b="1" sz="2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1"/>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4" name="Google Shape;114;p11"/>
          <p:cNvSpPr txBox="1"/>
          <p:nvPr>
            <p:ph idx="1" type="body"/>
          </p:nvPr>
        </p:nvSpPr>
        <p:spPr>
          <a:xfrm>
            <a:off x="301752" y="6096000"/>
            <a:ext cx="7772400" cy="6126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320"/>
              </a:spcBef>
              <a:spcAft>
                <a:spcPts val="0"/>
              </a:spcAft>
              <a:buSzPts val="1600"/>
              <a:buNone/>
              <a:defRPr sz="16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115" name="Google Shape;115;p11"/>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1"/>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7" name="Google Shape;117;p11"/>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8" name="Shape 118"/>
        <p:cNvGrpSpPr/>
        <p:nvPr/>
      </p:nvGrpSpPr>
      <p:grpSpPr>
        <a:xfrm>
          <a:off x="0" y="0"/>
          <a:ext cx="0" cy="0"/>
          <a:chOff x="0" y="0"/>
          <a:chExt cx="0" cy="0"/>
        </a:xfrm>
      </p:grpSpPr>
      <p:sp>
        <p:nvSpPr>
          <p:cNvPr id="119" name="Google Shape;119;p1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2"/>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121" name="Google Shape;121;p12"/>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2"/>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2"/>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13"/>
          <p:cNvSpPr txBox="1"/>
          <p:nvPr>
            <p:ph type="title"/>
          </p:nvPr>
        </p:nvSpPr>
        <p:spPr>
          <a:xfrm rot="5400000">
            <a:off x="4579949" y="2324088"/>
            <a:ext cx="5851500" cy="1752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3"/>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127" name="Google Shape;127;p1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26" name="Google Shape;26;p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29" name="Shape 29"/>
        <p:cNvGrpSpPr/>
        <p:nvPr/>
      </p:nvGrpSpPr>
      <p:grpSpPr>
        <a:xfrm>
          <a:off x="0" y="0"/>
          <a:ext cx="0" cy="0"/>
          <a:chOff x="0" y="0"/>
          <a:chExt cx="0" cy="0"/>
        </a:xfrm>
      </p:grpSpPr>
      <p:sp>
        <p:nvSpPr>
          <p:cNvPr id="30" name="Google Shape;30;p4"/>
          <p:cNvSpPr/>
          <p:nvPr/>
        </p:nvSpPr>
        <p:spPr>
          <a:xfrm>
            <a:off x="0" y="0"/>
            <a:ext cx="9144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190350"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190350" y="190350"/>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190216" y="762090"/>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1333578"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1619350" y="6191051"/>
            <a:ext cx="5715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1333712" y="76209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rot="-5400000">
            <a:off x="571748" y="2476204"/>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rot="5400000">
            <a:off x="-190350" y="133334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1333712"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rot="-5400000">
            <a:off x="571748" y="19035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flipH="1" rot="-5400000">
            <a:off x="571748" y="1333343"/>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rot="-5400000">
            <a:off x="95384" y="6191051"/>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flipH="1" rot="-5400000">
            <a:off x="95307"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rot="-5400000">
            <a:off x="1619235"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flipH="1" rot="5400000">
            <a:off x="571537" y="762090"/>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flipH="1" rot="5400000">
            <a:off x="571537"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rot="-5400000">
            <a:off x="-190216" y="190508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rot="5400000">
            <a:off x="1333578" y="190350"/>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rot="5400000">
            <a:off x="1333578" y="133334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flipH="1" rot="5400000">
            <a:off x="857214" y="6191051"/>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rot="5400000">
            <a:off x="857214" y="-94977"/>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rot="5400000">
            <a:off x="-190350"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rot="-5400000">
            <a:off x="-190216" y="3047991"/>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rot="5400000">
            <a:off x="1333578"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rot="-5400000">
            <a:off x="1333712" y="3047991"/>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flipH="1" rot="-5400000">
            <a:off x="571748" y="4762105"/>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rot="5400000">
            <a:off x="-190350" y="361924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rot="-5400000">
            <a:off x="1333712"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flipH="1" rot="-5400000">
            <a:off x="571748" y="3619244"/>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flipH="1" rot="5400000">
            <a:off x="571537" y="3047991"/>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flipH="1" rot="5400000">
            <a:off x="571537"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rot="-5400000">
            <a:off x="-190216" y="419098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rot="5400000">
            <a:off x="1333578" y="361924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rot="-5400000">
            <a:off x="-190216" y="5334152"/>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rot="-5400000">
            <a:off x="1333712" y="5334152"/>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rot="5400000">
            <a:off x="-190350" y="5905405"/>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flipH="1" rot="-5400000">
            <a:off x="571748" y="5905405"/>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flipH="1" rot="5400000">
            <a:off x="571537" y="5334152"/>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rot="5400000">
            <a:off x="1333616" y="5905015"/>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txBox="1"/>
          <p:nvPr>
            <p:ph type="title"/>
          </p:nvPr>
        </p:nvSpPr>
        <p:spPr>
          <a:xfrm>
            <a:off x="2894475" y="601295"/>
            <a:ext cx="5740800" cy="1923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4600"/>
              <a:buNone/>
              <a:defRPr b="1" sz="3600">
                <a:solidFill>
                  <a:srgbClr val="212121"/>
                </a:solidFill>
              </a:defRPr>
            </a:lvl1pPr>
            <a:lvl2pPr lvl="1" rtl="0" algn="l">
              <a:lnSpc>
                <a:spcPct val="100000"/>
              </a:lnSpc>
              <a:spcBef>
                <a:spcPts val="0"/>
              </a:spcBef>
              <a:spcAft>
                <a:spcPts val="0"/>
              </a:spcAft>
              <a:buSzPts val="1400"/>
              <a:buNone/>
              <a:defRPr b="1" sz="3600">
                <a:solidFill>
                  <a:srgbClr val="212121"/>
                </a:solidFill>
              </a:defRPr>
            </a:lvl2pPr>
            <a:lvl3pPr lvl="2" rtl="0" algn="l">
              <a:lnSpc>
                <a:spcPct val="100000"/>
              </a:lnSpc>
              <a:spcBef>
                <a:spcPts val="0"/>
              </a:spcBef>
              <a:spcAft>
                <a:spcPts val="0"/>
              </a:spcAft>
              <a:buSzPts val="1400"/>
              <a:buNone/>
              <a:defRPr b="1" sz="3600">
                <a:solidFill>
                  <a:srgbClr val="212121"/>
                </a:solidFill>
              </a:defRPr>
            </a:lvl3pPr>
            <a:lvl4pPr lvl="3" rtl="0" algn="l">
              <a:lnSpc>
                <a:spcPct val="100000"/>
              </a:lnSpc>
              <a:spcBef>
                <a:spcPts val="0"/>
              </a:spcBef>
              <a:spcAft>
                <a:spcPts val="0"/>
              </a:spcAft>
              <a:buSzPts val="1400"/>
              <a:buNone/>
              <a:defRPr b="1" sz="3600">
                <a:solidFill>
                  <a:srgbClr val="212121"/>
                </a:solidFill>
              </a:defRPr>
            </a:lvl4pPr>
            <a:lvl5pPr lvl="4" rtl="0" algn="l">
              <a:lnSpc>
                <a:spcPct val="100000"/>
              </a:lnSpc>
              <a:spcBef>
                <a:spcPts val="0"/>
              </a:spcBef>
              <a:spcAft>
                <a:spcPts val="0"/>
              </a:spcAft>
              <a:buSzPts val="1400"/>
              <a:buNone/>
              <a:defRPr b="1" sz="3600">
                <a:solidFill>
                  <a:srgbClr val="212121"/>
                </a:solidFill>
              </a:defRPr>
            </a:lvl5pPr>
            <a:lvl6pPr lvl="5" rtl="0" algn="l">
              <a:lnSpc>
                <a:spcPct val="100000"/>
              </a:lnSpc>
              <a:spcBef>
                <a:spcPts val="0"/>
              </a:spcBef>
              <a:spcAft>
                <a:spcPts val="0"/>
              </a:spcAft>
              <a:buSzPts val="1400"/>
              <a:buNone/>
              <a:defRPr b="1" sz="3600">
                <a:solidFill>
                  <a:srgbClr val="212121"/>
                </a:solidFill>
              </a:defRPr>
            </a:lvl6pPr>
            <a:lvl7pPr lvl="6" rtl="0" algn="l">
              <a:lnSpc>
                <a:spcPct val="100000"/>
              </a:lnSpc>
              <a:spcBef>
                <a:spcPts val="0"/>
              </a:spcBef>
              <a:spcAft>
                <a:spcPts val="0"/>
              </a:spcAft>
              <a:buSzPts val="1400"/>
              <a:buNone/>
              <a:defRPr b="1" sz="3600">
                <a:solidFill>
                  <a:srgbClr val="212121"/>
                </a:solidFill>
              </a:defRPr>
            </a:lvl7pPr>
            <a:lvl8pPr lvl="7" rtl="0" algn="l">
              <a:lnSpc>
                <a:spcPct val="100000"/>
              </a:lnSpc>
              <a:spcBef>
                <a:spcPts val="0"/>
              </a:spcBef>
              <a:spcAft>
                <a:spcPts val="0"/>
              </a:spcAft>
              <a:buSzPts val="1400"/>
              <a:buNone/>
              <a:defRPr b="1" sz="3600">
                <a:solidFill>
                  <a:srgbClr val="212121"/>
                </a:solidFill>
              </a:defRPr>
            </a:lvl8pPr>
            <a:lvl9pPr lvl="8" rtl="0" algn="l">
              <a:lnSpc>
                <a:spcPct val="100000"/>
              </a:lnSpc>
              <a:spcBef>
                <a:spcPts val="0"/>
              </a:spcBef>
              <a:spcAft>
                <a:spcPts val="0"/>
              </a:spcAft>
              <a:buSzPts val="1400"/>
              <a:buNone/>
              <a:defRPr b="1" sz="3600">
                <a:solidFill>
                  <a:srgbClr val="212121"/>
                </a:solidFill>
              </a:defRPr>
            </a:lvl9pPr>
          </a:lstStyle>
          <a:p/>
        </p:txBody>
      </p:sp>
      <p:sp>
        <p:nvSpPr>
          <p:cNvPr id="71" name="Google Shape;71;p4"/>
          <p:cNvSpPr txBox="1"/>
          <p:nvPr>
            <p:ph idx="1" type="body"/>
          </p:nvPr>
        </p:nvSpPr>
        <p:spPr>
          <a:xfrm>
            <a:off x="2894475" y="2585267"/>
            <a:ext cx="5740800" cy="3531900"/>
          </a:xfrm>
          <a:prstGeom prst="rect">
            <a:avLst/>
          </a:prstGeom>
          <a:noFill/>
          <a:ln>
            <a:noFill/>
          </a:ln>
        </p:spPr>
        <p:txBody>
          <a:bodyPr anchorCtr="0" anchor="t" bIns="45700" lIns="91425" spcFirstLastPara="1" rIns="91425" wrap="square" tIns="45700">
            <a:noAutofit/>
          </a:bodyPr>
          <a:lstStyle>
            <a:lvl1pPr indent="-355600" lvl="0" marL="457200" rtl="0" algn="l">
              <a:lnSpc>
                <a:spcPct val="115000"/>
              </a:lnSpc>
              <a:spcBef>
                <a:spcPts val="440"/>
              </a:spcBef>
              <a:spcAft>
                <a:spcPts val="0"/>
              </a:spcAft>
              <a:buClr>
                <a:srgbClr val="616161"/>
              </a:buClr>
              <a:buSzPts val="2000"/>
              <a:buChar char="•"/>
              <a:defRPr sz="2000">
                <a:solidFill>
                  <a:srgbClr val="616161"/>
                </a:solidFill>
              </a:defRPr>
            </a:lvl1pPr>
            <a:lvl2pPr indent="-330200" lvl="1" marL="914400" rtl="0" algn="l">
              <a:lnSpc>
                <a:spcPct val="115000"/>
              </a:lnSpc>
              <a:spcBef>
                <a:spcPts val="1600"/>
              </a:spcBef>
              <a:spcAft>
                <a:spcPts val="0"/>
              </a:spcAft>
              <a:buClr>
                <a:srgbClr val="616161"/>
              </a:buClr>
              <a:buSzPts val="1600"/>
              <a:buChar char="•"/>
              <a:defRPr sz="1600">
                <a:solidFill>
                  <a:srgbClr val="616161"/>
                </a:solidFill>
              </a:defRPr>
            </a:lvl2pPr>
            <a:lvl3pPr indent="-330200" lvl="2" marL="1371600" rtl="0" algn="l">
              <a:lnSpc>
                <a:spcPct val="115000"/>
              </a:lnSpc>
              <a:spcBef>
                <a:spcPts val="1600"/>
              </a:spcBef>
              <a:spcAft>
                <a:spcPts val="0"/>
              </a:spcAft>
              <a:buClr>
                <a:srgbClr val="616161"/>
              </a:buClr>
              <a:buSzPts val="1600"/>
              <a:buChar char="•"/>
              <a:defRPr sz="1600">
                <a:solidFill>
                  <a:srgbClr val="616161"/>
                </a:solidFill>
              </a:defRPr>
            </a:lvl3pPr>
            <a:lvl4pPr indent="-330200" lvl="3" marL="1828800" rtl="0" algn="l">
              <a:lnSpc>
                <a:spcPct val="115000"/>
              </a:lnSpc>
              <a:spcBef>
                <a:spcPts val="1600"/>
              </a:spcBef>
              <a:spcAft>
                <a:spcPts val="0"/>
              </a:spcAft>
              <a:buClr>
                <a:srgbClr val="616161"/>
              </a:buClr>
              <a:buSzPts val="1600"/>
              <a:buChar char="•"/>
              <a:defRPr sz="1600">
                <a:solidFill>
                  <a:srgbClr val="616161"/>
                </a:solidFill>
              </a:defRPr>
            </a:lvl4pPr>
            <a:lvl5pPr indent="-330200" lvl="4" marL="2286000" rtl="0" algn="l">
              <a:lnSpc>
                <a:spcPct val="115000"/>
              </a:lnSpc>
              <a:spcBef>
                <a:spcPts val="1600"/>
              </a:spcBef>
              <a:spcAft>
                <a:spcPts val="0"/>
              </a:spcAft>
              <a:buClr>
                <a:srgbClr val="616161"/>
              </a:buClr>
              <a:buSzPts val="1600"/>
              <a:buChar char="•"/>
              <a:defRPr sz="1600">
                <a:solidFill>
                  <a:srgbClr val="616161"/>
                </a:solidFill>
              </a:defRPr>
            </a:lvl5pPr>
            <a:lvl6pPr indent="-330200" lvl="5" marL="2743200" rtl="0" algn="l">
              <a:lnSpc>
                <a:spcPct val="115000"/>
              </a:lnSpc>
              <a:spcBef>
                <a:spcPts val="1600"/>
              </a:spcBef>
              <a:spcAft>
                <a:spcPts val="0"/>
              </a:spcAft>
              <a:buClr>
                <a:srgbClr val="616161"/>
              </a:buClr>
              <a:buSzPts val="1600"/>
              <a:buChar char="•"/>
              <a:defRPr sz="1600">
                <a:solidFill>
                  <a:srgbClr val="616161"/>
                </a:solidFill>
              </a:defRPr>
            </a:lvl6pPr>
            <a:lvl7pPr indent="-330200" lvl="6" marL="3200400" rtl="0" algn="l">
              <a:lnSpc>
                <a:spcPct val="115000"/>
              </a:lnSpc>
              <a:spcBef>
                <a:spcPts val="1600"/>
              </a:spcBef>
              <a:spcAft>
                <a:spcPts val="0"/>
              </a:spcAft>
              <a:buClr>
                <a:srgbClr val="616161"/>
              </a:buClr>
              <a:buSzPts val="1600"/>
              <a:buChar char="•"/>
              <a:defRPr sz="1600">
                <a:solidFill>
                  <a:srgbClr val="616161"/>
                </a:solidFill>
              </a:defRPr>
            </a:lvl7pPr>
            <a:lvl8pPr indent="-330200" lvl="7" marL="3657600" rtl="0" algn="l">
              <a:lnSpc>
                <a:spcPct val="115000"/>
              </a:lnSpc>
              <a:spcBef>
                <a:spcPts val="1600"/>
              </a:spcBef>
              <a:spcAft>
                <a:spcPts val="0"/>
              </a:spcAft>
              <a:buClr>
                <a:srgbClr val="616161"/>
              </a:buClr>
              <a:buSzPts val="1600"/>
              <a:buChar char="•"/>
              <a:defRPr sz="1600">
                <a:solidFill>
                  <a:srgbClr val="616161"/>
                </a:solidFill>
              </a:defRPr>
            </a:lvl8pPr>
            <a:lvl9pPr indent="-330200" lvl="8" marL="4114800" rtl="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72" name="Google Shape;72;p4"/>
          <p:cNvSpPr txBox="1"/>
          <p:nvPr>
            <p:ph idx="12" type="sldNum"/>
          </p:nvPr>
        </p:nvSpPr>
        <p:spPr>
          <a:xfrm>
            <a:off x="8472458" y="6217622"/>
            <a:ext cx="548700" cy="5247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5"/>
          <p:cNvSpPr txBox="1"/>
          <p:nvPr>
            <p:ph type="title"/>
          </p:nvPr>
        </p:nvSpPr>
        <p:spPr>
          <a:xfrm>
            <a:off x="722313" y="5486400"/>
            <a:ext cx="7659600" cy="1168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3600"/>
              <a:buFont typeface="Calibri"/>
              <a:buNone/>
              <a:defRPr b="0" sz="36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5"/>
          <p:cNvSpPr txBox="1"/>
          <p:nvPr>
            <p:ph idx="1" type="body"/>
          </p:nvPr>
        </p:nvSpPr>
        <p:spPr>
          <a:xfrm>
            <a:off x="722313" y="3852863"/>
            <a:ext cx="6135600" cy="16335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SzPts val="2000"/>
              <a:buNone/>
              <a:defRPr sz="2000">
                <a:solidFill>
                  <a:srgbClr val="888888"/>
                </a:solidFill>
              </a:defRPr>
            </a:lvl1pPr>
            <a:lvl2pPr indent="-228600" lvl="1" marL="914400" rtl="0" algn="l">
              <a:lnSpc>
                <a:spcPct val="100000"/>
              </a:lnSpc>
              <a:spcBef>
                <a:spcPts val="360"/>
              </a:spcBef>
              <a:spcAft>
                <a:spcPts val="0"/>
              </a:spcAft>
              <a:buSzPts val="1800"/>
              <a:buNone/>
              <a:defRPr sz="1800">
                <a:solidFill>
                  <a:srgbClr val="888888"/>
                </a:solidFill>
              </a:defRPr>
            </a:lvl2pPr>
            <a:lvl3pPr indent="-228600" lvl="2" marL="1371600" rtl="0" algn="l">
              <a:lnSpc>
                <a:spcPct val="100000"/>
              </a:lnSpc>
              <a:spcBef>
                <a:spcPts val="320"/>
              </a:spcBef>
              <a:spcAft>
                <a:spcPts val="0"/>
              </a:spcAft>
              <a:buSzPts val="1600"/>
              <a:buNone/>
              <a:defRPr sz="1600">
                <a:solidFill>
                  <a:srgbClr val="888888"/>
                </a:solidFill>
              </a:defRPr>
            </a:lvl3pPr>
            <a:lvl4pPr indent="-228600" lvl="3" marL="1828800" rtl="0" algn="l">
              <a:lnSpc>
                <a:spcPct val="100000"/>
              </a:lnSpc>
              <a:spcBef>
                <a:spcPts val="280"/>
              </a:spcBef>
              <a:spcAft>
                <a:spcPts val="0"/>
              </a:spcAft>
              <a:buSzPts val="1400"/>
              <a:buNone/>
              <a:defRPr sz="1400">
                <a:solidFill>
                  <a:srgbClr val="888888"/>
                </a:solidFill>
              </a:defRPr>
            </a:lvl4pPr>
            <a:lvl5pPr indent="-228600" lvl="4" marL="2286000" rtl="0" algn="l">
              <a:lnSpc>
                <a:spcPct val="100000"/>
              </a:lnSpc>
              <a:spcBef>
                <a:spcPts val="280"/>
              </a:spcBef>
              <a:spcAft>
                <a:spcPts val="0"/>
              </a:spcAft>
              <a:buSzPts val="1400"/>
              <a:buNone/>
              <a:defRPr sz="1400">
                <a:solidFill>
                  <a:srgbClr val="888888"/>
                </a:solidFill>
              </a:defRPr>
            </a:lvl5pPr>
            <a:lvl6pPr indent="-228600" lvl="5" marL="2743200" rtl="0" algn="l">
              <a:lnSpc>
                <a:spcPct val="100000"/>
              </a:lnSpc>
              <a:spcBef>
                <a:spcPts val="280"/>
              </a:spcBef>
              <a:spcAft>
                <a:spcPts val="0"/>
              </a:spcAft>
              <a:buSzPts val="1400"/>
              <a:buNone/>
              <a:defRPr sz="1400">
                <a:solidFill>
                  <a:srgbClr val="888888"/>
                </a:solidFill>
              </a:defRPr>
            </a:lvl6pPr>
            <a:lvl7pPr indent="-228600" lvl="6" marL="3200400" rtl="0" algn="l">
              <a:lnSpc>
                <a:spcPct val="100000"/>
              </a:lnSpc>
              <a:spcBef>
                <a:spcPts val="280"/>
              </a:spcBef>
              <a:spcAft>
                <a:spcPts val="0"/>
              </a:spcAft>
              <a:buSzPts val="1400"/>
              <a:buNone/>
              <a:defRPr sz="1400">
                <a:solidFill>
                  <a:srgbClr val="888888"/>
                </a:solidFill>
              </a:defRPr>
            </a:lvl7pPr>
            <a:lvl8pPr indent="-228600" lvl="7" marL="3657600" rtl="0" algn="l">
              <a:lnSpc>
                <a:spcPct val="100000"/>
              </a:lnSpc>
              <a:spcBef>
                <a:spcPts val="280"/>
              </a:spcBef>
              <a:spcAft>
                <a:spcPts val="0"/>
              </a:spcAft>
              <a:buSzPts val="1400"/>
              <a:buNone/>
              <a:defRPr sz="1400">
                <a:solidFill>
                  <a:srgbClr val="888888"/>
                </a:solidFill>
              </a:defRPr>
            </a:lvl8pPr>
            <a:lvl9pPr indent="-228600" lvl="8" marL="4114800" rtl="0" algn="l">
              <a:lnSpc>
                <a:spcPct val="100000"/>
              </a:lnSpc>
              <a:spcBef>
                <a:spcPts val="280"/>
              </a:spcBef>
              <a:spcAft>
                <a:spcPts val="0"/>
              </a:spcAft>
              <a:buSzPts val="1400"/>
              <a:buNone/>
              <a:defRPr sz="1400">
                <a:solidFill>
                  <a:srgbClr val="888888"/>
                </a:solidFill>
              </a:defRPr>
            </a:lvl9pPr>
          </a:lstStyle>
          <a:p/>
        </p:txBody>
      </p:sp>
      <p:sp>
        <p:nvSpPr>
          <p:cNvPr id="76" name="Google Shape;76;p5"/>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5"/>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5"/>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6"/>
          <p:cNvSpPr txBox="1"/>
          <p:nvPr>
            <p:ph idx="1" type="body"/>
          </p:nvPr>
        </p:nvSpPr>
        <p:spPr>
          <a:xfrm>
            <a:off x="457200" y="1536192"/>
            <a:ext cx="3657600" cy="45903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82" name="Google Shape;82;p6"/>
          <p:cNvSpPr txBox="1"/>
          <p:nvPr>
            <p:ph idx="2" type="body"/>
          </p:nvPr>
        </p:nvSpPr>
        <p:spPr>
          <a:xfrm>
            <a:off x="4419600" y="1536192"/>
            <a:ext cx="3657600" cy="45903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83" name="Google Shape;83;p6"/>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6"/>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6"/>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4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7"/>
          <p:cNvSpPr txBox="1"/>
          <p:nvPr>
            <p:ph idx="1" type="body"/>
          </p:nvPr>
        </p:nvSpPr>
        <p:spPr>
          <a:xfrm>
            <a:off x="457200" y="1535113"/>
            <a:ext cx="3657600" cy="639900"/>
          </a:xfrm>
          <a:prstGeom prst="rect">
            <a:avLst/>
          </a:prstGeom>
          <a:noFill/>
          <a:ln>
            <a:noFill/>
          </a:ln>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1" sz="2000">
                <a:solidFill>
                  <a:schemeClr val="dk2"/>
                </a:solidFill>
              </a:defRPr>
            </a:lvl1pPr>
            <a:lvl2pPr indent="-228600" lvl="1" marL="914400" rtl="0" algn="l">
              <a:lnSpc>
                <a:spcPct val="100000"/>
              </a:lnSpc>
              <a:spcBef>
                <a:spcPts val="40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89" name="Google Shape;89;p7"/>
          <p:cNvSpPr txBox="1"/>
          <p:nvPr>
            <p:ph idx="2" type="body"/>
          </p:nvPr>
        </p:nvSpPr>
        <p:spPr>
          <a:xfrm>
            <a:off x="457200" y="2174875"/>
            <a:ext cx="36576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sz="2400"/>
            </a:lvl1pPr>
            <a:lvl2pPr indent="-355600" lvl="1" marL="914400" rtl="0" algn="l">
              <a:lnSpc>
                <a:spcPct val="100000"/>
              </a:lnSpc>
              <a:spcBef>
                <a:spcPts val="400"/>
              </a:spcBef>
              <a:spcAft>
                <a:spcPts val="0"/>
              </a:spcAft>
              <a:buSzPts val="2000"/>
              <a:buChar char="•"/>
              <a:defRPr sz="2000"/>
            </a:lvl2pPr>
            <a:lvl3pPr indent="-342900" lvl="2" marL="1371600" rtl="0" algn="l">
              <a:lnSpc>
                <a:spcPct val="100000"/>
              </a:lnSpc>
              <a:spcBef>
                <a:spcPts val="360"/>
              </a:spcBef>
              <a:spcAft>
                <a:spcPts val="0"/>
              </a:spcAft>
              <a:buSzPts val="1800"/>
              <a:buChar char="•"/>
              <a:defRPr sz="1800"/>
            </a:lvl3pPr>
            <a:lvl4pPr indent="-330200" lvl="3" marL="1828800" rtl="0" algn="l">
              <a:lnSpc>
                <a:spcPct val="100000"/>
              </a:lnSpc>
              <a:spcBef>
                <a:spcPts val="320"/>
              </a:spcBef>
              <a:spcAft>
                <a:spcPts val="0"/>
              </a:spcAft>
              <a:buSzPts val="1600"/>
              <a:buChar char="•"/>
              <a:defRPr sz="1600"/>
            </a:lvl4pPr>
            <a:lvl5pPr indent="-330200" lvl="4" marL="2286000" rtl="0" algn="l">
              <a:lnSpc>
                <a:spcPct val="100000"/>
              </a:lnSpc>
              <a:spcBef>
                <a:spcPts val="320"/>
              </a:spcBef>
              <a:spcAft>
                <a:spcPts val="0"/>
              </a:spcAft>
              <a:buSzPts val="1600"/>
              <a:buChar char="•"/>
              <a:defRPr sz="16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90" name="Google Shape;90;p7"/>
          <p:cNvSpPr txBox="1"/>
          <p:nvPr>
            <p:ph idx="3" type="body"/>
          </p:nvPr>
        </p:nvSpPr>
        <p:spPr>
          <a:xfrm>
            <a:off x="4419600" y="1535113"/>
            <a:ext cx="3657600" cy="639900"/>
          </a:xfrm>
          <a:prstGeom prst="rect">
            <a:avLst/>
          </a:prstGeom>
          <a:noFill/>
          <a:ln>
            <a:noFill/>
          </a:ln>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1" sz="2000">
                <a:solidFill>
                  <a:schemeClr val="dk2"/>
                </a:solidFill>
              </a:defRPr>
            </a:lvl1pPr>
            <a:lvl2pPr indent="-228600" lvl="1" marL="914400" rtl="0" algn="l">
              <a:lnSpc>
                <a:spcPct val="100000"/>
              </a:lnSpc>
              <a:spcBef>
                <a:spcPts val="40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91" name="Google Shape;91;p7"/>
          <p:cNvSpPr txBox="1"/>
          <p:nvPr>
            <p:ph idx="4" type="body"/>
          </p:nvPr>
        </p:nvSpPr>
        <p:spPr>
          <a:xfrm>
            <a:off x="4419600" y="2174875"/>
            <a:ext cx="36576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sz="2400"/>
            </a:lvl1pPr>
            <a:lvl2pPr indent="-355600" lvl="1" marL="914400" rtl="0" algn="l">
              <a:lnSpc>
                <a:spcPct val="100000"/>
              </a:lnSpc>
              <a:spcBef>
                <a:spcPts val="400"/>
              </a:spcBef>
              <a:spcAft>
                <a:spcPts val="0"/>
              </a:spcAft>
              <a:buSzPts val="2000"/>
              <a:buChar char="•"/>
              <a:defRPr sz="2000"/>
            </a:lvl2pPr>
            <a:lvl3pPr indent="-342900" lvl="2" marL="1371600" rtl="0" algn="l">
              <a:lnSpc>
                <a:spcPct val="100000"/>
              </a:lnSpc>
              <a:spcBef>
                <a:spcPts val="360"/>
              </a:spcBef>
              <a:spcAft>
                <a:spcPts val="0"/>
              </a:spcAft>
              <a:buSzPts val="1800"/>
              <a:buChar char="•"/>
              <a:defRPr sz="1800"/>
            </a:lvl3pPr>
            <a:lvl4pPr indent="-330200" lvl="3" marL="1828800" rtl="0" algn="l">
              <a:lnSpc>
                <a:spcPct val="100000"/>
              </a:lnSpc>
              <a:spcBef>
                <a:spcPts val="320"/>
              </a:spcBef>
              <a:spcAft>
                <a:spcPts val="0"/>
              </a:spcAft>
              <a:buSzPts val="1600"/>
              <a:buChar char="•"/>
              <a:defRPr sz="1600"/>
            </a:lvl4pPr>
            <a:lvl5pPr indent="-330200" lvl="4" marL="2286000" rtl="0" algn="l">
              <a:lnSpc>
                <a:spcPct val="100000"/>
              </a:lnSpc>
              <a:spcBef>
                <a:spcPts val="320"/>
              </a:spcBef>
              <a:spcAft>
                <a:spcPts val="0"/>
              </a:spcAft>
              <a:buSzPts val="1600"/>
              <a:buChar char="•"/>
              <a:defRPr sz="16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92" name="Google Shape;92;p7"/>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7"/>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7"/>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8"/>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8"/>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9"/>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9"/>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9"/>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0"/>
          <p:cNvSpPr txBox="1"/>
          <p:nvPr>
            <p:ph type="title"/>
          </p:nvPr>
        </p:nvSpPr>
        <p:spPr>
          <a:xfrm>
            <a:off x="304801" y="5495544"/>
            <a:ext cx="7772400" cy="5943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Clr>
                <a:schemeClr val="dk2"/>
              </a:buClr>
              <a:buSzPts val="2200"/>
              <a:buFont typeface="Calibri"/>
              <a:buNone/>
              <a:defRPr b="1" sz="2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0"/>
          <p:cNvSpPr txBox="1"/>
          <p:nvPr>
            <p:ph idx="1" type="body"/>
          </p:nvPr>
        </p:nvSpPr>
        <p:spPr>
          <a:xfrm>
            <a:off x="304799" y="6096000"/>
            <a:ext cx="7772400" cy="6096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320"/>
              </a:spcBef>
              <a:spcAft>
                <a:spcPts val="0"/>
              </a:spcAft>
              <a:buSzPts val="1600"/>
              <a:buNone/>
              <a:defRPr sz="16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107" name="Google Shape;107;p10"/>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0"/>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0"/>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10"/>
          <p:cNvSpPr txBox="1"/>
          <p:nvPr>
            <p:ph idx="2" type="body"/>
          </p:nvPr>
        </p:nvSpPr>
        <p:spPr>
          <a:xfrm>
            <a:off x="304800" y="381000"/>
            <a:ext cx="7772400" cy="4942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libri"/>
              <a:buNone/>
              <a:defRPr b="0" i="0" sz="4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800100" y="303975"/>
            <a:ext cx="7543800" cy="1679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Calibri"/>
              <a:buNone/>
            </a:pPr>
            <a:r>
              <a:rPr b="1" lang="en-US" sz="3000">
                <a:latin typeface="Times New Roman"/>
                <a:ea typeface="Times New Roman"/>
                <a:cs typeface="Times New Roman"/>
                <a:sym typeface="Times New Roman"/>
              </a:rPr>
              <a:t>Image cryptography using Elliptic curve and Magic matrix with Advanced encryption standard </a:t>
            </a:r>
            <a:endParaRPr b="1" sz="3000">
              <a:latin typeface="Times New Roman"/>
              <a:ea typeface="Times New Roman"/>
              <a:cs typeface="Times New Roman"/>
              <a:sym typeface="Times New Roman"/>
            </a:endParaRPr>
          </a:p>
        </p:txBody>
      </p:sp>
      <p:sp>
        <p:nvSpPr>
          <p:cNvPr id="135" name="Google Shape;135;p14"/>
          <p:cNvSpPr txBox="1"/>
          <p:nvPr>
            <p:ph idx="1" type="subTitle"/>
          </p:nvPr>
        </p:nvSpPr>
        <p:spPr>
          <a:xfrm>
            <a:off x="771150" y="4494975"/>
            <a:ext cx="6477000" cy="1219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b="1" lang="en-US" sz="1850">
                <a:solidFill>
                  <a:schemeClr val="dk2"/>
                </a:solidFill>
                <a:latin typeface="Times New Roman"/>
                <a:ea typeface="Times New Roman"/>
                <a:cs typeface="Times New Roman"/>
                <a:sym typeface="Times New Roman"/>
              </a:rPr>
              <a:t>GROUP MEMBERS:</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DERIL RAJU (BE/10489/16)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MUPPIDI SAI PRANAV (BE/10488/16)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LALITHA ELESWARAPU (BE/10435/16)</a:t>
            </a:r>
            <a:endParaRPr>
              <a:latin typeface="Times New Roman"/>
              <a:ea typeface="Times New Roman"/>
              <a:cs typeface="Times New Roman"/>
              <a:sym typeface="Times New Roman"/>
            </a:endParaRPr>
          </a:p>
        </p:txBody>
      </p:sp>
      <p:pic>
        <p:nvPicPr>
          <p:cNvPr descr="Image result for bit mesra logo" id="136" name="Google Shape;136;p14"/>
          <p:cNvPicPr preferRelativeResize="0"/>
          <p:nvPr/>
        </p:nvPicPr>
        <p:blipFill rotWithShape="1">
          <a:blip r:embed="rId3">
            <a:alphaModFix/>
          </a:blip>
          <a:srcRect b="0" l="0" r="0" t="0"/>
          <a:stretch/>
        </p:blipFill>
        <p:spPr>
          <a:xfrm>
            <a:off x="3276100" y="2023882"/>
            <a:ext cx="2322842" cy="2238630"/>
          </a:xfrm>
          <a:prstGeom prst="rect">
            <a:avLst/>
          </a:prstGeom>
          <a:noFill/>
          <a:ln>
            <a:noFill/>
          </a:ln>
        </p:spPr>
      </p:pic>
      <p:sp>
        <p:nvSpPr>
          <p:cNvPr id="137" name="Google Shape;137;p14"/>
          <p:cNvSpPr txBox="1"/>
          <p:nvPr/>
        </p:nvSpPr>
        <p:spPr>
          <a:xfrm>
            <a:off x="2712493" y="5850856"/>
            <a:ext cx="5492100" cy="6687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370"/>
              </a:spcBef>
              <a:spcAft>
                <a:spcPts val="0"/>
              </a:spcAft>
              <a:buClr>
                <a:srgbClr val="000000"/>
              </a:buClr>
              <a:buSzPts val="1850"/>
              <a:buFont typeface="Arial"/>
              <a:buNone/>
            </a:pPr>
            <a:r>
              <a:rPr b="1" i="0" lang="en-US" sz="1850" u="none" cap="none" strike="noStrike">
                <a:solidFill>
                  <a:schemeClr val="dk2"/>
                </a:solidFill>
                <a:latin typeface="Times New Roman"/>
                <a:ea typeface="Times New Roman"/>
                <a:cs typeface="Times New Roman"/>
                <a:sym typeface="Times New Roman"/>
              </a:rPr>
              <a:t>                                                 Guide </a:t>
            </a:r>
            <a:endParaRPr b="1" i="0" sz="1850" u="none" cap="none" strike="noStrike">
              <a:solidFill>
                <a:schemeClr val="dk2"/>
              </a:solidFill>
              <a:latin typeface="Times New Roman"/>
              <a:ea typeface="Times New Roman"/>
              <a:cs typeface="Times New Roman"/>
              <a:sym typeface="Times New Roman"/>
            </a:endParaRPr>
          </a:p>
          <a:p>
            <a:pPr indent="0" lvl="0" marL="0" marR="0" rtl="0" algn="r">
              <a:lnSpc>
                <a:spcPct val="80000"/>
              </a:lnSpc>
              <a:spcBef>
                <a:spcPts val="370"/>
              </a:spcBef>
              <a:spcAft>
                <a:spcPts val="0"/>
              </a:spcAft>
              <a:buClr>
                <a:schemeClr val="dk1"/>
              </a:buClr>
              <a:buSzPts val="1850"/>
              <a:buFont typeface="Arial"/>
              <a:buNone/>
            </a:pPr>
            <a:r>
              <a:rPr b="0" i="0" lang="en-US" sz="1850" u="none" cap="none" strike="noStrike">
                <a:solidFill>
                  <a:schemeClr val="dk2"/>
                </a:solidFill>
                <a:latin typeface="Times New Roman"/>
                <a:ea typeface="Times New Roman"/>
                <a:cs typeface="Times New Roman"/>
                <a:sym typeface="Times New Roman"/>
              </a:rPr>
              <a:t>Dr. Rupesh Kumar Sinha</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457200" y="7371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Calibri"/>
              <a:buNone/>
            </a:pPr>
            <a:r>
              <a:rPr lang="en-US" sz="3000">
                <a:latin typeface="Times New Roman"/>
                <a:ea typeface="Times New Roman"/>
                <a:cs typeface="Times New Roman"/>
                <a:sym typeface="Times New Roman"/>
              </a:rPr>
              <a:t>Advanced Encryption Standard (AES)</a:t>
            </a:r>
            <a:endParaRPr sz="3000">
              <a:latin typeface="Times New Roman"/>
              <a:ea typeface="Times New Roman"/>
              <a:cs typeface="Times New Roman"/>
              <a:sym typeface="Times New Roman"/>
            </a:endParaRPr>
          </a:p>
        </p:txBody>
      </p:sp>
      <p:sp>
        <p:nvSpPr>
          <p:cNvPr id="207" name="Google Shape;207;p23"/>
          <p:cNvSpPr txBox="1"/>
          <p:nvPr>
            <p:ph idx="1" type="body"/>
          </p:nvPr>
        </p:nvSpPr>
        <p:spPr>
          <a:xfrm>
            <a:off x="84150" y="1104600"/>
            <a:ext cx="8366100" cy="5150100"/>
          </a:xfrm>
          <a:prstGeom prst="rect">
            <a:avLst/>
          </a:prstGeom>
          <a:noFill/>
          <a:ln>
            <a:noFill/>
          </a:ln>
        </p:spPr>
        <p:txBody>
          <a:bodyPr anchorCtr="0" anchor="t" bIns="45700" lIns="91425" spcFirstLastPara="1" rIns="91425" wrap="square" tIns="45700">
            <a:noAutofit/>
          </a:bodyPr>
          <a:lstStyle/>
          <a:p>
            <a:pPr indent="-196850" lvl="0" marL="342900" rtl="0" algn="just">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It uses higher length key sizes such as 128, 192 and 256 bits for encryption. Hence it makes AES algorithm more robust against hacking.</a:t>
            </a:r>
            <a:endParaRPr sz="1700">
              <a:latin typeface="Times New Roman"/>
              <a:ea typeface="Times New Roman"/>
              <a:cs typeface="Times New Roman"/>
              <a:sym typeface="Times New Roman"/>
            </a:endParaRPr>
          </a:p>
          <a:p>
            <a:pPr indent="-196850" lvl="0" marL="342900" rtl="0" algn="just">
              <a:lnSpc>
                <a:spcPct val="150000"/>
              </a:lnSpc>
              <a:spcBef>
                <a:spcPts val="440"/>
              </a:spcBef>
              <a:spcAft>
                <a:spcPts val="0"/>
              </a:spcAft>
              <a:buSzPts val="1700"/>
              <a:buFont typeface="Times New Roman"/>
              <a:buChar char="•"/>
            </a:pPr>
            <a:r>
              <a:rPr lang="en-US" sz="1700">
                <a:latin typeface="Times New Roman"/>
                <a:ea typeface="Times New Roman"/>
                <a:cs typeface="Times New Roman"/>
                <a:sym typeface="Times New Roman"/>
              </a:rPr>
              <a:t>For  128 bit, about 2^128 attempts are needed to break. This makes it very difficult to hack it as a result it is very safe protocol.</a:t>
            </a:r>
            <a:endParaRPr sz="1700">
              <a:latin typeface="Times New Roman"/>
              <a:ea typeface="Times New Roman"/>
              <a:cs typeface="Times New Roman"/>
              <a:sym typeface="Times New Roman"/>
            </a:endParaRPr>
          </a:p>
          <a:p>
            <a:pPr indent="-222250" lvl="0" marL="342900" rtl="0" algn="just">
              <a:lnSpc>
                <a:spcPct val="150000"/>
              </a:lnSpc>
              <a:spcBef>
                <a:spcPts val="440"/>
              </a:spcBef>
              <a:spcAft>
                <a:spcPts val="0"/>
              </a:spcAft>
              <a:buSzPts val="1700"/>
              <a:buFont typeface="Times New Roman"/>
              <a:buChar char="•"/>
            </a:pPr>
            <a:r>
              <a:rPr lang="en-US" sz="1700">
                <a:latin typeface="Times New Roman"/>
                <a:ea typeface="Times New Roman"/>
                <a:cs typeface="Times New Roman"/>
                <a:sym typeface="Times New Roman"/>
              </a:rPr>
              <a:t>AES repeats 4 major functions to encrypt data. It takes 128-bit block of data and a key and gives a ciphertext as output. The functions are:</a:t>
            </a:r>
            <a:endParaRPr sz="1700">
              <a:latin typeface="Times New Roman"/>
              <a:ea typeface="Times New Roman"/>
              <a:cs typeface="Times New Roman"/>
              <a:sym typeface="Times New Roman"/>
            </a:endParaRPr>
          </a:p>
          <a:p>
            <a:pPr indent="0" lvl="0" marL="0" rtl="0" algn="just">
              <a:lnSpc>
                <a:spcPct val="150000"/>
              </a:lnSpc>
              <a:spcBef>
                <a:spcPts val="440"/>
              </a:spcBef>
              <a:spcAft>
                <a:spcPts val="0"/>
              </a:spcAft>
              <a:buSzPts val="1800"/>
              <a:buNone/>
            </a:pPr>
            <a:r>
              <a:rPr lang="en-US" sz="1700">
                <a:latin typeface="Times New Roman"/>
                <a:ea typeface="Times New Roman"/>
                <a:cs typeface="Times New Roman"/>
                <a:sym typeface="Times New Roman"/>
              </a:rPr>
              <a:t>       Sub Bytes, Shift Rows, Mix Columns, Add Round Key</a:t>
            </a:r>
            <a:endParaRPr sz="1700">
              <a:latin typeface="Times New Roman"/>
              <a:ea typeface="Times New Roman"/>
              <a:cs typeface="Times New Roman"/>
              <a:sym typeface="Times New Roman"/>
            </a:endParaRPr>
          </a:p>
          <a:p>
            <a:pPr indent="-342900" lvl="0" marL="457200" rtl="0" algn="just">
              <a:lnSpc>
                <a:spcPct val="150000"/>
              </a:lnSpc>
              <a:spcBef>
                <a:spcPts val="440"/>
              </a:spcBef>
              <a:spcAft>
                <a:spcPts val="0"/>
              </a:spcAft>
              <a:buSzPts val="1800"/>
              <a:buChar char="•"/>
            </a:pPr>
            <a:r>
              <a:rPr lang="en-US" sz="1700">
                <a:latin typeface="Times New Roman"/>
                <a:ea typeface="Times New Roman"/>
                <a:cs typeface="Times New Roman"/>
                <a:sym typeface="Times New Roman"/>
              </a:rPr>
              <a:t>The number of rounds performed by the algorithm strictly depends on the size of key.</a:t>
            </a:r>
            <a:br>
              <a:rPr lang="en-US"/>
            </a:br>
            <a:r>
              <a:rPr lang="en-US" sz="1800"/>
              <a:t>	</a:t>
            </a:r>
            <a:endParaRPr sz="1800"/>
          </a:p>
          <a:p>
            <a:pPr indent="-228600" lvl="0" marL="342900" rtl="0" algn="l">
              <a:lnSpc>
                <a:spcPct val="100000"/>
              </a:lnSpc>
              <a:spcBef>
                <a:spcPts val="440"/>
              </a:spcBef>
              <a:spcAft>
                <a:spcPts val="0"/>
              </a:spcAft>
              <a:buSzPts val="2200"/>
              <a:buNone/>
            </a:pPr>
            <a:r>
              <a:t/>
            </a:r>
            <a:endParaRPr/>
          </a:p>
        </p:txBody>
      </p:sp>
      <p:graphicFrame>
        <p:nvGraphicFramePr>
          <p:cNvPr id="208" name="Google Shape;208;p23"/>
          <p:cNvGraphicFramePr/>
          <p:nvPr/>
        </p:nvGraphicFramePr>
        <p:xfrm>
          <a:off x="457200" y="5062285"/>
          <a:ext cx="3000000" cy="3000000"/>
        </p:xfrm>
        <a:graphic>
          <a:graphicData uri="http://schemas.openxmlformats.org/drawingml/2006/table">
            <a:tbl>
              <a:tblPr>
                <a:noFill/>
                <a:tableStyleId>{1C1D3B8F-659E-4206-84B8-359F931A3854}</a:tableStyleId>
              </a:tblPr>
              <a:tblGrid>
                <a:gridCol w="1809750"/>
                <a:gridCol w="1809750"/>
                <a:gridCol w="1809750"/>
                <a:gridCol w="1809750"/>
              </a:tblGrid>
              <a:tr h="3810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Algorithm</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Key length Nk</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Block size Nb</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No. of Rounds Nr</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AES-128</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AES-192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12</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AES-256</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8</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14</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209" name="Google Shape;209;p23"/>
          <p:cNvSpPr txBox="1"/>
          <p:nvPr/>
        </p:nvSpPr>
        <p:spPr>
          <a:xfrm>
            <a:off x="0" y="4499379"/>
            <a:ext cx="35289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Table 1. AES parameters</a:t>
            </a:r>
            <a:endParaRPr b="0" i="0" sz="1800" u="none" cap="none" strike="noStrike">
              <a:solidFill>
                <a:srgbClr val="000000"/>
              </a:solidFill>
              <a:latin typeface="Times New Roman"/>
              <a:ea typeface="Times New Roman"/>
              <a:cs typeface="Times New Roman"/>
              <a:sym typeface="Times New Roman"/>
            </a:endParaRPr>
          </a:p>
        </p:txBody>
      </p:sp>
      <p:sp>
        <p:nvSpPr>
          <p:cNvPr id="210" name="Google Shape;210;p2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457200" y="10048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Steps in AES Encryption</a:t>
            </a:r>
            <a:endParaRPr sz="3000">
              <a:latin typeface="Times New Roman"/>
              <a:ea typeface="Times New Roman"/>
              <a:cs typeface="Times New Roman"/>
              <a:sym typeface="Times New Roman"/>
            </a:endParaRPr>
          </a:p>
        </p:txBody>
      </p:sp>
      <p:sp>
        <p:nvSpPr>
          <p:cNvPr id="217" name="Google Shape;217;p24"/>
          <p:cNvSpPr txBox="1"/>
          <p:nvPr>
            <p:ph idx="1" type="body"/>
          </p:nvPr>
        </p:nvSpPr>
        <p:spPr>
          <a:xfrm>
            <a:off x="457200" y="1243500"/>
            <a:ext cx="7620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latin typeface="Times New Roman"/>
                <a:ea typeface="Times New Roman"/>
                <a:cs typeface="Times New Roman"/>
                <a:sym typeface="Times New Roman"/>
              </a:rPr>
              <a:t>The following steps are followed in each round of AES Encryption</a:t>
            </a:r>
            <a:endParaRPr sz="1800">
              <a:latin typeface="Times New Roman"/>
              <a:ea typeface="Times New Roman"/>
              <a:cs typeface="Times New Roman"/>
              <a:sym typeface="Times New Roman"/>
            </a:endParaRPr>
          </a:p>
          <a:p>
            <a:pPr indent="-317500" lvl="0" marL="457200" rtl="0" algn="l">
              <a:spcBef>
                <a:spcPts val="360"/>
              </a:spcBef>
              <a:spcAft>
                <a:spcPts val="0"/>
              </a:spcAft>
              <a:buSzPts val="1400"/>
              <a:buFont typeface="Times New Roman"/>
              <a:buChar char="•"/>
            </a:pPr>
            <a:r>
              <a:rPr lang="en-US" sz="1800">
                <a:latin typeface="Times New Roman"/>
                <a:ea typeface="Times New Roman"/>
                <a:cs typeface="Times New Roman"/>
                <a:sym typeface="Times New Roman"/>
              </a:rPr>
              <a:t>Sub Bytes: Each element of the matrix is replaced by the an element of s-box matrix.</a:t>
            </a:r>
            <a:endParaRPr sz="1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1800">
                <a:latin typeface="Times New Roman"/>
                <a:ea typeface="Times New Roman"/>
                <a:cs typeface="Times New Roman"/>
                <a:sym typeface="Times New Roman"/>
              </a:rPr>
              <a:t>Shift Rows: </a:t>
            </a:r>
            <a:r>
              <a:rPr lang="en-US" sz="1800">
                <a:latin typeface="Times New Roman"/>
                <a:ea typeface="Times New Roman"/>
                <a:cs typeface="Times New Roman"/>
                <a:sym typeface="Times New Roman"/>
              </a:rPr>
              <a:t>In this step rows of the block are cylindrically shifted in left direction. The first row is untouched , the second by one shift, third by two and fourth by 3.</a:t>
            </a:r>
            <a:endParaRPr sz="1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1800">
                <a:latin typeface="Times New Roman"/>
                <a:ea typeface="Times New Roman"/>
                <a:cs typeface="Times New Roman"/>
                <a:sym typeface="Times New Roman"/>
              </a:rPr>
              <a:t>Mix Columns: In this step the column is multiplied with a fixed matrix, and multiplication is in galios field.</a:t>
            </a:r>
            <a:endParaRPr sz="1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1800">
                <a:latin typeface="Times New Roman"/>
                <a:ea typeface="Times New Roman"/>
                <a:cs typeface="Times New Roman"/>
                <a:sym typeface="Times New Roman"/>
              </a:rPr>
              <a:t>Add Round Key: In final step the block is XORed with the key.</a:t>
            </a:r>
            <a:endParaRPr sz="1800">
              <a:latin typeface="Times New Roman"/>
              <a:ea typeface="Times New Roman"/>
              <a:cs typeface="Times New Roman"/>
              <a:sym typeface="Times New Roman"/>
            </a:endParaRPr>
          </a:p>
          <a:p>
            <a:pPr indent="0" lvl="0" marL="0" rtl="0" algn="l">
              <a:spcBef>
                <a:spcPts val="360"/>
              </a:spcBef>
              <a:spcAft>
                <a:spcPts val="0"/>
              </a:spcAft>
              <a:buNone/>
            </a:pPr>
            <a:r>
              <a:t/>
            </a:r>
            <a:endParaRPr sz="1800">
              <a:latin typeface="Times New Roman"/>
              <a:ea typeface="Times New Roman"/>
              <a:cs typeface="Times New Roman"/>
              <a:sym typeface="Times New Roman"/>
            </a:endParaRPr>
          </a:p>
        </p:txBody>
      </p:sp>
      <p:sp>
        <p:nvSpPr>
          <p:cNvPr id="218" name="Google Shape;218;p24"/>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sp>
        <p:nvSpPr>
          <p:cNvPr id="219" name="Google Shape;219;p24"/>
          <p:cNvSpPr txBox="1"/>
          <p:nvPr>
            <p:ph type="title"/>
          </p:nvPr>
        </p:nvSpPr>
        <p:spPr>
          <a:xfrm>
            <a:off x="537550" y="4037113"/>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AES Decryption</a:t>
            </a:r>
            <a:endParaRPr sz="3000">
              <a:latin typeface="Times New Roman"/>
              <a:ea typeface="Times New Roman"/>
              <a:cs typeface="Times New Roman"/>
              <a:sym typeface="Times New Roman"/>
            </a:endParaRPr>
          </a:p>
        </p:txBody>
      </p:sp>
      <p:sp>
        <p:nvSpPr>
          <p:cNvPr id="220" name="Google Shape;220;p24"/>
          <p:cNvSpPr txBox="1"/>
          <p:nvPr/>
        </p:nvSpPr>
        <p:spPr>
          <a:xfrm>
            <a:off x="737650" y="4996600"/>
            <a:ext cx="7219800" cy="1701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US" sz="1800">
                <a:solidFill>
                  <a:schemeClr val="dk1"/>
                </a:solidFill>
                <a:latin typeface="Times New Roman"/>
                <a:ea typeface="Times New Roman"/>
                <a:cs typeface="Times New Roman"/>
                <a:sym typeface="Times New Roman"/>
              </a:rPr>
              <a:t>The AES decryption basically traverses the encryption algorithm in the opposite direction. </a:t>
            </a:r>
            <a:r>
              <a:rPr lang="en-US" sz="1800">
                <a:solidFill>
                  <a:schemeClr val="dk1"/>
                </a:solidFill>
                <a:latin typeface="Times New Roman"/>
                <a:ea typeface="Times New Roman"/>
                <a:cs typeface="Times New Roman"/>
                <a:sym typeface="Times New Roman"/>
              </a:rPr>
              <a:t>AES decrypto initially performs key expansion on the key block that created all intermediate keys.</a:t>
            </a:r>
            <a:endParaRPr sz="18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210900" y="-48262"/>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Results and Discussions</a:t>
            </a:r>
            <a:endParaRPr sz="3000">
              <a:latin typeface="Times New Roman"/>
              <a:ea typeface="Times New Roman"/>
              <a:cs typeface="Times New Roman"/>
              <a:sym typeface="Times New Roman"/>
            </a:endParaRPr>
          </a:p>
        </p:txBody>
      </p:sp>
      <p:sp>
        <p:nvSpPr>
          <p:cNvPr id="227" name="Google Shape;227;p25"/>
          <p:cNvSpPr txBox="1"/>
          <p:nvPr>
            <p:ph idx="1" type="body"/>
          </p:nvPr>
        </p:nvSpPr>
        <p:spPr>
          <a:xfrm>
            <a:off x="198075" y="684700"/>
            <a:ext cx="7866300" cy="617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sz="2000"/>
              <a:t>Parameters in consideration:</a:t>
            </a:r>
            <a:endParaRPr sz="2000"/>
          </a:p>
          <a:p>
            <a:pPr indent="-355600" lvl="0" marL="457200" rtl="0" algn="just">
              <a:lnSpc>
                <a:spcPct val="100000"/>
              </a:lnSpc>
              <a:spcBef>
                <a:spcPts val="360"/>
              </a:spcBef>
              <a:spcAft>
                <a:spcPts val="0"/>
              </a:spcAft>
              <a:buSzPts val="2000"/>
              <a:buChar char="•"/>
            </a:pPr>
            <a:r>
              <a:rPr b="1" lang="en-US" sz="2000">
                <a:latin typeface="Times New Roman"/>
                <a:ea typeface="Times New Roman"/>
                <a:cs typeface="Times New Roman"/>
                <a:sym typeface="Times New Roman"/>
              </a:rPr>
              <a:t>Number of changing pixel rate (NPCR) and </a:t>
            </a:r>
            <a:r>
              <a:rPr b="1" lang="en-US" sz="2000">
                <a:solidFill>
                  <a:srgbClr val="111111"/>
                </a:solidFill>
                <a:highlight>
                  <a:srgbClr val="FFFFFF"/>
                </a:highlight>
                <a:latin typeface="Times New Roman"/>
                <a:ea typeface="Times New Roman"/>
                <a:cs typeface="Times New Roman"/>
                <a:sym typeface="Times New Roman"/>
              </a:rPr>
              <a:t>Unified Averaged Changed Intensity(UACI)</a:t>
            </a:r>
            <a:r>
              <a:rPr b="1"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a:t>
            </a:r>
            <a:r>
              <a:rPr lang="en-US" sz="2000">
                <a:solidFill>
                  <a:srgbClr val="222222"/>
                </a:solidFill>
                <a:highlight>
                  <a:srgbClr val="FFFFFF"/>
                </a:highlight>
                <a:latin typeface="Times New Roman"/>
                <a:ea typeface="Times New Roman"/>
                <a:cs typeface="Times New Roman"/>
                <a:sym typeface="Times New Roman"/>
              </a:rPr>
              <a:t>The NPCR measures the percentage of different pixels that change in two images which is the encrypted image when only one pixel is changed in the original image, while UACI measures the average intensity of differences between the original and encrypted images.</a:t>
            </a:r>
            <a:endParaRPr sz="2000">
              <a:solidFill>
                <a:srgbClr val="222222"/>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22222"/>
              </a:buClr>
              <a:buSzPts val="2000"/>
              <a:buFont typeface="Times New Roman"/>
              <a:buChar char="•"/>
            </a:pPr>
            <a:r>
              <a:rPr b="1" lang="en-US" sz="2000">
                <a:solidFill>
                  <a:srgbClr val="222222"/>
                </a:solidFill>
                <a:highlight>
                  <a:srgbClr val="FFFFFF"/>
                </a:highlight>
                <a:latin typeface="Times New Roman"/>
                <a:ea typeface="Times New Roman"/>
                <a:cs typeface="Times New Roman"/>
                <a:sym typeface="Times New Roman"/>
              </a:rPr>
              <a:t>Entropy: </a:t>
            </a:r>
            <a:r>
              <a:rPr lang="en-US" sz="2000">
                <a:solidFill>
                  <a:srgbClr val="1A1A1A"/>
                </a:solidFill>
                <a:latin typeface="Times New Roman"/>
                <a:ea typeface="Times New Roman"/>
                <a:cs typeface="Times New Roman"/>
                <a:sym typeface="Times New Roman"/>
              </a:rPr>
              <a:t>Information entropy is a concept that tells how much information there is in an image. In general, the more uncertain or random the image is, the more information it will contain. It evaluate the scattering of  pixel values in the image. For grayscale images entropy is theoretically equal to 8.</a:t>
            </a:r>
            <a:endParaRPr sz="2000">
              <a:solidFill>
                <a:srgbClr val="1A1A1A"/>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1A1A1A"/>
              </a:buClr>
              <a:buSzPts val="2000"/>
              <a:buFont typeface="Times New Roman"/>
              <a:buChar char="•"/>
            </a:pPr>
            <a:r>
              <a:rPr b="1" lang="en-US" sz="2000">
                <a:solidFill>
                  <a:srgbClr val="1A1A1A"/>
                </a:solidFill>
                <a:latin typeface="Times New Roman"/>
                <a:ea typeface="Times New Roman"/>
                <a:cs typeface="Times New Roman"/>
                <a:sym typeface="Times New Roman"/>
              </a:rPr>
              <a:t>Correlation Coefficient:</a:t>
            </a:r>
            <a:r>
              <a:rPr lang="en-US" sz="2000">
                <a:solidFill>
                  <a:srgbClr val="1A1A1A"/>
                </a:solidFill>
                <a:latin typeface="Times New Roman"/>
                <a:ea typeface="Times New Roman"/>
                <a:cs typeface="Times New Roman"/>
                <a:sym typeface="Times New Roman"/>
              </a:rPr>
              <a:t> Correlation test consists of randomly selecting N pairs of adjacent pixels (vertical, horizontal, and diagonal) from the original and the encrypted images separately. Then, the  correlation coefficient of each pair is calculated using</a:t>
            </a:r>
            <a:endParaRPr sz="2000">
              <a:solidFill>
                <a:srgbClr val="1A1A1A"/>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1A1A1A"/>
              </a:buClr>
              <a:buSzPts val="2000"/>
              <a:buFont typeface="Times New Roman"/>
              <a:buChar char="•"/>
            </a:pPr>
            <a:r>
              <a:rPr b="1" lang="en-US" sz="2000">
                <a:solidFill>
                  <a:srgbClr val="1A1A1A"/>
                </a:solidFill>
                <a:latin typeface="Times New Roman"/>
                <a:ea typeface="Times New Roman"/>
                <a:cs typeface="Times New Roman"/>
                <a:sym typeface="Times New Roman"/>
              </a:rPr>
              <a:t>Key Sensitivity</a:t>
            </a:r>
            <a:r>
              <a:rPr lang="en-US" sz="2000">
                <a:solidFill>
                  <a:srgbClr val="1A1A1A"/>
                </a:solidFill>
                <a:latin typeface="Times New Roman"/>
                <a:ea typeface="Times New Roman"/>
                <a:cs typeface="Times New Roman"/>
                <a:sym typeface="Times New Roman"/>
              </a:rPr>
              <a:t>: Encryption algorithms should also have high sensibility to encryption key. This means that any small change in the key should lead to a significant change in the encrypted, or decrypted, image.</a:t>
            </a:r>
            <a:endParaRPr sz="2000">
              <a:solidFill>
                <a:srgbClr val="1A1A1A"/>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b="1" sz="1800">
              <a:solidFill>
                <a:srgbClr val="222222"/>
              </a:solidFill>
              <a:highlight>
                <a:srgbClr val="FFFFFF"/>
              </a:highlight>
              <a:latin typeface="Times New Roman"/>
              <a:ea typeface="Times New Roman"/>
              <a:cs typeface="Times New Roman"/>
              <a:sym typeface="Times New Roman"/>
            </a:endParaRPr>
          </a:p>
        </p:txBody>
      </p:sp>
      <p:sp>
        <p:nvSpPr>
          <p:cNvPr id="228" name="Google Shape;228;p2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23250" y="87113"/>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Results (Lena Image)</a:t>
            </a:r>
            <a:endParaRPr sz="3000"/>
          </a:p>
        </p:txBody>
      </p:sp>
      <p:sp>
        <p:nvSpPr>
          <p:cNvPr id="235" name="Google Shape;235;p26"/>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pic>
        <p:nvPicPr>
          <p:cNvPr id="236" name="Google Shape;236;p26"/>
          <p:cNvPicPr preferRelativeResize="0"/>
          <p:nvPr/>
        </p:nvPicPr>
        <p:blipFill>
          <a:blip r:embed="rId3">
            <a:alphaModFix/>
          </a:blip>
          <a:stretch>
            <a:fillRect/>
          </a:stretch>
        </p:blipFill>
        <p:spPr>
          <a:xfrm>
            <a:off x="101050" y="1168225"/>
            <a:ext cx="8346025" cy="1979500"/>
          </a:xfrm>
          <a:prstGeom prst="rect">
            <a:avLst/>
          </a:prstGeom>
          <a:noFill/>
          <a:ln>
            <a:noFill/>
          </a:ln>
        </p:spPr>
      </p:pic>
      <p:pic>
        <p:nvPicPr>
          <p:cNvPr id="237" name="Google Shape;237;p26"/>
          <p:cNvPicPr preferRelativeResize="0"/>
          <p:nvPr/>
        </p:nvPicPr>
        <p:blipFill>
          <a:blip r:embed="rId4">
            <a:alphaModFix/>
          </a:blip>
          <a:stretch>
            <a:fillRect/>
          </a:stretch>
        </p:blipFill>
        <p:spPr>
          <a:xfrm>
            <a:off x="-11725" y="3844125"/>
            <a:ext cx="8289960" cy="1979500"/>
          </a:xfrm>
          <a:prstGeom prst="rect">
            <a:avLst/>
          </a:prstGeom>
          <a:noFill/>
          <a:ln>
            <a:noFill/>
          </a:ln>
        </p:spPr>
      </p:pic>
      <p:sp>
        <p:nvSpPr>
          <p:cNvPr id="238" name="Google Shape;238;p26"/>
          <p:cNvSpPr txBox="1"/>
          <p:nvPr/>
        </p:nvSpPr>
        <p:spPr>
          <a:xfrm>
            <a:off x="323250" y="3254875"/>
            <a:ext cx="8289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    Input: Lena Image				Encrypted Image					Decrypted Image</a:t>
            </a:r>
            <a:endParaRPr sz="1500">
              <a:latin typeface="Times New Roman"/>
              <a:ea typeface="Times New Roman"/>
              <a:cs typeface="Times New Roman"/>
              <a:sym typeface="Times New Roman"/>
            </a:endParaRPr>
          </a:p>
        </p:txBody>
      </p:sp>
      <p:sp>
        <p:nvSpPr>
          <p:cNvPr id="239" name="Google Shape;239;p26"/>
          <p:cNvSpPr txBox="1"/>
          <p:nvPr/>
        </p:nvSpPr>
        <p:spPr>
          <a:xfrm>
            <a:off x="323250" y="5930775"/>
            <a:ext cx="8289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Hist: Lena Image			   Hist: Encrypted Image			Hist: Decrypted Image</a:t>
            </a:r>
            <a:endParaRPr sz="1500">
              <a:latin typeface="Times New Roman"/>
              <a:ea typeface="Times New Roman"/>
              <a:cs typeface="Times New Roman"/>
              <a:sym typeface="Times New Roman"/>
            </a:endParaRPr>
          </a:p>
        </p:txBody>
      </p:sp>
      <p:sp>
        <p:nvSpPr>
          <p:cNvPr id="240" name="Google Shape;240;p26"/>
          <p:cNvSpPr txBox="1"/>
          <p:nvPr/>
        </p:nvSpPr>
        <p:spPr>
          <a:xfrm>
            <a:off x="2638725" y="6469550"/>
            <a:ext cx="3603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 25: Lena image encryption and decryption</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229500" y="3014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Parameter comparison (Lena)</a:t>
            </a:r>
            <a:endParaRPr sz="3000"/>
          </a:p>
        </p:txBody>
      </p:sp>
      <p:sp>
        <p:nvSpPr>
          <p:cNvPr id="247" name="Google Shape;247;p27"/>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248" name="Google Shape;248;p27"/>
          <p:cNvGraphicFramePr/>
          <p:nvPr/>
        </p:nvGraphicFramePr>
        <p:xfrm>
          <a:off x="98825" y="1786525"/>
          <a:ext cx="3000000" cy="3000000"/>
        </p:xfrm>
        <a:graphic>
          <a:graphicData uri="http://schemas.openxmlformats.org/drawingml/2006/table">
            <a:tbl>
              <a:tblPr>
                <a:noFill/>
                <a:tableStyleId>{2B506789-24DA-453B-9831-0AB0D40B039E}</a:tableStyleId>
              </a:tblPr>
              <a:tblGrid>
                <a:gridCol w="1885950"/>
                <a:gridCol w="1654150"/>
                <a:gridCol w="1390750"/>
                <a:gridCol w="1380225"/>
                <a:gridCol w="1064150"/>
                <a:gridCol w="790200"/>
              </a:tblGrid>
              <a:tr h="580475">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88900" marB="88900" marR="88900" marL="88900" anchor="ctr"/>
                </a:tc>
                <a:tc hMerge="1"/>
                <a:tc hMerge="1"/>
                <a:tc hMerge="1"/>
                <a:tc hMerge="1"/>
              </a:tr>
              <a:tr h="86327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843450">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84345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Proposed Method</a:t>
                      </a:r>
                      <a:endParaRPr>
                        <a:latin typeface="Times New Roman"/>
                        <a:ea typeface="Times New Roman"/>
                        <a:cs typeface="Times New Roman"/>
                        <a:sym typeface="Times New Roman"/>
                      </a:endParaRPr>
                    </a:p>
                    <a:p>
                      <a:pPr indent="0" lvl="0" marL="0" rtl="0" algn="ctr">
                        <a:spcBef>
                          <a:spcPts val="0"/>
                        </a:spcBef>
                        <a:spcAft>
                          <a:spcPts val="0"/>
                        </a:spcAft>
                        <a:buNone/>
                      </a:pPr>
                      <a:r>
                        <a:rPr lang="en-US">
                          <a:latin typeface="Times New Roman"/>
                          <a:ea typeface="Times New Roman"/>
                          <a:cs typeface="Times New Roman"/>
                          <a:sym typeface="Times New Roman"/>
                        </a:rPr>
                        <a:t>(lena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-0.000658</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0.9887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7.998</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0.9959</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0.3068</a:t>
                      </a:r>
                      <a:endParaRPr>
                        <a:latin typeface="Times New Roman"/>
                        <a:ea typeface="Times New Roman"/>
                        <a:cs typeface="Times New Roman"/>
                        <a:sym typeface="Times New Roman"/>
                      </a:endParaRPr>
                    </a:p>
                  </a:txBody>
                  <a:tcPr marT="88900" marB="88900" marR="88900" marL="88900" anchor="ctr"/>
                </a:tc>
              </a:tr>
              <a:tr h="84345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Enhanced 3D logistic map</a:t>
                      </a:r>
                      <a:r>
                        <a:rPr baseline="30000" lang="en-US">
                          <a:latin typeface="Times New Roman"/>
                          <a:ea typeface="Times New Roman"/>
                          <a:cs typeface="Times New Roman"/>
                          <a:sym typeface="Times New Roman"/>
                        </a:rPr>
                        <a:t>[3]</a:t>
                      </a:r>
                      <a:endParaRPr baseline="30000">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−0.0237</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0.9658</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7.991</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0.9940</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0.335</a:t>
                      </a:r>
                      <a:endParaRPr>
                        <a:latin typeface="Times New Roman"/>
                        <a:ea typeface="Times New Roman"/>
                        <a:cs typeface="Times New Roman"/>
                        <a:sym typeface="Times New Roman"/>
                      </a:endParaRPr>
                    </a:p>
                  </a:txBody>
                  <a:tcPr marT="88900" marB="88900" marR="88900" marL="88900"/>
                </a:tc>
              </a:tr>
              <a:tr h="84345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Double spiral scan and chaotic map</a:t>
                      </a:r>
                      <a:r>
                        <a:rPr baseline="30000" lang="en-US">
                          <a:latin typeface="Times New Roman"/>
                          <a:ea typeface="Times New Roman"/>
                          <a:cs typeface="Times New Roman"/>
                          <a:sym typeface="Times New Roman"/>
                        </a:rPr>
                        <a:t>[2]</a:t>
                      </a:r>
                      <a:endParaRPr baseline="30000">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0.0032</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0.9757</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7.997</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0.9972</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0.335</a:t>
                      </a:r>
                      <a:endParaRPr>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240375" y="335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Results (Cameraman Image)</a:t>
            </a:r>
            <a:endParaRPr sz="3000"/>
          </a:p>
        </p:txBody>
      </p:sp>
      <p:sp>
        <p:nvSpPr>
          <p:cNvPr id="255" name="Google Shape;255;p2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6" name="Google Shape;256;p28"/>
          <p:cNvSpPr txBox="1"/>
          <p:nvPr/>
        </p:nvSpPr>
        <p:spPr>
          <a:xfrm>
            <a:off x="323250" y="3254875"/>
            <a:ext cx="8289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Input: Cameraman Image			Encrypted Image					Decrypted Image</a:t>
            </a:r>
            <a:endParaRPr sz="1500">
              <a:latin typeface="Times New Roman"/>
              <a:ea typeface="Times New Roman"/>
              <a:cs typeface="Times New Roman"/>
              <a:sym typeface="Times New Roman"/>
            </a:endParaRPr>
          </a:p>
        </p:txBody>
      </p:sp>
      <p:sp>
        <p:nvSpPr>
          <p:cNvPr id="257" name="Google Shape;257;p28"/>
          <p:cNvSpPr txBox="1"/>
          <p:nvPr/>
        </p:nvSpPr>
        <p:spPr>
          <a:xfrm>
            <a:off x="323250" y="5751325"/>
            <a:ext cx="8289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Hist: Cameraman Image		   Hist: Encrypted Image			Hist: Decrypted Image</a:t>
            </a:r>
            <a:endParaRPr sz="1500">
              <a:latin typeface="Times New Roman"/>
              <a:ea typeface="Times New Roman"/>
              <a:cs typeface="Times New Roman"/>
              <a:sym typeface="Times New Roman"/>
            </a:endParaRPr>
          </a:p>
        </p:txBody>
      </p:sp>
      <p:pic>
        <p:nvPicPr>
          <p:cNvPr id="258" name="Google Shape;258;p28"/>
          <p:cNvPicPr preferRelativeResize="0"/>
          <p:nvPr/>
        </p:nvPicPr>
        <p:blipFill>
          <a:blip r:embed="rId3">
            <a:alphaModFix/>
          </a:blip>
          <a:stretch>
            <a:fillRect/>
          </a:stretch>
        </p:blipFill>
        <p:spPr>
          <a:xfrm>
            <a:off x="240375" y="1386175"/>
            <a:ext cx="8151700" cy="1659080"/>
          </a:xfrm>
          <a:prstGeom prst="rect">
            <a:avLst/>
          </a:prstGeom>
          <a:noFill/>
          <a:ln>
            <a:noFill/>
          </a:ln>
        </p:spPr>
      </p:pic>
      <p:pic>
        <p:nvPicPr>
          <p:cNvPr id="259" name="Google Shape;259;p28"/>
          <p:cNvPicPr preferRelativeResize="0"/>
          <p:nvPr/>
        </p:nvPicPr>
        <p:blipFill>
          <a:blip r:embed="rId4">
            <a:alphaModFix/>
          </a:blip>
          <a:stretch>
            <a:fillRect/>
          </a:stretch>
        </p:blipFill>
        <p:spPr>
          <a:xfrm>
            <a:off x="0" y="4004951"/>
            <a:ext cx="8379400" cy="1541625"/>
          </a:xfrm>
          <a:prstGeom prst="rect">
            <a:avLst/>
          </a:prstGeom>
          <a:noFill/>
          <a:ln>
            <a:noFill/>
          </a:ln>
        </p:spPr>
      </p:pic>
      <p:sp>
        <p:nvSpPr>
          <p:cNvPr id="260" name="Google Shape;260;p28"/>
          <p:cNvSpPr txBox="1"/>
          <p:nvPr/>
        </p:nvSpPr>
        <p:spPr>
          <a:xfrm>
            <a:off x="2357450" y="6308825"/>
            <a:ext cx="419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 26 Cameraman image encryption and decryption</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07150" y="3014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000"/>
              <a:t>Parameter comparison (CameraMan)</a:t>
            </a:r>
            <a:endParaRPr/>
          </a:p>
        </p:txBody>
      </p:sp>
      <p:sp>
        <p:nvSpPr>
          <p:cNvPr id="267" name="Google Shape;267;p29"/>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268" name="Google Shape;268;p29"/>
          <p:cNvGraphicFramePr/>
          <p:nvPr/>
        </p:nvGraphicFramePr>
        <p:xfrm>
          <a:off x="107150" y="1719550"/>
          <a:ext cx="3000000" cy="3000000"/>
        </p:xfrm>
        <a:graphic>
          <a:graphicData uri="http://schemas.openxmlformats.org/drawingml/2006/table">
            <a:tbl>
              <a:tblPr>
                <a:noFill/>
                <a:tableStyleId>{2B506789-24DA-453B-9831-0AB0D40B039E}</a:tableStyleId>
              </a:tblPr>
              <a:tblGrid>
                <a:gridCol w="1747525"/>
                <a:gridCol w="1708950"/>
                <a:gridCol w="1436825"/>
                <a:gridCol w="1425925"/>
                <a:gridCol w="1099375"/>
                <a:gridCol w="881675"/>
              </a:tblGrid>
              <a:tr h="611150">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88900" marB="88900" marR="88900" marL="88900" anchor="ctr"/>
                </a:tc>
                <a:tc hMerge="1"/>
                <a:tc hMerge="1"/>
                <a:tc hMerge="1"/>
                <a:tc hMerge="1"/>
              </a:tr>
              <a:tr h="90887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888000">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888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Proposed Method</a:t>
                      </a:r>
                      <a:endParaRPr>
                        <a:latin typeface="Times New Roman"/>
                        <a:ea typeface="Times New Roman"/>
                        <a:cs typeface="Times New Roman"/>
                        <a:sym typeface="Times New Roman"/>
                      </a:endParaRPr>
                    </a:p>
                    <a:p>
                      <a:pPr indent="0" lvl="0" marL="0" rtl="0" algn="ctr">
                        <a:spcBef>
                          <a:spcPts val="0"/>
                        </a:spcBef>
                        <a:spcAft>
                          <a:spcPts val="0"/>
                        </a:spcAft>
                        <a:buNone/>
                      </a:pPr>
                      <a:r>
                        <a:rPr lang="en-US">
                          <a:latin typeface="Times New Roman"/>
                          <a:ea typeface="Times New Roman"/>
                          <a:cs typeface="Times New Roman"/>
                          <a:sym typeface="Times New Roman"/>
                        </a:rPr>
                        <a:t>(cam man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0.00261</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0.9887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7.991</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0.9956</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0.3268</a:t>
                      </a:r>
                      <a:endParaRPr>
                        <a:latin typeface="Times New Roman"/>
                        <a:ea typeface="Times New Roman"/>
                        <a:cs typeface="Times New Roman"/>
                        <a:sym typeface="Times New Roman"/>
                      </a:endParaRPr>
                    </a:p>
                  </a:txBody>
                  <a:tcPr marT="88900" marB="88900" marR="88900" marL="88900" anchor="ctr"/>
                </a:tc>
              </a:tr>
              <a:tr h="888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Enhanced 3D logistic map</a:t>
                      </a:r>
                      <a:r>
                        <a:rPr baseline="30000" lang="en-US">
                          <a:latin typeface="Times New Roman"/>
                          <a:ea typeface="Times New Roman"/>
                          <a:cs typeface="Times New Roman"/>
                          <a:sym typeface="Times New Roman"/>
                        </a:rPr>
                        <a:t>[3]</a:t>
                      </a:r>
                      <a:endParaRPr baseline="30000">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−0.0537</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0.9858</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7.989</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0.9840</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0.331</a:t>
                      </a:r>
                      <a:endParaRPr>
                        <a:latin typeface="Times New Roman"/>
                        <a:ea typeface="Times New Roman"/>
                        <a:cs typeface="Times New Roman"/>
                        <a:sym typeface="Times New Roman"/>
                      </a:endParaRPr>
                    </a:p>
                  </a:txBody>
                  <a:tcPr marT="88900" marB="88900" marR="88900" marL="88900"/>
                </a:tc>
              </a:tr>
              <a:tr h="888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Double spiral scan and chaotic map</a:t>
                      </a:r>
                      <a:r>
                        <a:rPr baseline="30000" lang="en-US">
                          <a:latin typeface="Times New Roman"/>
                          <a:ea typeface="Times New Roman"/>
                          <a:cs typeface="Times New Roman"/>
                          <a:sym typeface="Times New Roman"/>
                        </a:rPr>
                        <a:t>[2]</a:t>
                      </a:r>
                      <a:endParaRPr baseline="30000">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-0.0009</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0.9796</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7.997</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0.9962</a:t>
                      </a:r>
                      <a:endParaRPr>
                        <a:latin typeface="Times New Roman"/>
                        <a:ea typeface="Times New Roman"/>
                        <a:cs typeface="Times New Roman"/>
                        <a:sym typeface="Times New Roman"/>
                      </a:endParaRPr>
                    </a:p>
                  </a:txBody>
                  <a:tcPr marT="88900" marB="88900" marR="88900" marL="88900"/>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0.334</a:t>
                      </a:r>
                      <a:endParaRPr>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221125" y="15408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Results (Girl Image) [Test Image I]</a:t>
            </a:r>
            <a:endParaRPr sz="3000"/>
          </a:p>
        </p:txBody>
      </p:sp>
      <p:sp>
        <p:nvSpPr>
          <p:cNvPr id="275" name="Google Shape;275;p30"/>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pic>
        <p:nvPicPr>
          <p:cNvPr id="276" name="Google Shape;276;p30"/>
          <p:cNvPicPr preferRelativeResize="0"/>
          <p:nvPr/>
        </p:nvPicPr>
        <p:blipFill>
          <a:blip r:embed="rId3">
            <a:alphaModFix/>
          </a:blip>
          <a:stretch>
            <a:fillRect/>
          </a:stretch>
        </p:blipFill>
        <p:spPr>
          <a:xfrm>
            <a:off x="152400" y="1141405"/>
            <a:ext cx="8179000" cy="1733725"/>
          </a:xfrm>
          <a:prstGeom prst="rect">
            <a:avLst/>
          </a:prstGeom>
          <a:noFill/>
          <a:ln>
            <a:noFill/>
          </a:ln>
        </p:spPr>
      </p:pic>
      <p:sp>
        <p:nvSpPr>
          <p:cNvPr id="277" name="Google Shape;277;p30"/>
          <p:cNvSpPr txBox="1"/>
          <p:nvPr/>
        </p:nvSpPr>
        <p:spPr>
          <a:xfrm>
            <a:off x="221125" y="2946900"/>
            <a:ext cx="8391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Input: Girl Image			                       Encrypted Image     				 Decrypted Image</a:t>
            </a:r>
            <a:endParaRPr sz="1500">
              <a:latin typeface="Times New Roman"/>
              <a:ea typeface="Times New Roman"/>
              <a:cs typeface="Times New Roman"/>
              <a:sym typeface="Times New Roman"/>
            </a:endParaRPr>
          </a:p>
        </p:txBody>
      </p:sp>
      <p:graphicFrame>
        <p:nvGraphicFramePr>
          <p:cNvPr id="278" name="Google Shape;278;p30"/>
          <p:cNvGraphicFramePr/>
          <p:nvPr/>
        </p:nvGraphicFramePr>
        <p:xfrm>
          <a:off x="152400" y="3875575"/>
          <a:ext cx="3000000" cy="3000000"/>
        </p:xfrm>
        <a:graphic>
          <a:graphicData uri="http://schemas.openxmlformats.org/drawingml/2006/table">
            <a:tbl>
              <a:tblPr>
                <a:noFill/>
                <a:tableStyleId>{2B506789-24DA-453B-9831-0AB0D40B039E}</a:tableStyleId>
              </a:tblPr>
              <a:tblGrid>
                <a:gridCol w="1756025"/>
                <a:gridCol w="1744900"/>
                <a:gridCol w="1467050"/>
                <a:gridCol w="1455925"/>
                <a:gridCol w="1122525"/>
                <a:gridCol w="632575"/>
              </a:tblGrid>
              <a:tr h="378400">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88900" marB="88900" marR="88900" marL="88900" anchor="ctr"/>
                </a:tc>
                <a:tc hMerge="1"/>
                <a:tc hMerge="1"/>
                <a:tc hMerge="1"/>
                <a:tc hMerge="1"/>
              </a:tr>
              <a:tr h="80177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783350">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78335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Proposed Method</a:t>
                      </a:r>
                      <a:endParaRPr>
                        <a:latin typeface="Times New Roman"/>
                        <a:ea typeface="Times New Roman"/>
                        <a:cs typeface="Times New Roman"/>
                        <a:sym typeface="Times New Roman"/>
                      </a:endParaRPr>
                    </a:p>
                    <a:p>
                      <a:pPr indent="0" lvl="0" marL="0" rtl="0" algn="ctr">
                        <a:spcBef>
                          <a:spcPts val="0"/>
                        </a:spcBef>
                        <a:spcAft>
                          <a:spcPts val="0"/>
                        </a:spcAft>
                        <a:buNone/>
                      </a:pPr>
                      <a:r>
                        <a:rPr lang="en-US">
                          <a:latin typeface="Times New Roman"/>
                          <a:ea typeface="Times New Roman"/>
                          <a:cs typeface="Times New Roman"/>
                          <a:sym typeface="Times New Roman"/>
                        </a:rPr>
                        <a:t>(girl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0.0013</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0.9887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7.988</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0.9962</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0.3056</a:t>
                      </a:r>
                      <a:endParaRPr>
                        <a:latin typeface="Times New Roman"/>
                        <a:ea typeface="Times New Roman"/>
                        <a:cs typeface="Times New Roman"/>
                        <a:sym typeface="Times New Roman"/>
                      </a:endParaRPr>
                    </a:p>
                  </a:txBody>
                  <a:tcPr marT="88900" marB="88900" marR="88900" marL="88900" anchor="ctr"/>
                </a:tc>
              </a:tr>
            </a:tbl>
          </a:graphicData>
        </a:graphic>
      </p:graphicFrame>
      <p:sp>
        <p:nvSpPr>
          <p:cNvPr id="279" name="Google Shape;279;p30"/>
          <p:cNvSpPr txBox="1"/>
          <p:nvPr/>
        </p:nvSpPr>
        <p:spPr>
          <a:xfrm>
            <a:off x="2440400" y="3429000"/>
            <a:ext cx="3603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 28: Girl image encryption and decryption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221125" y="81563"/>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000"/>
              <a:t>Results (BIT Mesra Image) [Test Image II]</a:t>
            </a:r>
            <a:endParaRPr/>
          </a:p>
        </p:txBody>
      </p:sp>
      <p:sp>
        <p:nvSpPr>
          <p:cNvPr id="286" name="Google Shape;286;p31"/>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pic>
        <p:nvPicPr>
          <p:cNvPr id="287" name="Google Shape;287;p31"/>
          <p:cNvPicPr preferRelativeResize="0"/>
          <p:nvPr/>
        </p:nvPicPr>
        <p:blipFill>
          <a:blip r:embed="rId3">
            <a:alphaModFix/>
          </a:blip>
          <a:stretch>
            <a:fillRect/>
          </a:stretch>
        </p:blipFill>
        <p:spPr>
          <a:xfrm>
            <a:off x="146700" y="1135900"/>
            <a:ext cx="8232576" cy="1745100"/>
          </a:xfrm>
          <a:prstGeom prst="rect">
            <a:avLst/>
          </a:prstGeom>
          <a:noFill/>
          <a:ln>
            <a:noFill/>
          </a:ln>
        </p:spPr>
      </p:pic>
      <p:sp>
        <p:nvSpPr>
          <p:cNvPr id="288" name="Google Shape;288;p31"/>
          <p:cNvSpPr txBox="1"/>
          <p:nvPr/>
        </p:nvSpPr>
        <p:spPr>
          <a:xfrm>
            <a:off x="221125" y="3034475"/>
            <a:ext cx="8391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Input: BIT Image			                       Encrypted Image     				    Decrypted Image</a:t>
            </a:r>
            <a:endParaRPr sz="1500">
              <a:latin typeface="Times New Roman"/>
              <a:ea typeface="Times New Roman"/>
              <a:cs typeface="Times New Roman"/>
              <a:sym typeface="Times New Roman"/>
            </a:endParaRPr>
          </a:p>
        </p:txBody>
      </p:sp>
      <p:graphicFrame>
        <p:nvGraphicFramePr>
          <p:cNvPr id="289" name="Google Shape;289;p31"/>
          <p:cNvGraphicFramePr/>
          <p:nvPr/>
        </p:nvGraphicFramePr>
        <p:xfrm>
          <a:off x="146700" y="3901575"/>
          <a:ext cx="3000000" cy="3000000"/>
        </p:xfrm>
        <a:graphic>
          <a:graphicData uri="http://schemas.openxmlformats.org/drawingml/2006/table">
            <a:tbl>
              <a:tblPr>
                <a:noFill/>
                <a:tableStyleId>{2B506789-24DA-453B-9831-0AB0D40B039E}</a:tableStyleId>
              </a:tblPr>
              <a:tblGrid>
                <a:gridCol w="1687950"/>
                <a:gridCol w="1749700"/>
                <a:gridCol w="1471100"/>
                <a:gridCol w="1459950"/>
                <a:gridCol w="1125600"/>
                <a:gridCol w="746700"/>
              </a:tblGrid>
              <a:tr h="268300">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88900" marB="88900" marR="88900" marL="88900" anchor="ctr"/>
                </a:tc>
                <a:tc hMerge="1"/>
                <a:tc hMerge="1"/>
                <a:tc hMerge="1"/>
                <a:tc hMerge="1"/>
              </a:tr>
              <a:tr h="85717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770500">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69015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Proposed Method</a:t>
                      </a:r>
                      <a:endParaRPr>
                        <a:latin typeface="Times New Roman"/>
                        <a:ea typeface="Times New Roman"/>
                        <a:cs typeface="Times New Roman"/>
                        <a:sym typeface="Times New Roman"/>
                      </a:endParaRPr>
                    </a:p>
                    <a:p>
                      <a:pPr indent="0" lvl="0" marL="0" rtl="0" algn="ctr">
                        <a:spcBef>
                          <a:spcPts val="0"/>
                        </a:spcBef>
                        <a:spcAft>
                          <a:spcPts val="0"/>
                        </a:spcAft>
                        <a:buNone/>
                      </a:pPr>
                      <a:r>
                        <a:rPr lang="en-US">
                          <a:latin typeface="Times New Roman"/>
                          <a:ea typeface="Times New Roman"/>
                          <a:cs typeface="Times New Roman"/>
                          <a:sym typeface="Times New Roman"/>
                        </a:rPr>
                        <a:t>(BIT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-0.0068</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0.9887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7.990</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0.9957</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0.3219</a:t>
                      </a:r>
                      <a:endParaRPr>
                        <a:latin typeface="Times New Roman"/>
                        <a:ea typeface="Times New Roman"/>
                        <a:cs typeface="Times New Roman"/>
                        <a:sym typeface="Times New Roman"/>
                      </a:endParaRPr>
                    </a:p>
                  </a:txBody>
                  <a:tcPr marT="88900" marB="88900" marR="88900" marL="88900" anchor="ctr"/>
                </a:tc>
              </a:tr>
            </a:tbl>
          </a:graphicData>
        </a:graphic>
      </p:graphicFrame>
      <p:sp>
        <p:nvSpPr>
          <p:cNvPr id="290" name="Google Shape;290;p31"/>
          <p:cNvSpPr txBox="1"/>
          <p:nvPr/>
        </p:nvSpPr>
        <p:spPr>
          <a:xfrm>
            <a:off x="2465688" y="3516575"/>
            <a:ext cx="3603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 29: BIT image encryption and decryption</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376825" y="-87012"/>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Key sensitivity</a:t>
            </a:r>
            <a:endParaRPr sz="3000"/>
          </a:p>
        </p:txBody>
      </p:sp>
      <p:sp>
        <p:nvSpPr>
          <p:cNvPr id="297" name="Google Shape;297;p32"/>
          <p:cNvSpPr txBox="1"/>
          <p:nvPr>
            <p:ph idx="1" type="body"/>
          </p:nvPr>
        </p:nvSpPr>
        <p:spPr>
          <a:xfrm>
            <a:off x="321475" y="848350"/>
            <a:ext cx="7620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latin typeface="Times New Roman"/>
                <a:ea typeface="Times New Roman"/>
                <a:cs typeface="Times New Roman"/>
                <a:sym typeface="Times New Roman"/>
              </a:rPr>
              <a:t>The below results shown are for decrypted outputs when the key is changed slightly (One nibble in this case)</a:t>
            </a:r>
            <a:endParaRPr sz="1800">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US" sz="1800">
                <a:latin typeface="Times New Roman"/>
                <a:ea typeface="Times New Roman"/>
                <a:cs typeface="Times New Roman"/>
                <a:sym typeface="Times New Roman"/>
              </a:rPr>
              <a:t>Correct Key: 00 01 02 03 04 05 06 07 08 09 0A 0B 0C 0D 0E 0F</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Wrong Key:  </a:t>
            </a:r>
            <a:r>
              <a:rPr lang="en-US" sz="1800">
                <a:latin typeface="Times New Roman"/>
                <a:ea typeface="Times New Roman"/>
                <a:cs typeface="Times New Roman"/>
                <a:sym typeface="Times New Roman"/>
              </a:rPr>
              <a:t>00 01 02 04 04 05 06 07 08 09 0A 0B 0C 0D 0E 0F</a:t>
            </a:r>
            <a:endParaRPr sz="1800">
              <a:latin typeface="Times New Roman"/>
              <a:ea typeface="Times New Roman"/>
              <a:cs typeface="Times New Roman"/>
              <a:sym typeface="Times New Roman"/>
            </a:endParaRPr>
          </a:p>
          <a:p>
            <a:pPr indent="0" lvl="0" marL="457200" rtl="0" algn="l">
              <a:spcBef>
                <a:spcPts val="360"/>
              </a:spcBef>
              <a:spcAft>
                <a:spcPts val="0"/>
              </a:spcAft>
              <a:buNone/>
            </a:pPr>
            <a:r>
              <a:t/>
            </a:r>
            <a:endParaRPr sz="2000">
              <a:latin typeface="Times New Roman"/>
              <a:ea typeface="Times New Roman"/>
              <a:cs typeface="Times New Roman"/>
              <a:sym typeface="Times New Roman"/>
            </a:endParaRPr>
          </a:p>
        </p:txBody>
      </p:sp>
      <p:sp>
        <p:nvSpPr>
          <p:cNvPr id="298" name="Google Shape;298;p32"/>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pic>
        <p:nvPicPr>
          <p:cNvPr id="299" name="Google Shape;299;p32"/>
          <p:cNvPicPr preferRelativeResize="0"/>
          <p:nvPr/>
        </p:nvPicPr>
        <p:blipFill>
          <a:blip r:embed="rId3">
            <a:alphaModFix/>
          </a:blip>
          <a:stretch>
            <a:fillRect/>
          </a:stretch>
        </p:blipFill>
        <p:spPr>
          <a:xfrm>
            <a:off x="626275" y="2372350"/>
            <a:ext cx="7010400" cy="1752600"/>
          </a:xfrm>
          <a:prstGeom prst="rect">
            <a:avLst/>
          </a:prstGeom>
          <a:noFill/>
          <a:ln>
            <a:noFill/>
          </a:ln>
        </p:spPr>
      </p:pic>
      <p:sp>
        <p:nvSpPr>
          <p:cNvPr id="300" name="Google Shape;300;p32"/>
          <p:cNvSpPr txBox="1"/>
          <p:nvPr/>
        </p:nvSpPr>
        <p:spPr>
          <a:xfrm>
            <a:off x="147350" y="6130525"/>
            <a:ext cx="83046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Original Image                           Decrypted (Correct key)           </a:t>
            </a:r>
            <a:r>
              <a:rPr lang="en-US" sz="1600">
                <a:solidFill>
                  <a:schemeClr val="dk1"/>
                </a:solidFill>
                <a:latin typeface="Times New Roman"/>
                <a:ea typeface="Times New Roman"/>
                <a:cs typeface="Times New Roman"/>
                <a:sym typeface="Times New Roman"/>
              </a:rPr>
              <a:t>Decrypted (Wrong key)</a:t>
            </a:r>
            <a:endParaRPr sz="1600">
              <a:latin typeface="Times New Roman"/>
              <a:ea typeface="Times New Roman"/>
              <a:cs typeface="Times New Roman"/>
              <a:sym typeface="Times New Roman"/>
            </a:endParaRPr>
          </a:p>
        </p:txBody>
      </p:sp>
      <p:sp>
        <p:nvSpPr>
          <p:cNvPr id="301" name="Google Shape;301;p32"/>
          <p:cNvSpPr txBox="1"/>
          <p:nvPr/>
        </p:nvSpPr>
        <p:spPr>
          <a:xfrm>
            <a:off x="2625325" y="6402550"/>
            <a:ext cx="3696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 30: Key Sensitivity for lena and BIT image</a:t>
            </a:r>
            <a:endParaRPr>
              <a:latin typeface="Calibri"/>
              <a:ea typeface="Calibri"/>
              <a:cs typeface="Calibri"/>
              <a:sym typeface="Calibri"/>
            </a:endParaRPr>
          </a:p>
        </p:txBody>
      </p:sp>
      <p:pic>
        <p:nvPicPr>
          <p:cNvPr id="302" name="Google Shape;302;p32"/>
          <p:cNvPicPr preferRelativeResize="0"/>
          <p:nvPr/>
        </p:nvPicPr>
        <p:blipFill>
          <a:blip r:embed="rId4">
            <a:alphaModFix/>
          </a:blip>
          <a:stretch>
            <a:fillRect/>
          </a:stretch>
        </p:blipFill>
        <p:spPr>
          <a:xfrm>
            <a:off x="650075" y="4396975"/>
            <a:ext cx="6962775" cy="173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62000" y="33156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Contents</a:t>
            </a:r>
            <a:endParaRPr sz="3000">
              <a:latin typeface="Times New Roman"/>
              <a:ea typeface="Times New Roman"/>
              <a:cs typeface="Times New Roman"/>
              <a:sym typeface="Times New Roman"/>
            </a:endParaRPr>
          </a:p>
        </p:txBody>
      </p:sp>
      <p:sp>
        <p:nvSpPr>
          <p:cNvPr id="143" name="Google Shape;143;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Motivation</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Introduction</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Objective</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Literature Review</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Methodology</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and discussions</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Future Works</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a:t>
            </a:r>
            <a:endParaRPr/>
          </a:p>
        </p:txBody>
      </p:sp>
      <p:sp>
        <p:nvSpPr>
          <p:cNvPr id="144" name="Google Shape;144;p1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Comparison of proposed model with other </a:t>
            </a:r>
            <a:r>
              <a:rPr lang="en-US" sz="3000"/>
              <a:t>similar</a:t>
            </a:r>
            <a:r>
              <a:rPr lang="en-US" sz="3000"/>
              <a:t> model</a:t>
            </a:r>
            <a:endParaRPr sz="3000"/>
          </a:p>
        </p:txBody>
      </p:sp>
      <p:sp>
        <p:nvSpPr>
          <p:cNvPr id="309" name="Google Shape;309;p33"/>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following is a parameter comparison for our proposed block and another model which uses ECC and AES for image cryptography⁽⁴⁾.</a:t>
            </a:r>
            <a:endParaRPr/>
          </a:p>
        </p:txBody>
      </p:sp>
      <p:sp>
        <p:nvSpPr>
          <p:cNvPr id="310" name="Google Shape;310;p33"/>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311" name="Google Shape;311;p33"/>
          <p:cNvGraphicFramePr/>
          <p:nvPr/>
        </p:nvGraphicFramePr>
        <p:xfrm>
          <a:off x="146700" y="3081275"/>
          <a:ext cx="3000000" cy="3000000"/>
        </p:xfrm>
        <a:graphic>
          <a:graphicData uri="http://schemas.openxmlformats.org/drawingml/2006/table">
            <a:tbl>
              <a:tblPr>
                <a:noFill/>
                <a:tableStyleId>{2B506789-24DA-453B-9831-0AB0D40B039E}</a:tableStyleId>
              </a:tblPr>
              <a:tblGrid>
                <a:gridCol w="1808500"/>
                <a:gridCol w="1629150"/>
                <a:gridCol w="1471100"/>
                <a:gridCol w="1459950"/>
                <a:gridCol w="1125600"/>
                <a:gridCol w="746700"/>
              </a:tblGrid>
              <a:tr h="268300">
                <a:tc rowSpan="3">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Methods</a:t>
                      </a:r>
                      <a:endParaRPr sz="1500">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Parameters (LENA IMAGE)</a:t>
                      </a:r>
                      <a:endParaRPr b="1" sz="1500">
                        <a:latin typeface="Times New Roman"/>
                        <a:ea typeface="Times New Roman"/>
                        <a:cs typeface="Times New Roman"/>
                        <a:sym typeface="Times New Roman"/>
                      </a:endParaRPr>
                    </a:p>
                  </a:txBody>
                  <a:tcPr marT="88900" marB="88900" marR="88900" marL="88900" anchor="ctr"/>
                </a:tc>
                <a:tc hMerge="1"/>
                <a:tc hMerge="1"/>
                <a:tc hMerge="1"/>
                <a:tc hMerge="1"/>
              </a:tr>
              <a:tr h="857175">
                <a:tc vMerge="1"/>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Correlation Coefficient</a:t>
                      </a:r>
                      <a:endParaRPr b="1" sz="1500">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Entropy</a:t>
                      </a:r>
                      <a:endParaRPr b="1" sz="1500">
                        <a:latin typeface="Times New Roman"/>
                        <a:ea typeface="Times New Roman"/>
                        <a:cs typeface="Times New Roman"/>
                        <a:sym typeface="Times New Roman"/>
                      </a:endParaRPr>
                    </a:p>
                  </a:txBody>
                  <a:tcPr marT="88900" marB="88900" marR="88900" marL="88900" anchor="ctr">
                    <a:lnB cap="flat" cmpd="sng" w="1270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Sensitivity Analysis</a:t>
                      </a:r>
                      <a:endParaRPr b="1" sz="1500">
                        <a:latin typeface="Times New Roman"/>
                        <a:ea typeface="Times New Roman"/>
                        <a:cs typeface="Times New Roman"/>
                        <a:sym typeface="Times New Roman"/>
                      </a:endParaRPr>
                    </a:p>
                  </a:txBody>
                  <a:tcPr marT="88900" marB="88900" marR="88900" marL="88900" anchor="ctr"/>
                </a:tc>
                <a:tc hMerge="1"/>
              </a:tr>
              <a:tr h="770500">
                <a:tc vMerge="1"/>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Encrypted Image</a:t>
                      </a:r>
                      <a:endParaRPr sz="1500">
                        <a:latin typeface="Times New Roman"/>
                        <a:ea typeface="Times New Roman"/>
                        <a:cs typeface="Times New Roman"/>
                        <a:sym typeface="Times New Roman"/>
                      </a:endParaRPr>
                    </a:p>
                  </a:txBody>
                  <a:tcPr marT="88900" marB="88900" marR="88900" marL="88900" anchor="ctr">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Decrypted Image</a:t>
                      </a:r>
                      <a:endParaRPr sz="1500">
                        <a:latin typeface="Times New Roman"/>
                        <a:ea typeface="Times New Roman"/>
                        <a:cs typeface="Times New Roman"/>
                        <a:sym typeface="Times New Roman"/>
                      </a:endParaRPr>
                    </a:p>
                  </a:txBody>
                  <a:tcPr marT="88900" marB="88900" marR="88900" marL="88900" anchor="ctr">
                    <a:lnB cap="flat" cmpd="sng" w="12700">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NPCR</a:t>
                      </a:r>
                      <a:endParaRPr b="1" sz="1500">
                        <a:latin typeface="Times New Roman"/>
                        <a:ea typeface="Times New Roman"/>
                        <a:cs typeface="Times New Roman"/>
                        <a:sym typeface="Times New Roman"/>
                      </a:endParaRPr>
                    </a:p>
                  </a:txBody>
                  <a:tcPr marT="88900" marB="88900" marR="88900" marL="88900" anchor="ctr">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UACI</a:t>
                      </a:r>
                      <a:endParaRPr b="1" sz="1500">
                        <a:latin typeface="Times New Roman"/>
                        <a:ea typeface="Times New Roman"/>
                        <a:cs typeface="Times New Roman"/>
                        <a:sym typeface="Times New Roman"/>
                      </a:endParaRPr>
                    </a:p>
                  </a:txBody>
                  <a:tcPr marT="88900" marB="88900" marR="88900" marL="88900" anchor="ctr">
                    <a:lnB cap="flat" cmpd="sng" w="12700">
                      <a:solidFill>
                        <a:srgbClr val="9E9E9E"/>
                      </a:solidFill>
                      <a:prstDash val="solid"/>
                      <a:round/>
                      <a:headEnd len="sm" w="sm" type="none"/>
                      <a:tailEnd len="sm" w="sm" type="none"/>
                    </a:lnB>
                  </a:tcPr>
                </a:tc>
              </a:tr>
              <a:tr h="69015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Proposed Method</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n-US" sz="1500">
                          <a:latin typeface="Times New Roman"/>
                          <a:ea typeface="Times New Roman"/>
                          <a:cs typeface="Times New Roman"/>
                          <a:sym typeface="Times New Roman"/>
                        </a:rPr>
                        <a:t>(ECC + MM+ AES)</a:t>
                      </a:r>
                      <a:endParaRPr sz="1500">
                        <a:latin typeface="Times New Roman"/>
                        <a:ea typeface="Times New Roman"/>
                        <a:cs typeface="Times New Roman"/>
                        <a:sym typeface="Times New Roman"/>
                      </a:endParaRPr>
                    </a:p>
                  </a:txBody>
                  <a:tcPr marT="88900" marB="88900" marR="88900" marL="88900" anchor="ctr">
                    <a:lnR cap="flat" cmpd="sng" w="127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-0.000658</a:t>
                      </a:r>
                      <a:endParaRPr>
                        <a:latin typeface="Times New Roman"/>
                        <a:ea typeface="Times New Roman"/>
                        <a:cs typeface="Times New Roman"/>
                        <a:sym typeface="Times New Roman"/>
                      </a:endParaRPr>
                    </a:p>
                  </a:txBody>
                  <a:tcPr marT="88900" marB="88900" marR="88900" marL="889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0.9887</a:t>
                      </a:r>
                      <a:endParaRPr>
                        <a:highlight>
                          <a:srgbClr val="FFFFFF"/>
                        </a:highlight>
                        <a:latin typeface="Times New Roman"/>
                        <a:ea typeface="Times New Roman"/>
                        <a:cs typeface="Times New Roman"/>
                        <a:sym typeface="Times New Roman"/>
                      </a:endParaRPr>
                    </a:p>
                  </a:txBody>
                  <a:tcPr marT="88900" marB="88900" marR="88900" marL="889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7.998</a:t>
                      </a:r>
                      <a:endParaRPr>
                        <a:latin typeface="Times New Roman"/>
                        <a:ea typeface="Times New Roman"/>
                        <a:cs typeface="Times New Roman"/>
                        <a:sym typeface="Times New Roman"/>
                      </a:endParaRPr>
                    </a:p>
                  </a:txBody>
                  <a:tcPr marT="88900" marB="88900" marR="88900" marL="889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0.9959</a:t>
                      </a:r>
                      <a:endParaRPr>
                        <a:latin typeface="Times New Roman"/>
                        <a:ea typeface="Times New Roman"/>
                        <a:cs typeface="Times New Roman"/>
                        <a:sym typeface="Times New Roman"/>
                      </a:endParaRPr>
                    </a:p>
                  </a:txBody>
                  <a:tcPr marT="88900" marB="88900" marR="88900" marL="889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0.3068</a:t>
                      </a:r>
                      <a:endParaRPr>
                        <a:latin typeface="Times New Roman"/>
                        <a:ea typeface="Times New Roman"/>
                        <a:cs typeface="Times New Roman"/>
                        <a:sym typeface="Times New Roman"/>
                      </a:endParaRPr>
                    </a:p>
                  </a:txBody>
                  <a:tcPr marT="88900" marB="88900" marR="88900" marL="889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69015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Other Method</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n-US" sz="1500">
                          <a:latin typeface="Times New Roman"/>
                          <a:ea typeface="Times New Roman"/>
                          <a:cs typeface="Times New Roman"/>
                          <a:sym typeface="Times New Roman"/>
                        </a:rPr>
                        <a:t>(ECC + AES)</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-0.0017</a:t>
                      </a:r>
                      <a:endParaRPr sz="1500">
                        <a:highlight>
                          <a:srgbClr val="FFFFFF"/>
                        </a:highlight>
                        <a:latin typeface="Times New Roman"/>
                        <a:ea typeface="Times New Roman"/>
                        <a:cs typeface="Times New Roman"/>
                        <a:sym typeface="Times New Roman"/>
                      </a:endParaRPr>
                    </a:p>
                  </a:txBody>
                  <a:tcPr marT="88900" marB="88900" marR="88900" marL="88900" anchor="ctr">
                    <a:lnT cap="flat" cmpd="sng" w="127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0.9798</a:t>
                      </a:r>
                      <a:endParaRPr sz="1500">
                        <a:highlight>
                          <a:srgbClr val="FFFFFF"/>
                        </a:highlight>
                        <a:latin typeface="Times New Roman"/>
                        <a:ea typeface="Times New Roman"/>
                        <a:cs typeface="Times New Roman"/>
                        <a:sym typeface="Times New Roman"/>
                      </a:endParaRPr>
                    </a:p>
                  </a:txBody>
                  <a:tcPr marT="88900" marB="88900" marR="88900" marL="88900" anchor="ctr">
                    <a:lnT cap="flat" cmpd="sng" w="127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7.993</a:t>
                      </a:r>
                      <a:endParaRPr sz="1500">
                        <a:latin typeface="Times New Roman"/>
                        <a:ea typeface="Times New Roman"/>
                        <a:cs typeface="Times New Roman"/>
                        <a:sym typeface="Times New Roman"/>
                      </a:endParaRPr>
                    </a:p>
                  </a:txBody>
                  <a:tcPr marT="88900" marB="88900" marR="88900" marL="88900" anchor="ctr">
                    <a:lnT cap="flat" cmpd="sng" w="127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0.9956</a:t>
                      </a:r>
                      <a:endParaRPr sz="1500">
                        <a:latin typeface="Times New Roman"/>
                        <a:ea typeface="Times New Roman"/>
                        <a:cs typeface="Times New Roman"/>
                        <a:sym typeface="Times New Roman"/>
                      </a:endParaRPr>
                    </a:p>
                  </a:txBody>
                  <a:tcPr marT="88900" marB="88900" marR="88900" marL="88900" anchor="ctr">
                    <a:lnT cap="flat" cmpd="sng" w="127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0.3233</a:t>
                      </a:r>
                      <a:endParaRPr sz="1500">
                        <a:latin typeface="Times New Roman"/>
                        <a:ea typeface="Times New Roman"/>
                        <a:cs typeface="Times New Roman"/>
                        <a:sym typeface="Times New Roman"/>
                      </a:endParaRPr>
                    </a:p>
                  </a:txBody>
                  <a:tcPr marT="88900" marB="88900" marR="88900" marL="88900" anchor="ctr">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Comparison of Magic Matrix (MM) and Advanced Encryption Standard (AES)</a:t>
            </a:r>
            <a:endParaRPr sz="3000"/>
          </a:p>
        </p:txBody>
      </p:sp>
      <p:sp>
        <p:nvSpPr>
          <p:cNvPr id="318" name="Google Shape;318;p34"/>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below is a comparison for the blocks Magic matrix and Advanced Encryption Standard (AES). This analysis is done to compare the Proposed block and the actual encryption standard used worldwide.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test is done on two standard and two test images, so that we can have a clear idea about the performance on both standard and real life images. </a:t>
            </a:r>
            <a:endParaRPr/>
          </a:p>
        </p:txBody>
      </p:sp>
      <p:sp>
        <p:nvSpPr>
          <p:cNvPr id="319" name="Google Shape;319;p34"/>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10088" y="23950"/>
            <a:ext cx="8450100" cy="99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Comparison on Standard Images</a:t>
            </a:r>
            <a:endParaRPr sz="3000"/>
          </a:p>
        </p:txBody>
      </p:sp>
      <p:sp>
        <p:nvSpPr>
          <p:cNvPr id="326" name="Google Shape;326;p35"/>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327" name="Google Shape;327;p35"/>
          <p:cNvGraphicFramePr/>
          <p:nvPr/>
        </p:nvGraphicFramePr>
        <p:xfrm>
          <a:off x="76350" y="933488"/>
          <a:ext cx="3000000" cy="3000000"/>
        </p:xfrm>
        <a:graphic>
          <a:graphicData uri="http://schemas.openxmlformats.org/drawingml/2006/table">
            <a:tbl>
              <a:tblPr>
                <a:noFill/>
                <a:tableStyleId>{2B506789-24DA-453B-9831-0AB0D40B039E}</a:tableStyleId>
              </a:tblPr>
              <a:tblGrid>
                <a:gridCol w="1779675"/>
                <a:gridCol w="1766050"/>
                <a:gridCol w="1484825"/>
                <a:gridCol w="1473575"/>
                <a:gridCol w="1136125"/>
                <a:gridCol w="677325"/>
              </a:tblGrid>
              <a:tr h="439975">
                <a:tc rowSpan="3">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Blocks</a:t>
                      </a:r>
                      <a:endParaRPr sz="1500">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Parameters (LENA IMAGE)</a:t>
                      </a:r>
                      <a:endParaRPr b="1" sz="1500">
                        <a:latin typeface="Times New Roman"/>
                        <a:ea typeface="Times New Roman"/>
                        <a:cs typeface="Times New Roman"/>
                        <a:sym typeface="Times New Roman"/>
                      </a:endParaRPr>
                    </a:p>
                  </a:txBody>
                  <a:tcPr marT="88900" marB="88900" marR="88900" marL="88900" anchor="ctr"/>
                </a:tc>
                <a:tc hMerge="1"/>
                <a:tc hMerge="1"/>
                <a:tc hMerge="1"/>
                <a:tc hMerge="1"/>
              </a:tr>
              <a:tr h="595725">
                <a:tc vMerge="1"/>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Correlation Coefficient</a:t>
                      </a:r>
                      <a:endParaRPr b="1" sz="1500">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Entropy</a:t>
                      </a:r>
                      <a:endParaRPr b="1" sz="1500">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Sensitivity Analysis</a:t>
                      </a:r>
                      <a:endParaRPr b="1" sz="1500">
                        <a:latin typeface="Times New Roman"/>
                        <a:ea typeface="Times New Roman"/>
                        <a:cs typeface="Times New Roman"/>
                        <a:sym typeface="Times New Roman"/>
                      </a:endParaRPr>
                    </a:p>
                  </a:txBody>
                  <a:tcPr marT="88900" marB="88900" marR="88900" marL="88900" anchor="ctr"/>
                </a:tc>
                <a:tc hMerge="1"/>
              </a:tr>
              <a:tr h="730850">
                <a:tc vMerge="1"/>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Encrypted Image</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Decrypted Image</a:t>
                      </a:r>
                      <a:endParaRPr sz="1500">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NPCR</a:t>
                      </a:r>
                      <a:endParaRPr b="1"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UACI</a:t>
                      </a:r>
                      <a:endParaRPr b="1" sz="1500">
                        <a:latin typeface="Times New Roman"/>
                        <a:ea typeface="Times New Roman"/>
                        <a:cs typeface="Times New Roman"/>
                        <a:sym typeface="Times New Roman"/>
                      </a:endParaRPr>
                    </a:p>
                  </a:txBody>
                  <a:tcPr marT="88900" marB="88900" marR="88900" marL="88900" anchor="ctr"/>
                </a:tc>
              </a:tr>
              <a:tr h="51465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Magic Matrix</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0.0151</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0.9987</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7.966</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0.9958</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0.2840</a:t>
                      </a:r>
                      <a:endParaRPr sz="1500">
                        <a:latin typeface="Times New Roman"/>
                        <a:ea typeface="Times New Roman"/>
                        <a:cs typeface="Times New Roman"/>
                        <a:sym typeface="Times New Roman"/>
                      </a:endParaRPr>
                    </a:p>
                  </a:txBody>
                  <a:tcPr marT="88900" marB="88900" marR="88900" marL="88900" anchor="ctr"/>
                </a:tc>
              </a:tr>
              <a:tr h="472425">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AES</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0.0069</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0.9998</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7.9885</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0.9957</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0.2826</a:t>
                      </a:r>
                      <a:endParaRPr sz="1500">
                        <a:latin typeface="Times New Roman"/>
                        <a:ea typeface="Times New Roman"/>
                        <a:cs typeface="Times New Roman"/>
                        <a:sym typeface="Times New Roman"/>
                      </a:endParaRPr>
                    </a:p>
                  </a:txBody>
                  <a:tcPr marT="88900" marB="88900" marR="88900" marL="88900" anchor="ctr"/>
                </a:tc>
              </a:tr>
            </a:tbl>
          </a:graphicData>
        </a:graphic>
      </p:graphicFrame>
      <p:graphicFrame>
        <p:nvGraphicFramePr>
          <p:cNvPr id="328" name="Google Shape;328;p35"/>
          <p:cNvGraphicFramePr/>
          <p:nvPr/>
        </p:nvGraphicFramePr>
        <p:xfrm>
          <a:off x="76338" y="4090375"/>
          <a:ext cx="3000000" cy="3000000"/>
        </p:xfrm>
        <a:graphic>
          <a:graphicData uri="http://schemas.openxmlformats.org/drawingml/2006/table">
            <a:tbl>
              <a:tblPr>
                <a:noFill/>
                <a:tableStyleId>{2B506789-24DA-453B-9831-0AB0D40B039E}</a:tableStyleId>
              </a:tblPr>
              <a:tblGrid>
                <a:gridCol w="1822575"/>
                <a:gridCol w="1734200"/>
                <a:gridCol w="1458050"/>
                <a:gridCol w="1447025"/>
                <a:gridCol w="1115650"/>
                <a:gridCol w="740075"/>
              </a:tblGrid>
              <a:tr h="405250">
                <a:tc rowSpan="3">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Blocks</a:t>
                      </a:r>
                      <a:endParaRPr sz="1500">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Parameters (CAMERAMAN IMAGE)</a:t>
                      </a:r>
                      <a:endParaRPr b="1" sz="1500">
                        <a:latin typeface="Times New Roman"/>
                        <a:ea typeface="Times New Roman"/>
                        <a:cs typeface="Times New Roman"/>
                        <a:sym typeface="Times New Roman"/>
                      </a:endParaRPr>
                    </a:p>
                  </a:txBody>
                  <a:tcPr marT="88900" marB="88900" marR="88900" marL="88900" anchor="ctr"/>
                </a:tc>
                <a:tc hMerge="1"/>
                <a:tc hMerge="1"/>
                <a:tc hMerge="1"/>
                <a:tc hMerge="1"/>
              </a:tr>
              <a:tr h="467725">
                <a:tc vMerge="1"/>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Correlation Coefficient</a:t>
                      </a:r>
                      <a:endParaRPr b="1" sz="1500">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Entropy</a:t>
                      </a:r>
                      <a:endParaRPr b="1" sz="1500">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Sensitivity Analysis</a:t>
                      </a:r>
                      <a:endParaRPr b="1" sz="1500">
                        <a:latin typeface="Times New Roman"/>
                        <a:ea typeface="Times New Roman"/>
                        <a:cs typeface="Times New Roman"/>
                        <a:sym typeface="Times New Roman"/>
                      </a:endParaRPr>
                    </a:p>
                  </a:txBody>
                  <a:tcPr marT="88900" marB="88900" marR="88900" marL="88900" anchor="ctr"/>
                </a:tc>
                <a:tc hMerge="1"/>
              </a:tr>
              <a:tr h="765975">
                <a:tc vMerge="1"/>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Encrypted Image</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With Decrypted Image</a:t>
                      </a:r>
                      <a:endParaRPr sz="1500">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NPCR</a:t>
                      </a:r>
                      <a:endParaRPr b="1"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sz="1500">
                          <a:latin typeface="Times New Roman"/>
                          <a:ea typeface="Times New Roman"/>
                          <a:cs typeface="Times New Roman"/>
                          <a:sym typeface="Times New Roman"/>
                        </a:rPr>
                        <a:t>UACI</a:t>
                      </a:r>
                      <a:endParaRPr b="1" sz="1500">
                        <a:latin typeface="Times New Roman"/>
                        <a:ea typeface="Times New Roman"/>
                        <a:cs typeface="Times New Roman"/>
                        <a:sym typeface="Times New Roman"/>
                      </a:endParaRPr>
                    </a:p>
                  </a:txBody>
                  <a:tcPr marT="88900" marB="88900" marR="88900" marL="88900" anchor="ctr"/>
                </a:tc>
              </a:tr>
              <a:tr h="61400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Magic Matrix</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-0.0182</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0.9987</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7.9039</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0.9974</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0.331</a:t>
                      </a:r>
                      <a:endParaRPr sz="1500">
                        <a:latin typeface="Times New Roman"/>
                        <a:ea typeface="Times New Roman"/>
                        <a:cs typeface="Times New Roman"/>
                        <a:sym typeface="Times New Roman"/>
                      </a:endParaRPr>
                    </a:p>
                  </a:txBody>
                  <a:tcPr marT="88900" marB="88900" marR="88900" marL="88900" anchor="ctr"/>
                </a:tc>
              </a:tr>
              <a:tr h="49395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AES</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-0.0168</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highlight>
                            <a:srgbClr val="FFFFFF"/>
                          </a:highlight>
                          <a:latin typeface="Times New Roman"/>
                          <a:ea typeface="Times New Roman"/>
                          <a:cs typeface="Times New Roman"/>
                          <a:sym typeface="Times New Roman"/>
                        </a:rPr>
                        <a:t>0.9998</a:t>
                      </a:r>
                      <a:endParaRPr sz="1500">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7.9814</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0.9956</a:t>
                      </a:r>
                      <a:endParaRPr sz="1500">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0.332</a:t>
                      </a:r>
                      <a:endParaRPr sz="1500">
                        <a:latin typeface="Times New Roman"/>
                        <a:ea typeface="Times New Roman"/>
                        <a:cs typeface="Times New Roman"/>
                        <a:sym typeface="Times New Roman"/>
                      </a:endParaRPr>
                    </a:p>
                  </a:txBody>
                  <a:tcPr marT="88900" marB="88900" marR="88900" marL="8890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152400" y="-12"/>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000"/>
              <a:t>Comparison on Test Images</a:t>
            </a:r>
            <a:endParaRPr/>
          </a:p>
        </p:txBody>
      </p:sp>
      <p:sp>
        <p:nvSpPr>
          <p:cNvPr id="335" name="Google Shape;335;p36"/>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336" name="Google Shape;336;p36"/>
          <p:cNvGraphicFramePr/>
          <p:nvPr/>
        </p:nvGraphicFramePr>
        <p:xfrm>
          <a:off x="118913" y="1023025"/>
          <a:ext cx="3000000" cy="3000000"/>
        </p:xfrm>
        <a:graphic>
          <a:graphicData uri="http://schemas.openxmlformats.org/drawingml/2006/table">
            <a:tbl>
              <a:tblPr>
                <a:noFill/>
                <a:tableStyleId>{2B506789-24DA-453B-9831-0AB0D40B039E}</a:tableStyleId>
              </a:tblPr>
              <a:tblGrid>
                <a:gridCol w="1810825"/>
                <a:gridCol w="1723050"/>
                <a:gridCol w="1448675"/>
                <a:gridCol w="1437700"/>
                <a:gridCol w="1108450"/>
                <a:gridCol w="735300"/>
              </a:tblGrid>
              <a:tr h="501675">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Blocks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 (GIRL IMAGE)</a:t>
                      </a:r>
                      <a:endParaRPr b="1">
                        <a:latin typeface="Times New Roman"/>
                        <a:ea typeface="Times New Roman"/>
                        <a:cs typeface="Times New Roman"/>
                        <a:sym typeface="Times New Roman"/>
                      </a:endParaRPr>
                    </a:p>
                  </a:txBody>
                  <a:tcPr marT="88900" marB="88900" marR="88900" marL="88900" anchor="ctr"/>
                </a:tc>
                <a:tc hMerge="1"/>
                <a:tc hMerge="1"/>
                <a:tc hMerge="1"/>
                <a:tc hMerge="1"/>
              </a:tr>
              <a:tr h="55232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613700">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584825">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Magic Matrix</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0.0025</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0.9977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7.9805</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0.9957</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0.304</a:t>
                      </a:r>
                      <a:endParaRPr>
                        <a:latin typeface="Times New Roman"/>
                        <a:ea typeface="Times New Roman"/>
                        <a:cs typeface="Times New Roman"/>
                        <a:sym typeface="Times New Roman"/>
                      </a:endParaRPr>
                    </a:p>
                  </a:txBody>
                  <a:tcPr marT="88900" marB="88900" marR="88900" marL="88900" anchor="ctr"/>
                </a:tc>
              </a:tr>
              <a:tr h="407925">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AES</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-0.0019</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0.9998</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7.9888</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0.9976</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0.305</a:t>
                      </a:r>
                      <a:endParaRPr>
                        <a:latin typeface="Times New Roman"/>
                        <a:ea typeface="Times New Roman"/>
                        <a:cs typeface="Times New Roman"/>
                        <a:sym typeface="Times New Roman"/>
                      </a:endParaRPr>
                    </a:p>
                  </a:txBody>
                  <a:tcPr marT="88900" marB="88900" marR="88900" marL="88900" anchor="ctr"/>
                </a:tc>
              </a:tr>
            </a:tbl>
          </a:graphicData>
        </a:graphic>
      </p:graphicFrame>
      <p:graphicFrame>
        <p:nvGraphicFramePr>
          <p:cNvPr id="337" name="Google Shape;337;p36"/>
          <p:cNvGraphicFramePr/>
          <p:nvPr/>
        </p:nvGraphicFramePr>
        <p:xfrm>
          <a:off x="152400" y="3871025"/>
          <a:ext cx="3000000" cy="3000000"/>
        </p:xfrm>
        <a:graphic>
          <a:graphicData uri="http://schemas.openxmlformats.org/drawingml/2006/table">
            <a:tbl>
              <a:tblPr>
                <a:noFill/>
                <a:tableStyleId>{2B506789-24DA-453B-9831-0AB0D40B039E}</a:tableStyleId>
              </a:tblPr>
              <a:tblGrid>
                <a:gridCol w="1796150"/>
                <a:gridCol w="1709075"/>
                <a:gridCol w="1436925"/>
                <a:gridCol w="1426050"/>
                <a:gridCol w="1099475"/>
                <a:gridCol w="729350"/>
              </a:tblGrid>
              <a:tr h="455625">
                <a:tc rowSpan="3">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Blocks</a:t>
                      </a:r>
                      <a:endParaRPr>
                        <a:latin typeface="Times New Roman"/>
                        <a:ea typeface="Times New Roman"/>
                        <a:cs typeface="Times New Roman"/>
                        <a:sym typeface="Times New Roman"/>
                      </a:endParaRPr>
                    </a:p>
                  </a:txBody>
                  <a:tcPr marT="88900" marB="88900" marR="88900" marL="88900" anchor="ctr"/>
                </a:tc>
                <a:tc gridSpan="5">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Parameters (BIT MESRA IMAGE)</a:t>
                      </a:r>
                      <a:endParaRPr b="1">
                        <a:latin typeface="Times New Roman"/>
                        <a:ea typeface="Times New Roman"/>
                        <a:cs typeface="Times New Roman"/>
                        <a:sym typeface="Times New Roman"/>
                      </a:endParaRPr>
                    </a:p>
                  </a:txBody>
                  <a:tcPr marT="88900" marB="88900" marR="88900" marL="88900" anchor="ctr"/>
                </a:tc>
                <a:tc hMerge="1"/>
                <a:tc hMerge="1"/>
                <a:tc hMerge="1"/>
                <a:tc hMerge="1"/>
              </a:tr>
              <a:tr h="616925">
                <a:tc vMerge="1"/>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Correlation Coefficient</a:t>
                      </a:r>
                      <a:endParaRPr b="1">
                        <a:latin typeface="Times New Roman"/>
                        <a:ea typeface="Times New Roman"/>
                        <a:cs typeface="Times New Roman"/>
                        <a:sym typeface="Times New Roman"/>
                      </a:endParaRPr>
                    </a:p>
                  </a:txBody>
                  <a:tcPr marT="88900" marB="88900" marR="88900" marL="88900" anchor="ctr"/>
                </a:tc>
                <a:tc hMerge="1"/>
                <a:tc row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Entropy</a:t>
                      </a:r>
                      <a:endParaRPr b="1">
                        <a:latin typeface="Times New Roman"/>
                        <a:ea typeface="Times New Roman"/>
                        <a:cs typeface="Times New Roman"/>
                        <a:sym typeface="Times New Roman"/>
                      </a:endParaRPr>
                    </a:p>
                  </a:txBody>
                  <a:tcPr marT="88900" marB="88900" marR="88900" marL="88900" anchor="ctr"/>
                </a:tc>
                <a:tc gridSpan="2">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Sensitivity Analysis</a:t>
                      </a:r>
                      <a:endParaRPr b="1">
                        <a:latin typeface="Times New Roman"/>
                        <a:ea typeface="Times New Roman"/>
                        <a:cs typeface="Times New Roman"/>
                        <a:sym typeface="Times New Roman"/>
                      </a:endParaRPr>
                    </a:p>
                  </a:txBody>
                  <a:tcPr marT="88900" marB="88900" marR="88900" marL="88900" anchor="ctr"/>
                </a:tc>
                <a:tc hMerge="1"/>
              </a:tr>
              <a:tr h="685475">
                <a:tc vMerge="1"/>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Encrypted Image</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With Decrypted Image</a:t>
                      </a:r>
                      <a:endParaRPr>
                        <a:latin typeface="Times New Roman"/>
                        <a:ea typeface="Times New Roman"/>
                        <a:cs typeface="Times New Roman"/>
                        <a:sym typeface="Times New Roman"/>
                      </a:endParaRPr>
                    </a:p>
                  </a:txBody>
                  <a:tcPr marT="88900" marB="88900" marR="88900" marL="88900" anchor="ctr"/>
                </a:tc>
                <a:tc vMerge="1"/>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NPCR</a:t>
                      </a:r>
                      <a:endParaRPr b="1">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UACI</a:t>
                      </a:r>
                      <a:endParaRPr b="1">
                        <a:latin typeface="Times New Roman"/>
                        <a:ea typeface="Times New Roman"/>
                        <a:cs typeface="Times New Roman"/>
                        <a:sym typeface="Times New Roman"/>
                      </a:endParaRPr>
                    </a:p>
                  </a:txBody>
                  <a:tcPr marT="88900" marB="88900" marR="88900" marL="88900" anchor="ctr"/>
                </a:tc>
              </a:tr>
              <a:tr h="6532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Magic Matrix</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-0.00021</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0.9997</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7.9793</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0.9964</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0.320</a:t>
                      </a:r>
                      <a:endParaRPr>
                        <a:latin typeface="Times New Roman"/>
                        <a:ea typeface="Times New Roman"/>
                        <a:cs typeface="Times New Roman"/>
                        <a:sym typeface="Times New Roman"/>
                      </a:endParaRPr>
                    </a:p>
                  </a:txBody>
                  <a:tcPr marT="88900" marB="88900" marR="88900" marL="88900" anchor="ctr"/>
                </a:tc>
              </a:tr>
              <a:tr h="455625">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AES</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0.00979</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highlight>
                            <a:srgbClr val="FFFFFF"/>
                          </a:highlight>
                          <a:latin typeface="Times New Roman"/>
                          <a:ea typeface="Times New Roman"/>
                          <a:cs typeface="Times New Roman"/>
                          <a:sym typeface="Times New Roman"/>
                        </a:rPr>
                        <a:t>0.9998</a:t>
                      </a:r>
                      <a:endParaRPr>
                        <a:highlight>
                          <a:srgbClr val="FFFFFF"/>
                        </a:highlight>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7.9870</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0.9963</a:t>
                      </a:r>
                      <a:endParaRPr>
                        <a:latin typeface="Times New Roman"/>
                        <a:ea typeface="Times New Roman"/>
                        <a:cs typeface="Times New Roman"/>
                        <a:sym typeface="Times New Roman"/>
                      </a:endParaRPr>
                    </a:p>
                  </a:txBody>
                  <a:tcPr marT="88900" marB="88900" marR="88900" marL="88900" anchor="ctr"/>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0.321</a:t>
                      </a:r>
                      <a:endParaRPr>
                        <a:latin typeface="Times New Roman"/>
                        <a:ea typeface="Times New Roman"/>
                        <a:cs typeface="Times New Roman"/>
                        <a:sym typeface="Times New Roman"/>
                      </a:endParaRPr>
                    </a:p>
                  </a:txBody>
                  <a:tcPr marT="88900" marB="88900" marR="88900" marL="8890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344" name="Google Shape;344;p37"/>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US" sz="2000">
                <a:latin typeface="Times New Roman"/>
                <a:ea typeface="Times New Roman"/>
                <a:cs typeface="Times New Roman"/>
                <a:sym typeface="Times New Roman"/>
              </a:rPr>
              <a:t>In this project, we have proposed a model for image encryption that offers greater security and efficient scrambling of image pixels. We have used a  combination of elliptic curve cryptography, magic matrix scrambling and advanced encryption standard (AES)  in this technique, and security analysis shows that the proposed encryption scheme has almost ideal entropy and correlation coefficients, i.e. there is minimum correlation between the original and encrypted image and an almost exact recovery of the original image after decryption. </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Upon analysis using parameters such as NPCR and UACI, it produces better results when compared to other encryption models. We also have compared our proposed block with the widely used encryption scheme, AES.</a:t>
            </a:r>
            <a:endParaRPr sz="2000">
              <a:latin typeface="Times New Roman"/>
              <a:ea typeface="Times New Roman"/>
              <a:cs typeface="Times New Roman"/>
              <a:sym typeface="Times New Roman"/>
            </a:endParaRPr>
          </a:p>
        </p:txBody>
      </p:sp>
      <p:sp>
        <p:nvSpPr>
          <p:cNvPr id="345" name="Google Shape;345;p37"/>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solidFill>
                  <a:srgbClr val="1F497D"/>
                </a:solidFill>
                <a:latin typeface="Arial"/>
                <a:ea typeface="Arial"/>
                <a:cs typeface="Arial"/>
                <a:sym typeface="Arial"/>
              </a:rPr>
              <a:t>Future Work</a:t>
            </a:r>
            <a:endParaRPr/>
          </a:p>
        </p:txBody>
      </p:sp>
      <p:sp>
        <p:nvSpPr>
          <p:cNvPr id="352" name="Google Shape;352;p38"/>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To expand the scope of the proposed idea to RGB images (True coloured images).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Implement Steganography for a robust and secure key transmission.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To explore the properties of magic matrix and increase the strength of the proposed method by using a unique way of filling the magic matrix for a given order out of many  possible matrices. </a:t>
            </a:r>
            <a:endParaRPr sz="2000">
              <a:latin typeface="Times New Roman"/>
              <a:ea typeface="Times New Roman"/>
              <a:cs typeface="Times New Roman"/>
              <a:sym typeface="Times New Roman"/>
            </a:endParaRPr>
          </a:p>
          <a:p>
            <a:pPr indent="0" lvl="0" marL="457200" rtl="0" algn="l">
              <a:spcBef>
                <a:spcPts val="360"/>
              </a:spcBef>
              <a:spcAft>
                <a:spcPts val="0"/>
              </a:spcAft>
              <a:buNone/>
            </a:pPr>
            <a:r>
              <a:t/>
            </a:r>
            <a:endParaRPr sz="2000">
              <a:latin typeface="Times New Roman"/>
              <a:ea typeface="Times New Roman"/>
              <a:cs typeface="Times New Roman"/>
              <a:sym typeface="Times New Roman"/>
            </a:endParaRPr>
          </a:p>
        </p:txBody>
      </p:sp>
      <p:sp>
        <p:nvSpPr>
          <p:cNvPr id="353" name="Google Shape;353;p3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157700" y="-12"/>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solidFill>
                  <a:srgbClr val="1F497D"/>
                </a:solidFill>
                <a:latin typeface="Arial"/>
                <a:ea typeface="Arial"/>
                <a:cs typeface="Arial"/>
                <a:sym typeface="Arial"/>
              </a:rPr>
              <a:t>References</a:t>
            </a:r>
            <a:endParaRPr/>
          </a:p>
        </p:txBody>
      </p:sp>
      <p:sp>
        <p:nvSpPr>
          <p:cNvPr id="360" name="Google Shape;360;p39"/>
          <p:cNvSpPr txBox="1"/>
          <p:nvPr>
            <p:ph idx="1" type="body"/>
          </p:nvPr>
        </p:nvSpPr>
        <p:spPr>
          <a:xfrm>
            <a:off x="0" y="1028700"/>
            <a:ext cx="8343600" cy="5594400"/>
          </a:xfrm>
          <a:prstGeom prst="rect">
            <a:avLst/>
          </a:prstGeom>
        </p:spPr>
        <p:txBody>
          <a:bodyPr anchorCtr="0" anchor="t" bIns="45700" lIns="91425" spcFirstLastPara="1" rIns="91425" wrap="square" tIns="45700">
            <a:noAutofit/>
          </a:bodyPr>
          <a:lstStyle/>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[1] Padma Bh,  D.Chandravathi, P.Prapoorna Roja, “Encoding And Decoding of a Message in the implementation of Elliptic Curve Cryptography using Koblitz’s Method” International Journal on Computer Science and Engineering, Vol. 02, No. 05, 2010, 1904-1907.</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[2] Congxu Zhu ,2 and Zhijian Wang, “An Improved Piecewise Linear Chaotic Map Based Image Encryption Algorithm”, Volume 2014 |Article ID 275818</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[3] Kaixin Jiao, Chen Pan, and Xiaoling Huang, “An Effective Framework for Chaotic Image Encryption Based on 3D Logistic Map”, Volume 2018 |Article ID 8402578</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[4] Toughi Shahriyar, Mohammad H. Fathi, Yoones A. Sekhavat, An ImageEncryption Scheme Based on Elliptic Curve Pseudo Random and Advanced Encryption System, SignalProcessing (2017), doi: 10.1016/j.sigpro.2017.06.010</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[5] Laiphrakpam Dolendro Singh, Khumanthem Manglem Singh, “Image Encryption using Elliptic Curve Cryptography”, Eleventh International Multi-Conference on Information Processing-2015 (IMCIP-2015), doi: 10.1016/j.procs.2015.06.054 </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[6] MATLAB 2015a and 2017a Summary and documentation.</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[7] S. Sowmiya, I. Monica Tresa, A. Prabhu Chakkaravarthy, “Pixel based image encryption using magic square”, 2017 International Conference on Algorithms, Methodology, Models and Applications in Emerging Technologies (ICAMMAET), 10.1109/ICAMMAET.2017.8186634.</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rPr lang="en-US" sz="1600">
                <a:latin typeface="Times New Roman"/>
                <a:ea typeface="Times New Roman"/>
                <a:cs typeface="Times New Roman"/>
                <a:sym typeface="Times New Roman"/>
              </a:rPr>
              <a:t>[8] D.I. George Amalarethinam, J. Sai geetha, "Enhancing Security Level for Public Key Cryptosystem Using MRGA", World Congress on Computing and Communication Technologies (WCCCT), pp. 98-102, 2014, ISBN 978-1-4799-2876-7.</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800">
              <a:latin typeface="Times New Roman"/>
              <a:ea typeface="Times New Roman"/>
              <a:cs typeface="Times New Roman"/>
              <a:sym typeface="Times New Roman"/>
            </a:endParaRPr>
          </a:p>
        </p:txBody>
      </p:sp>
      <p:sp>
        <p:nvSpPr>
          <p:cNvPr id="361" name="Google Shape;361;p39"/>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57200" y="45718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0" name="Google Shape;150;p16"/>
          <p:cNvSpPr txBox="1"/>
          <p:nvPr>
            <p:ph idx="1" type="body"/>
          </p:nvPr>
        </p:nvSpPr>
        <p:spPr>
          <a:xfrm>
            <a:off x="457200" y="1600200"/>
            <a:ext cx="7620000" cy="2226212"/>
          </a:xfrm>
          <a:prstGeom prst="rect">
            <a:avLst/>
          </a:prstGeom>
          <a:noFill/>
          <a:ln>
            <a:noFill/>
          </a:ln>
        </p:spPr>
        <p:txBody>
          <a:bodyPr anchorCtr="0" anchor="t" bIns="45700" lIns="91425" spcFirstLastPara="1" rIns="91425" wrap="square" tIns="45700">
            <a:noAutofit/>
          </a:bodyPr>
          <a:lstStyle/>
          <a:p>
            <a:pPr indent="-201930" lvl="0" marL="3429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Image Cryptography is a widely used technique which has found great application in the fields of military and intelligence, social networking and financial services. </a:t>
            </a:r>
            <a:endParaRPr sz="1800">
              <a:latin typeface="Times New Roman"/>
              <a:ea typeface="Times New Roman"/>
              <a:cs typeface="Times New Roman"/>
              <a:sym typeface="Times New Roman"/>
            </a:endParaRPr>
          </a:p>
          <a:p>
            <a:pPr indent="-201930" lvl="0" marL="342900" rtl="0" algn="just">
              <a:lnSpc>
                <a:spcPct val="150000"/>
              </a:lnSpc>
              <a:spcBef>
                <a:spcPts val="444"/>
              </a:spcBef>
              <a:spcAft>
                <a:spcPts val="0"/>
              </a:spcAft>
              <a:buSzPts val="1800"/>
              <a:buFont typeface="Times New Roman"/>
              <a:buChar char="•"/>
            </a:pPr>
            <a:r>
              <a:rPr lang="en-US" sz="1800">
                <a:latin typeface="Times New Roman"/>
                <a:ea typeface="Times New Roman"/>
                <a:cs typeface="Times New Roman"/>
                <a:sym typeface="Times New Roman"/>
              </a:rPr>
              <a:t>The main motto of cryptography is to service the growing need for increased security of information in various fields. </a:t>
            </a:r>
            <a:endParaRPr/>
          </a:p>
          <a:p>
            <a:pPr indent="-87629" lvl="0" marL="342900" rtl="0" algn="just">
              <a:lnSpc>
                <a:spcPct val="150000"/>
              </a:lnSpc>
              <a:spcBef>
                <a:spcPts val="444"/>
              </a:spcBef>
              <a:spcAft>
                <a:spcPts val="0"/>
              </a:spcAft>
              <a:buSzPts val="1800"/>
              <a:buFont typeface="Times New Roman"/>
              <a:buNone/>
            </a:pPr>
            <a:r>
              <a:t/>
            </a:r>
            <a:endParaRPr sz="1800">
              <a:latin typeface="Times New Roman"/>
              <a:ea typeface="Times New Roman"/>
              <a:cs typeface="Times New Roman"/>
              <a:sym typeface="Times New Roman"/>
            </a:endParaRPr>
          </a:p>
        </p:txBody>
      </p:sp>
      <p:sp>
        <p:nvSpPr>
          <p:cNvPr id="151" name="Google Shape;151;p16"/>
          <p:cNvSpPr txBox="1"/>
          <p:nvPr/>
        </p:nvSpPr>
        <p:spPr>
          <a:xfrm>
            <a:off x="457200" y="3429007"/>
            <a:ext cx="7620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600"/>
              <a:buFont typeface="Calibri"/>
              <a:buNone/>
            </a:pPr>
            <a:r>
              <a:t/>
            </a:r>
            <a:endParaRPr b="0" i="0" sz="3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4600"/>
              <a:buFont typeface="Calibri"/>
              <a:buNone/>
            </a:pPr>
            <a:r>
              <a:rPr b="0" i="0" lang="en-US" sz="3000" u="none" cap="none" strike="noStrike">
                <a:solidFill>
                  <a:schemeClr val="dk2"/>
                </a:solidFill>
                <a:latin typeface="Times New Roman"/>
                <a:ea typeface="Times New Roman"/>
                <a:cs typeface="Times New Roman"/>
                <a:sym typeface="Times New Roman"/>
              </a:rPr>
              <a:t>Objective</a:t>
            </a:r>
            <a:endParaRPr b="0" i="0" sz="3000" u="none" cap="none" strike="noStrike">
              <a:solidFill>
                <a:srgbClr val="000000"/>
              </a:solidFill>
              <a:latin typeface="Times New Roman"/>
              <a:ea typeface="Times New Roman"/>
              <a:cs typeface="Times New Roman"/>
              <a:sym typeface="Times New Roman"/>
            </a:endParaRPr>
          </a:p>
        </p:txBody>
      </p:sp>
      <p:sp>
        <p:nvSpPr>
          <p:cNvPr id="152" name="Google Shape;152;p16"/>
          <p:cNvSpPr txBox="1"/>
          <p:nvPr/>
        </p:nvSpPr>
        <p:spPr>
          <a:xfrm>
            <a:off x="457200" y="4534057"/>
            <a:ext cx="7620000" cy="13716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150000"/>
              </a:lnSpc>
              <a:spcBef>
                <a:spcPts val="0"/>
              </a:spcBef>
              <a:spcAft>
                <a:spcPts val="0"/>
              </a:spcAft>
              <a:buClr>
                <a:schemeClr val="accent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To design an efficient encryption/decryption scheme using Elliptic curve cryptography and Magic matrix scrambling technique with the help of AES encryption.</a:t>
            </a:r>
            <a:endParaRPr b="0" i="0" sz="1800" u="none" cap="none" strike="noStrike">
              <a:solidFill>
                <a:srgbClr val="000000"/>
              </a:solidFill>
              <a:latin typeface="Times New Roman"/>
              <a:ea typeface="Times New Roman"/>
              <a:cs typeface="Times New Roman"/>
              <a:sym typeface="Times New Roman"/>
            </a:endParaRPr>
          </a:p>
        </p:txBody>
      </p:sp>
      <p:sp>
        <p:nvSpPr>
          <p:cNvPr id="153" name="Google Shape;153;p1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228600" y="6175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solidFill>
                  <a:schemeClr val="dk1"/>
                </a:solidFill>
                <a:latin typeface="Times New Roman"/>
                <a:ea typeface="Times New Roman"/>
                <a:cs typeface="Times New Roman"/>
                <a:sym typeface="Times New Roman"/>
              </a:rPr>
              <a:t>Proposed Block Diagram</a:t>
            </a:r>
            <a:endParaRPr sz="3000">
              <a:solidFill>
                <a:schemeClr val="dk1"/>
              </a:solidFill>
              <a:latin typeface="Times New Roman"/>
              <a:ea typeface="Times New Roman"/>
              <a:cs typeface="Times New Roman"/>
              <a:sym typeface="Times New Roman"/>
            </a:endParaRPr>
          </a:p>
        </p:txBody>
      </p:sp>
      <p:pic>
        <p:nvPicPr>
          <p:cNvPr id="160" name="Google Shape;160;p17"/>
          <p:cNvPicPr preferRelativeResize="0"/>
          <p:nvPr/>
        </p:nvPicPr>
        <p:blipFill rotWithShape="1">
          <a:blip r:embed="rId3">
            <a:alphaModFix/>
          </a:blip>
          <a:srcRect b="0" l="0" r="0" t="0"/>
          <a:stretch/>
        </p:blipFill>
        <p:spPr>
          <a:xfrm>
            <a:off x="100025" y="2014550"/>
            <a:ext cx="8291551" cy="3271825"/>
          </a:xfrm>
          <a:prstGeom prst="rect">
            <a:avLst/>
          </a:prstGeom>
          <a:noFill/>
          <a:ln>
            <a:noFill/>
          </a:ln>
        </p:spPr>
      </p:pic>
      <p:sp>
        <p:nvSpPr>
          <p:cNvPr id="161" name="Google Shape;161;p1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 to Elliptic curves</a:t>
            </a:r>
            <a:endParaRPr sz="3000">
              <a:latin typeface="Times New Roman"/>
              <a:ea typeface="Times New Roman"/>
              <a:cs typeface="Times New Roman"/>
              <a:sym typeface="Times New Roman"/>
            </a:endParaRPr>
          </a:p>
        </p:txBody>
      </p:sp>
      <p:sp>
        <p:nvSpPr>
          <p:cNvPr id="167" name="Google Shape;167;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elliptic curve</a:t>
            </a:r>
            <a:r>
              <a:rPr lang="en-US" sz="1800">
                <a:latin typeface="Times New Roman"/>
                <a:ea typeface="Times New Roman"/>
                <a:cs typeface="Times New Roman"/>
                <a:sym typeface="Times New Roman"/>
              </a:rPr>
              <a:t> is a plane curve defined by an equation of the form</a:t>
            </a:r>
            <a:endParaRPr sz="1800">
              <a:latin typeface="Times New Roman"/>
              <a:ea typeface="Times New Roman"/>
              <a:cs typeface="Times New Roman"/>
              <a:sym typeface="Times New Roman"/>
            </a:endParaRPr>
          </a:p>
          <a:p>
            <a:pPr indent="0" lvl="0" marL="342900" rtl="0" algn="ctr">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342900" rtl="0" algn="ctr">
              <a:lnSpc>
                <a:spcPct val="100000"/>
              </a:lnSpc>
              <a:spcBef>
                <a:spcPts val="0"/>
              </a:spcBef>
              <a:spcAft>
                <a:spcPts val="0"/>
              </a:spcAft>
              <a:buSzPts val="1800"/>
              <a:buNone/>
            </a:pPr>
            <a:r>
              <a:rPr lang="en-US" sz="2400">
                <a:latin typeface="Times New Roman"/>
                <a:ea typeface="Times New Roman"/>
                <a:cs typeface="Times New Roman"/>
                <a:sym typeface="Times New Roman"/>
              </a:rPr>
              <a:t>y² mod p=(x³+ax+ b) mod p</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 and ‘b’ are known as domain parameters; ‘a’ and  ‘b’ decide the shape of the curve, while ‘p’ decides the range.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our model, ECC has been used to </a:t>
            </a:r>
            <a:r>
              <a:rPr b="1" lang="en-US" sz="1800">
                <a:latin typeface="Times New Roman"/>
                <a:ea typeface="Times New Roman"/>
                <a:cs typeface="Times New Roman"/>
                <a:sym typeface="Times New Roman"/>
              </a:rPr>
              <a:t>transform pixel intensity values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With respect to the curve, ‘x’ refers to the original pixel value while ‘y’ refers to the transformed value.</a:t>
            </a:r>
            <a:endParaRPr sz="1800">
              <a:latin typeface="Times New Roman"/>
              <a:ea typeface="Times New Roman"/>
              <a:cs typeface="Times New Roman"/>
              <a:sym typeface="Times New Roman"/>
            </a:endParaRPr>
          </a:p>
          <a:p>
            <a:pPr indent="-88900" lvl="0" marL="342900" rtl="0" algn="just">
              <a:lnSpc>
                <a:spcPct val="115000"/>
              </a:lnSpc>
              <a:spcBef>
                <a:spcPts val="440"/>
              </a:spcBef>
              <a:spcAft>
                <a:spcPts val="0"/>
              </a:spcAft>
              <a:buSzPts val="2200"/>
              <a:buNone/>
            </a:pPr>
            <a:r>
              <a:t/>
            </a:r>
            <a:endParaRPr/>
          </a:p>
        </p:txBody>
      </p:sp>
      <p:sp>
        <p:nvSpPr>
          <p:cNvPr id="168" name="Google Shape;168;p1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457250" y="105975"/>
            <a:ext cx="7620000" cy="756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Encryption (ECC)</a:t>
            </a:r>
            <a:endParaRPr sz="3000">
              <a:latin typeface="Times New Roman"/>
              <a:ea typeface="Times New Roman"/>
              <a:cs typeface="Times New Roman"/>
              <a:sym typeface="Times New Roman"/>
            </a:endParaRPr>
          </a:p>
        </p:txBody>
      </p:sp>
      <p:sp>
        <p:nvSpPr>
          <p:cNvPr id="174" name="Google Shape;174;p19"/>
          <p:cNvSpPr txBox="1"/>
          <p:nvPr>
            <p:ph idx="1" type="body"/>
          </p:nvPr>
        </p:nvSpPr>
        <p:spPr>
          <a:xfrm>
            <a:off x="457250" y="743275"/>
            <a:ext cx="7620000" cy="3753000"/>
          </a:xfrm>
          <a:prstGeom prst="rect">
            <a:avLst/>
          </a:prstGeom>
          <a:noFill/>
          <a:ln>
            <a:noFill/>
          </a:ln>
        </p:spPr>
        <p:txBody>
          <a:bodyPr anchorCtr="0" anchor="t" bIns="45700" lIns="91425" spcFirstLastPara="1" rIns="91425" wrap="square" tIns="45700">
            <a:noAutofit/>
          </a:bodyPr>
          <a:lstStyle/>
          <a:p>
            <a:pPr indent="-2286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 elliptic curve Ep(a,b) was chosen.</a:t>
            </a:r>
            <a:endParaRPr sz="1800">
              <a:latin typeface="Times New Roman"/>
              <a:ea typeface="Times New Roman"/>
              <a:cs typeface="Times New Roman"/>
              <a:sym typeface="Times New Roman"/>
            </a:endParaRPr>
          </a:p>
          <a:p>
            <a:pPr indent="-2032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 image is taken as input,  and read as a matrix of pixel intensity values. These values range from 0(black) to 255(white).</a:t>
            </a:r>
            <a:endParaRPr sz="1800">
              <a:latin typeface="Times New Roman"/>
              <a:ea typeface="Times New Roman"/>
              <a:cs typeface="Times New Roman"/>
              <a:sym typeface="Times New Roman"/>
            </a:endParaRPr>
          </a:p>
          <a:p>
            <a:pPr indent="-2032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 auxiliary base parameter(k), for example </a:t>
            </a:r>
            <a:r>
              <a:rPr i="1" lang="en-US" sz="1800">
                <a:latin typeface="Times New Roman"/>
                <a:ea typeface="Times New Roman"/>
                <a:cs typeface="Times New Roman"/>
                <a:sym typeface="Times New Roman"/>
              </a:rPr>
              <a:t>k </a:t>
            </a:r>
            <a:r>
              <a:rPr lang="en-US" sz="1800">
                <a:latin typeface="Times New Roman"/>
                <a:ea typeface="Times New Roman"/>
                <a:cs typeface="Times New Roman"/>
                <a:sym typeface="Times New Roman"/>
              </a:rPr>
              <a:t>= 20, was chosen.</a:t>
            </a:r>
            <a:endParaRPr sz="1800">
              <a:latin typeface="Times New Roman"/>
              <a:ea typeface="Times New Roman"/>
              <a:cs typeface="Times New Roman"/>
              <a:sym typeface="Times New Roman"/>
            </a:endParaRPr>
          </a:p>
          <a:p>
            <a:pPr indent="-2032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 attempt was made to the solve the elliptic curve for x=mk+1 (for every m), where m represents an individual pixel intensity value.</a:t>
            </a:r>
            <a:endParaRPr sz="1800">
              <a:latin typeface="Times New Roman"/>
              <a:ea typeface="Times New Roman"/>
              <a:cs typeface="Times New Roman"/>
              <a:sym typeface="Times New Roman"/>
            </a:endParaRPr>
          </a:p>
          <a:p>
            <a:pPr indent="-2286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If the curve could not be solved using x=mk+1, x=mk+2,3,4….(k-1) were given as inputs to the elliptic curve equation.</a:t>
            </a:r>
            <a:endParaRPr b="1" i="1" sz="1800">
              <a:latin typeface="Times New Roman"/>
              <a:ea typeface="Times New Roman"/>
              <a:cs typeface="Times New Roman"/>
              <a:sym typeface="Times New Roman"/>
            </a:endParaRPr>
          </a:p>
          <a:p>
            <a:pPr indent="-2286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 value of </a:t>
            </a:r>
            <a:r>
              <a:rPr i="1" lang="en-US" sz="1800">
                <a:latin typeface="Times New Roman"/>
                <a:ea typeface="Times New Roman"/>
                <a:cs typeface="Times New Roman"/>
                <a:sym typeface="Times New Roman"/>
              </a:rPr>
              <a:t>y </a:t>
            </a:r>
            <a:r>
              <a:rPr lang="en-US" sz="1800">
                <a:latin typeface="Times New Roman"/>
                <a:ea typeface="Times New Roman"/>
                <a:cs typeface="Times New Roman"/>
                <a:sym typeface="Times New Roman"/>
              </a:rPr>
              <a:t>was reached</a:t>
            </a:r>
            <a:r>
              <a:rPr i="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before reaching </a:t>
            </a:r>
            <a:r>
              <a:rPr i="1" lang="en-US" sz="1800">
                <a:latin typeface="Times New Roman"/>
                <a:ea typeface="Times New Roman"/>
                <a:cs typeface="Times New Roman"/>
                <a:sym typeface="Times New Roman"/>
              </a:rPr>
              <a:t>x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mk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k</a:t>
            </a:r>
            <a:r>
              <a:rPr lang="en-US" sz="1800">
                <a:latin typeface="Times New Roman"/>
                <a:ea typeface="Times New Roman"/>
                <a:cs typeface="Times New Roman"/>
                <a:sym typeface="Times New Roman"/>
              </a:rPr>
              <a:t>-1. Thus a point (x,y) was now obtained on the elliptic curve, which represented a value in the input matrix.</a:t>
            </a:r>
            <a:endParaRPr sz="1800">
              <a:latin typeface="Times New Roman"/>
              <a:ea typeface="Times New Roman"/>
              <a:cs typeface="Times New Roman"/>
              <a:sym typeface="Times New Roman"/>
            </a:endParaRPr>
          </a:p>
          <a:p>
            <a:pPr indent="-228600" lvl="0" marL="342900" rtl="0" algn="just">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The entire input image matrix was converted into a matrix of new points which represented solutions of the elliptical curve.</a:t>
            </a:r>
            <a:endParaRPr sz="18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latin typeface="Times New Roman"/>
              <a:ea typeface="Times New Roman"/>
              <a:cs typeface="Times New Roman"/>
              <a:sym typeface="Times New Roman"/>
            </a:endParaRPr>
          </a:p>
        </p:txBody>
      </p:sp>
      <p:sp>
        <p:nvSpPr>
          <p:cNvPr id="175" name="Google Shape;175;p1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176" name="Google Shape;176;p19"/>
          <p:cNvSpPr txBox="1"/>
          <p:nvPr>
            <p:ph type="title"/>
          </p:nvPr>
        </p:nvSpPr>
        <p:spPr>
          <a:xfrm>
            <a:off x="457250" y="4496275"/>
            <a:ext cx="7620000" cy="60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Decryption (EC</a:t>
            </a:r>
            <a:r>
              <a:rPr lang="en-US" sz="3000">
                <a:latin typeface="Times New Roman"/>
                <a:ea typeface="Times New Roman"/>
                <a:cs typeface="Times New Roman"/>
                <a:sym typeface="Times New Roman"/>
              </a:rPr>
              <a:t>C</a:t>
            </a: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p:txBody>
      </p:sp>
      <p:sp>
        <p:nvSpPr>
          <p:cNvPr id="177" name="Google Shape;177;p19"/>
          <p:cNvSpPr txBox="1"/>
          <p:nvPr/>
        </p:nvSpPr>
        <p:spPr>
          <a:xfrm>
            <a:off x="457250" y="4995900"/>
            <a:ext cx="7620000" cy="1513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360"/>
              </a:spcBef>
              <a:spcAft>
                <a:spcPts val="0"/>
              </a:spcAft>
              <a:buClr>
                <a:srgbClr val="4A86E8"/>
              </a:buClr>
              <a:buSzPts val="1800"/>
              <a:buFont typeface="Times New Roman"/>
              <a:buAutoNum type="arabicPeriod"/>
            </a:pPr>
            <a:r>
              <a:rPr lang="en-US" sz="1800">
                <a:solidFill>
                  <a:schemeClr val="dk1"/>
                </a:solidFill>
                <a:latin typeface="Times New Roman"/>
                <a:ea typeface="Times New Roman"/>
                <a:cs typeface="Times New Roman"/>
                <a:sym typeface="Times New Roman"/>
              </a:rPr>
              <a:t>The elements in the encrypted image matrix and the quotient matrix were used to recover the mapped pixel intensity value.</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4A86E8"/>
              </a:buClr>
              <a:buSzPts val="1800"/>
              <a:buFont typeface="Times New Roman"/>
              <a:buAutoNum type="arabicPeriod"/>
            </a:pPr>
            <a:r>
              <a:rPr lang="en-US" sz="1800">
                <a:solidFill>
                  <a:schemeClr val="dk1"/>
                </a:solidFill>
                <a:latin typeface="Times New Roman"/>
                <a:ea typeface="Times New Roman"/>
                <a:cs typeface="Times New Roman"/>
                <a:sym typeface="Times New Roman"/>
              </a:rPr>
              <a:t>The corresponding ‘x’ value was then found using the look-up table consisting of points on the elliptic curve, which was in turn used to solve for the original pixel intensity value.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457200" y="31571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Magic Matrix</a:t>
            </a:r>
            <a:endParaRPr sz="3000">
              <a:latin typeface="Times New Roman"/>
              <a:ea typeface="Times New Roman"/>
              <a:cs typeface="Times New Roman"/>
              <a:sym typeface="Times New Roman"/>
            </a:endParaRPr>
          </a:p>
        </p:txBody>
      </p:sp>
      <p:sp>
        <p:nvSpPr>
          <p:cNvPr id="183" name="Google Shape;183;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150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A magic square is “magic” because it contains the property that the square consists of the distinct positive integers 1, 2, …,N </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(N&gt;=3) such that the sum of the N numbers in any horizontal, vertical or main diagonal line is always the same magic constant. For an NxN magic matrix, the sum of the rows or columns or diagonals can be given by N(N²+1)/2. </a:t>
            </a:r>
            <a:endParaRPr sz="1800">
              <a:latin typeface="Times New Roman"/>
              <a:ea typeface="Times New Roman"/>
              <a:cs typeface="Times New Roman"/>
              <a:sym typeface="Times New Roman"/>
            </a:endParaRPr>
          </a:p>
          <a:p>
            <a:pPr indent="-342900" lvl="0" marL="457200" rtl="0" algn="just">
              <a:lnSpc>
                <a:spcPct val="115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In the 3x3 matrix shown below, the values are arranged such that the sum of values in all the rows, columns and the diagonals is 15.</a:t>
            </a:r>
            <a:endParaRPr sz="1800">
              <a:latin typeface="Times New Roman"/>
              <a:ea typeface="Times New Roman"/>
              <a:cs typeface="Times New Roman"/>
              <a:sym typeface="Times New Roman"/>
            </a:endParaRPr>
          </a:p>
          <a:p>
            <a:pPr indent="0" lvl="0" marL="342900" rtl="0" algn="l">
              <a:lnSpc>
                <a:spcPct val="100000"/>
              </a:lnSpc>
              <a:spcBef>
                <a:spcPts val="440"/>
              </a:spcBef>
              <a:spcAft>
                <a:spcPts val="0"/>
              </a:spcAft>
              <a:buSzPts val="1800"/>
              <a:buNone/>
            </a:pPr>
            <a:r>
              <a:t/>
            </a:r>
            <a:endParaRPr/>
          </a:p>
          <a:p>
            <a:pPr indent="0" lvl="0" marL="0" rtl="0" algn="l">
              <a:lnSpc>
                <a:spcPct val="100000"/>
              </a:lnSpc>
              <a:spcBef>
                <a:spcPts val="0"/>
              </a:spcBef>
              <a:spcAft>
                <a:spcPts val="0"/>
              </a:spcAft>
              <a:buSzPts val="1800"/>
              <a:buNone/>
            </a:pPr>
            <a:r>
              <a:t/>
            </a:r>
            <a:endParaRPr sz="1400">
              <a:solidFill>
                <a:srgbClr val="000000"/>
              </a:solidFill>
            </a:endParaRPr>
          </a:p>
          <a:p>
            <a:pPr indent="-88900" lvl="0" marL="342900" rtl="0" algn="l">
              <a:lnSpc>
                <a:spcPct val="100000"/>
              </a:lnSpc>
              <a:spcBef>
                <a:spcPts val="440"/>
              </a:spcBef>
              <a:spcAft>
                <a:spcPts val="0"/>
              </a:spcAft>
              <a:buSzPts val="2200"/>
              <a:buNone/>
            </a:pPr>
            <a:r>
              <a:t/>
            </a:r>
            <a:endParaRPr/>
          </a:p>
        </p:txBody>
      </p:sp>
      <p:sp>
        <p:nvSpPr>
          <p:cNvPr id="184" name="Google Shape;184;p2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185" name="Google Shape;185;p20"/>
          <p:cNvPicPr preferRelativeResize="0"/>
          <p:nvPr/>
        </p:nvPicPr>
        <p:blipFill>
          <a:blip r:embed="rId3">
            <a:alphaModFix/>
          </a:blip>
          <a:stretch>
            <a:fillRect/>
          </a:stretch>
        </p:blipFill>
        <p:spPr>
          <a:xfrm>
            <a:off x="3196600" y="4419605"/>
            <a:ext cx="2954000" cy="229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US" sz="3000">
                <a:latin typeface="Times New Roman"/>
                <a:ea typeface="Times New Roman"/>
                <a:cs typeface="Times New Roman"/>
                <a:sym typeface="Times New Roman"/>
              </a:rPr>
              <a:t>En</a:t>
            </a:r>
            <a:r>
              <a:rPr lang="en-US" sz="3000">
                <a:latin typeface="Times New Roman"/>
                <a:ea typeface="Times New Roman"/>
                <a:cs typeface="Times New Roman"/>
                <a:sym typeface="Times New Roman"/>
              </a:rPr>
              <a:t>cryption of Magic matrix </a:t>
            </a:r>
            <a:endParaRPr sz="3000">
              <a:latin typeface="Times New Roman"/>
              <a:ea typeface="Times New Roman"/>
              <a:cs typeface="Times New Roman"/>
              <a:sym typeface="Times New Roman"/>
            </a:endParaRPr>
          </a:p>
        </p:txBody>
      </p:sp>
      <p:sp>
        <p:nvSpPr>
          <p:cNvPr id="192" name="Google Shape;192;p21"/>
          <p:cNvSpPr txBox="1"/>
          <p:nvPr>
            <p:ph idx="1" type="body"/>
          </p:nvPr>
        </p:nvSpPr>
        <p:spPr>
          <a:xfrm>
            <a:off x="457200" y="1417650"/>
            <a:ext cx="7620000" cy="53199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360"/>
              </a:spcBef>
              <a:spcAft>
                <a:spcPts val="0"/>
              </a:spcAft>
              <a:buSzPts val="1800"/>
              <a:buChar char="•"/>
            </a:pPr>
            <a:r>
              <a:rPr lang="en-US" sz="1800">
                <a:latin typeface="Times New Roman"/>
                <a:ea typeface="Times New Roman"/>
                <a:cs typeface="Times New Roman"/>
                <a:sym typeface="Times New Roman"/>
              </a:rPr>
              <a:t>Before scrambling using the magic matrix, the two dimensional image matrix is traversed and each pixel value is transformed by looking up the S-box. The resultant two dimensional matrix is then converted into a one dimensional matrix. The one dimensional matrix is divided into chunks each with a size of 16 bytes.</a:t>
            </a:r>
            <a:endParaRPr sz="1800">
              <a:latin typeface="Times New Roman"/>
              <a:ea typeface="Times New Roman"/>
              <a:cs typeface="Times New Roman"/>
              <a:sym typeface="Times New Roman"/>
            </a:endParaRPr>
          </a:p>
          <a:p>
            <a:pPr indent="-342900" lvl="0" marL="457200" rtl="0" algn="l">
              <a:lnSpc>
                <a:spcPct val="12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Bit - XOR operation is performed between the 16 byte key and each chunk and the value of the pixel is replaced with the XORed value. While looping through chunks, the key is circularly rotated by 1 byte in every loop. </a:t>
            </a:r>
            <a:endParaRPr sz="1800">
              <a:latin typeface="Times New Roman"/>
              <a:ea typeface="Times New Roman"/>
              <a:cs typeface="Times New Roman"/>
              <a:sym typeface="Times New Roman"/>
            </a:endParaRPr>
          </a:p>
          <a:p>
            <a:pPr indent="-342900" lvl="0" marL="457200" rtl="0" algn="just">
              <a:lnSpc>
                <a:spcPct val="115000"/>
              </a:lnSpc>
              <a:spcBef>
                <a:spcPts val="800"/>
              </a:spcBef>
              <a:spcAft>
                <a:spcPts val="0"/>
              </a:spcAft>
              <a:buSzPts val="1800"/>
              <a:buFont typeface="Times New Roman"/>
              <a:buChar char="•"/>
            </a:pPr>
            <a:r>
              <a:rPr lang="en-US" sz="1800">
                <a:latin typeface="Times New Roman"/>
                <a:ea typeface="Times New Roman"/>
                <a:cs typeface="Times New Roman"/>
                <a:sym typeface="Times New Roman"/>
              </a:rPr>
              <a:t>For scrambling using the magic matrix, the</a:t>
            </a:r>
            <a:r>
              <a:rPr lang="en-US" sz="1800">
                <a:latin typeface="Times New Roman"/>
                <a:ea typeface="Times New Roman"/>
                <a:cs typeface="Times New Roman"/>
                <a:sym typeface="Times New Roman"/>
              </a:rPr>
              <a:t> magic matrix is traversed, and each position is replaced by the pixel value that is contained in the index value that the position holds in the one dimensional  matrix.</a:t>
            </a:r>
            <a:endParaRPr sz="1800">
              <a:latin typeface="Times New Roman"/>
              <a:ea typeface="Times New Roman"/>
              <a:cs typeface="Times New Roman"/>
              <a:sym typeface="Times New Roman"/>
            </a:endParaRPr>
          </a:p>
          <a:p>
            <a:pPr indent="-342900" lvl="0" marL="457200" rtl="0" algn="just">
              <a:lnSpc>
                <a:spcPct val="115000"/>
              </a:lnSpc>
              <a:spcBef>
                <a:spcPts val="360"/>
              </a:spcBef>
              <a:spcAft>
                <a:spcPts val="0"/>
              </a:spcAft>
              <a:buSzPts val="1800"/>
              <a:buChar char="•"/>
            </a:pPr>
            <a:r>
              <a:rPr lang="en-US" sz="1800">
                <a:latin typeface="Times New Roman"/>
                <a:ea typeface="Times New Roman"/>
                <a:cs typeface="Times New Roman"/>
                <a:sym typeface="Times New Roman"/>
              </a:rPr>
              <a:t>Hence the modified technique is a combination of both </a:t>
            </a:r>
            <a:r>
              <a:rPr b="1" lang="en-US" sz="1800">
                <a:latin typeface="Times New Roman"/>
                <a:ea typeface="Times New Roman"/>
                <a:cs typeface="Times New Roman"/>
                <a:sym typeface="Times New Roman"/>
              </a:rPr>
              <a:t>value transformation</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position transformation</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obtained 2 dimensional matrix is sent as an input to AES.</a:t>
            </a:r>
            <a:endParaRPr sz="1800">
              <a:latin typeface="Times New Roman"/>
              <a:ea typeface="Times New Roman"/>
              <a:cs typeface="Times New Roman"/>
              <a:sym typeface="Times New Roman"/>
            </a:endParaRPr>
          </a:p>
          <a:p>
            <a:pPr indent="0" lvl="0" marL="457200" rtl="0" algn="just">
              <a:lnSpc>
                <a:spcPct val="115000"/>
              </a:lnSpc>
              <a:spcBef>
                <a:spcPts val="360"/>
              </a:spcBef>
              <a:spcAft>
                <a:spcPts val="0"/>
              </a:spcAft>
              <a:buNone/>
            </a:pPr>
            <a:r>
              <a:t/>
            </a:r>
            <a:endParaRPr sz="18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93" name="Google Shape;193;p2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457200" y="714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Decryption of Magic matrix </a:t>
            </a:r>
            <a:endParaRPr sz="3000">
              <a:latin typeface="Times New Roman"/>
              <a:ea typeface="Times New Roman"/>
              <a:cs typeface="Times New Roman"/>
              <a:sym typeface="Times New Roman"/>
            </a:endParaRPr>
          </a:p>
        </p:txBody>
      </p:sp>
      <p:sp>
        <p:nvSpPr>
          <p:cNvPr id="200" name="Google Shape;200;p22"/>
          <p:cNvSpPr txBox="1"/>
          <p:nvPr>
            <p:ph idx="1" type="body"/>
          </p:nvPr>
        </p:nvSpPr>
        <p:spPr>
          <a:xfrm>
            <a:off x="457200" y="1028700"/>
            <a:ext cx="7620000" cy="58293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Create an empty one dimensional matrix which can accommodate all the pixel values and initialize the values with zeros.With the value at the magic matrix position as index for the one dimensional  matrix, fill the position of the one dimensional matrix with the value at the same position of the encrypted pixel matrix while traversing magic matrix and input matrix.</a:t>
            </a:r>
            <a:r>
              <a:rPr lang="en-US" sz="2700">
                <a:latin typeface="Arial"/>
                <a:ea typeface="Arial"/>
                <a:cs typeface="Arial"/>
                <a:sym typeface="Arial"/>
              </a:rPr>
              <a:t>  </a:t>
            </a:r>
            <a:endParaRPr sz="27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Bitwise XOR operation is performed between the 16 byte key and each chunk of size 16 byte of the one dimensional matrix and the value of the pixel is replaced with this XORed value. While looping through the chunks, the key is circularly rotated by 1 byte in every loop. The rotation of the key should be similar to the rotation done in the encryption end.</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This one dimensional matrix after performing the XOR operation is then reshaped into a two dimensional matrix of the dimension NxN. The reshaped matrix is traversed and each value is mapped back using the inverse S-box and the value is replaced by the mapped value.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This resultant decrypted matrix is sent  as an input to the ECC decryption block.</a:t>
            </a:r>
            <a:endParaRPr sz="1800">
              <a:latin typeface="Times New Roman"/>
              <a:ea typeface="Times New Roman"/>
              <a:cs typeface="Times New Roman"/>
              <a:sym typeface="Times New Roman"/>
            </a:endParaRPr>
          </a:p>
        </p:txBody>
      </p:sp>
      <p:sp>
        <p:nvSpPr>
          <p:cNvPr id="201" name="Google Shape;201;p22"/>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