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BF197C3-ED2A-4798-9F69-9EC96882FB05}">
  <a:tblStyle styleId="{2BF197C3-ED2A-4798-9F69-9EC96882FB0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879E922-3D35-446F-9EF7-23DF9F7C709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6600"/>
              <a:buFont typeface="Calibri"/>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2000"/>
              <a:buNone/>
              <a:defRPr sz="2000">
                <a:solidFill>
                  <a:srgbClr val="888888"/>
                </a:solidFill>
              </a:defRPr>
            </a:lvl1pPr>
            <a:lvl2pPr lvl="1" algn="ctr">
              <a:lnSpc>
                <a:spcPct val="100000"/>
              </a:lnSpc>
              <a:spcBef>
                <a:spcPts val="400"/>
              </a:spcBef>
              <a:spcAft>
                <a:spcPts val="0"/>
              </a:spcAft>
              <a:buSzPts val="2000"/>
              <a:buNone/>
              <a:defRPr>
                <a:solidFill>
                  <a:srgbClr val="888888"/>
                </a:solidFill>
              </a:defRPr>
            </a:lvl2pPr>
            <a:lvl3pPr lvl="2" algn="ctr">
              <a:lnSpc>
                <a:spcPct val="100000"/>
              </a:lnSpc>
              <a:spcBef>
                <a:spcPts val="360"/>
              </a:spcBef>
              <a:spcAft>
                <a:spcPts val="0"/>
              </a:spcAft>
              <a:buSzPts val="1800"/>
              <a:buNone/>
              <a:defRPr>
                <a:solidFill>
                  <a:srgbClr val="888888"/>
                </a:solidFill>
              </a:defRPr>
            </a:lvl3pPr>
            <a:lvl4pPr lvl="3" algn="ctr">
              <a:lnSpc>
                <a:spcPct val="100000"/>
              </a:lnSpc>
              <a:spcBef>
                <a:spcPts val="320"/>
              </a:spcBef>
              <a:spcAft>
                <a:spcPts val="0"/>
              </a:spcAft>
              <a:buSzPts val="1600"/>
              <a:buNone/>
              <a:defRPr>
                <a:solidFill>
                  <a:srgbClr val="888888"/>
                </a:solidFill>
              </a:defRPr>
            </a:lvl4pPr>
            <a:lvl5pPr lvl="4" algn="ctr">
              <a:lnSpc>
                <a:spcPct val="100000"/>
              </a:lnSpc>
              <a:spcBef>
                <a:spcPts val="280"/>
              </a:spcBef>
              <a:spcAft>
                <a:spcPts val="0"/>
              </a:spcAft>
              <a:buSzPts val="1400"/>
              <a:buNone/>
              <a:defRPr>
                <a:solidFill>
                  <a:srgbClr val="888888"/>
                </a:solidFill>
              </a:defRPr>
            </a:lvl5pPr>
            <a:lvl6pPr lvl="5" algn="ctr">
              <a:lnSpc>
                <a:spcPct val="100000"/>
              </a:lnSpc>
              <a:spcBef>
                <a:spcPts val="280"/>
              </a:spcBef>
              <a:spcAft>
                <a:spcPts val="0"/>
              </a:spcAft>
              <a:buSzPts val="1400"/>
              <a:buNone/>
              <a:defRPr>
                <a:solidFill>
                  <a:srgbClr val="888888"/>
                </a:solidFill>
              </a:defRPr>
            </a:lvl6pPr>
            <a:lvl7pPr lvl="6" algn="ctr">
              <a:lnSpc>
                <a:spcPct val="100000"/>
              </a:lnSpc>
              <a:spcBef>
                <a:spcPts val="280"/>
              </a:spcBef>
              <a:spcAft>
                <a:spcPts val="0"/>
              </a:spcAft>
              <a:buSzPts val="1400"/>
              <a:buNone/>
              <a:defRPr>
                <a:solidFill>
                  <a:srgbClr val="888888"/>
                </a:solidFill>
              </a:defRPr>
            </a:lvl7pPr>
            <a:lvl8pPr lvl="7" algn="ctr">
              <a:lnSpc>
                <a:spcPct val="100000"/>
              </a:lnSpc>
              <a:spcBef>
                <a:spcPts val="280"/>
              </a:spcBef>
              <a:spcAft>
                <a:spcPts val="0"/>
              </a:spcAft>
              <a:buSzPts val="1400"/>
              <a:buNone/>
              <a:defRPr>
                <a:solidFill>
                  <a:srgbClr val="888888"/>
                </a:solidFill>
              </a:defRPr>
            </a:lvl8pPr>
            <a:lvl9pPr lvl="8" algn="ctr">
              <a:lnSpc>
                <a:spcPct val="100000"/>
              </a:lnSpc>
              <a:spcBef>
                <a:spcPts val="280"/>
              </a:spcBef>
              <a:spcAft>
                <a:spcPts val="0"/>
              </a:spcAft>
              <a:buSzPts val="1400"/>
              <a:buNone/>
              <a:defRPr>
                <a:solidFill>
                  <a:srgbClr val="888888"/>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11"/>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libri"/>
              <a:buNone/>
              <a:defRPr b="1" sz="2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1"/>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4" name="Google Shape;114;p11"/>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15" name="Google Shape;115;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7" name="Google Shape;117;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8" name="Shape 118"/>
        <p:cNvGrpSpPr/>
        <p:nvPr/>
      </p:nvGrpSpPr>
      <p:grpSpPr>
        <a:xfrm>
          <a:off x="0" y="0"/>
          <a:ext cx="0" cy="0"/>
          <a:chOff x="0" y="0"/>
          <a:chExt cx="0" cy="0"/>
        </a:xfrm>
      </p:grpSpPr>
      <p:sp>
        <p:nvSpPr>
          <p:cNvPr id="119" name="Google Shape;119;p1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2"/>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1" name="Google Shape;121;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13"/>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7" name="Google Shape;127;p1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 name="Google Shape;26;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29" name="Shape 29"/>
        <p:cNvGrpSpPr/>
        <p:nvPr/>
      </p:nvGrpSpPr>
      <p:grpSpPr>
        <a:xfrm>
          <a:off x="0" y="0"/>
          <a:ext cx="0" cy="0"/>
          <a:chOff x="0" y="0"/>
          <a:chExt cx="0" cy="0"/>
        </a:xfrm>
      </p:grpSpPr>
      <p:sp>
        <p:nvSpPr>
          <p:cNvPr id="30" name="Google Shape;30;p4"/>
          <p:cNvSpPr/>
          <p:nvPr/>
        </p:nvSpPr>
        <p:spPr>
          <a:xfrm>
            <a:off x="0" y="0"/>
            <a:ext cx="9144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5400000">
            <a:off x="-190350" y="2476204"/>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190350" y="190350"/>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5400000">
            <a:off x="-190216" y="762090"/>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1333578" y="2476204"/>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5400000">
            <a:off x="1619350" y="6191051"/>
            <a:ext cx="5715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1333712" y="762090"/>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rot="-5400000">
            <a:off x="571748" y="2476204"/>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rot="5400000">
            <a:off x="-190350" y="133334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1333712" y="190508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rot="-5400000">
            <a:off x="571748" y="190350"/>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flipH="1" rot="-5400000">
            <a:off x="571748" y="1333343"/>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rot="-5400000">
            <a:off x="95384" y="6191051"/>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flipH="1" rot="-5400000">
            <a:off x="95307" y="-94977"/>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rot="-5400000">
            <a:off x="1619235" y="-94977"/>
            <a:ext cx="5715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flipH="1" rot="5400000">
            <a:off x="571537" y="762090"/>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flipH="1" rot="5400000">
            <a:off x="571537" y="1905083"/>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rot="-5400000">
            <a:off x="-190216" y="1905083"/>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rot="5400000">
            <a:off x="1333578" y="190350"/>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rot="5400000">
            <a:off x="1333578" y="1333343"/>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flipH="1" rot="5400000">
            <a:off x="857214" y="6191051"/>
            <a:ext cx="5715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rot="5400000">
            <a:off x="857214" y="-94977"/>
            <a:ext cx="5715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rot="5400000">
            <a:off x="-190350" y="4762105"/>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rot="-5400000">
            <a:off x="-190216" y="3047991"/>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rot="5400000">
            <a:off x="1333578" y="4762105"/>
            <a:ext cx="11427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rot="-5400000">
            <a:off x="1333712" y="3047991"/>
            <a:ext cx="11427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flipH="1" rot="-5400000">
            <a:off x="571748" y="4762105"/>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rot="5400000">
            <a:off x="-190350" y="361924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rot="-5400000">
            <a:off x="1333712" y="419098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flipH="1" rot="-5400000">
            <a:off x="571748" y="3619244"/>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flipH="1" rot="5400000">
            <a:off x="571537" y="3047991"/>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flipH="1" rot="5400000">
            <a:off x="571537" y="4190984"/>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rot="-5400000">
            <a:off x="-190216" y="4190984"/>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rot="5400000">
            <a:off x="1333578" y="3619244"/>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rot="-5400000">
            <a:off x="-190216" y="5334152"/>
            <a:ext cx="11427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rot="-5400000">
            <a:off x="1333712" y="5334152"/>
            <a:ext cx="11427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rot="5400000">
            <a:off x="-190350" y="5905405"/>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flipH="1" rot="-5400000">
            <a:off x="571748" y="5905405"/>
            <a:ext cx="11427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flipH="1" rot="5400000">
            <a:off x="571537" y="5334152"/>
            <a:ext cx="11427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rot="5400000">
            <a:off x="1333616" y="5905015"/>
            <a:ext cx="11427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txBox="1"/>
          <p:nvPr>
            <p:ph type="title"/>
          </p:nvPr>
        </p:nvSpPr>
        <p:spPr>
          <a:xfrm>
            <a:off x="2894475" y="601295"/>
            <a:ext cx="5740800" cy="1923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4600"/>
              <a:buNone/>
              <a:defRPr b="1" sz="3600">
                <a:solidFill>
                  <a:srgbClr val="212121"/>
                </a:solidFill>
              </a:defRPr>
            </a:lvl1pPr>
            <a:lvl2pPr lvl="1" algn="l">
              <a:lnSpc>
                <a:spcPct val="100000"/>
              </a:lnSpc>
              <a:spcBef>
                <a:spcPts val="0"/>
              </a:spcBef>
              <a:spcAft>
                <a:spcPts val="0"/>
              </a:spcAft>
              <a:buSzPts val="1400"/>
              <a:buNone/>
              <a:defRPr b="1" sz="3600">
                <a:solidFill>
                  <a:srgbClr val="212121"/>
                </a:solidFill>
              </a:defRPr>
            </a:lvl2pPr>
            <a:lvl3pPr lvl="2" algn="l">
              <a:lnSpc>
                <a:spcPct val="100000"/>
              </a:lnSpc>
              <a:spcBef>
                <a:spcPts val="0"/>
              </a:spcBef>
              <a:spcAft>
                <a:spcPts val="0"/>
              </a:spcAft>
              <a:buSzPts val="1400"/>
              <a:buNone/>
              <a:defRPr b="1" sz="3600">
                <a:solidFill>
                  <a:srgbClr val="212121"/>
                </a:solidFill>
              </a:defRPr>
            </a:lvl3pPr>
            <a:lvl4pPr lvl="3" algn="l">
              <a:lnSpc>
                <a:spcPct val="100000"/>
              </a:lnSpc>
              <a:spcBef>
                <a:spcPts val="0"/>
              </a:spcBef>
              <a:spcAft>
                <a:spcPts val="0"/>
              </a:spcAft>
              <a:buSzPts val="1400"/>
              <a:buNone/>
              <a:defRPr b="1" sz="3600">
                <a:solidFill>
                  <a:srgbClr val="212121"/>
                </a:solidFill>
              </a:defRPr>
            </a:lvl4pPr>
            <a:lvl5pPr lvl="4" algn="l">
              <a:lnSpc>
                <a:spcPct val="100000"/>
              </a:lnSpc>
              <a:spcBef>
                <a:spcPts val="0"/>
              </a:spcBef>
              <a:spcAft>
                <a:spcPts val="0"/>
              </a:spcAft>
              <a:buSzPts val="1400"/>
              <a:buNone/>
              <a:defRPr b="1" sz="3600">
                <a:solidFill>
                  <a:srgbClr val="212121"/>
                </a:solidFill>
              </a:defRPr>
            </a:lvl5pPr>
            <a:lvl6pPr lvl="5" algn="l">
              <a:lnSpc>
                <a:spcPct val="100000"/>
              </a:lnSpc>
              <a:spcBef>
                <a:spcPts val="0"/>
              </a:spcBef>
              <a:spcAft>
                <a:spcPts val="0"/>
              </a:spcAft>
              <a:buSzPts val="1400"/>
              <a:buNone/>
              <a:defRPr b="1" sz="3600">
                <a:solidFill>
                  <a:srgbClr val="212121"/>
                </a:solidFill>
              </a:defRPr>
            </a:lvl6pPr>
            <a:lvl7pPr lvl="6" algn="l">
              <a:lnSpc>
                <a:spcPct val="100000"/>
              </a:lnSpc>
              <a:spcBef>
                <a:spcPts val="0"/>
              </a:spcBef>
              <a:spcAft>
                <a:spcPts val="0"/>
              </a:spcAft>
              <a:buSzPts val="1400"/>
              <a:buNone/>
              <a:defRPr b="1" sz="3600">
                <a:solidFill>
                  <a:srgbClr val="212121"/>
                </a:solidFill>
              </a:defRPr>
            </a:lvl7pPr>
            <a:lvl8pPr lvl="7" algn="l">
              <a:lnSpc>
                <a:spcPct val="100000"/>
              </a:lnSpc>
              <a:spcBef>
                <a:spcPts val="0"/>
              </a:spcBef>
              <a:spcAft>
                <a:spcPts val="0"/>
              </a:spcAft>
              <a:buSzPts val="1400"/>
              <a:buNone/>
              <a:defRPr b="1" sz="3600">
                <a:solidFill>
                  <a:srgbClr val="212121"/>
                </a:solidFill>
              </a:defRPr>
            </a:lvl8pPr>
            <a:lvl9pPr lvl="8" algn="l">
              <a:lnSpc>
                <a:spcPct val="100000"/>
              </a:lnSpc>
              <a:spcBef>
                <a:spcPts val="0"/>
              </a:spcBef>
              <a:spcAft>
                <a:spcPts val="0"/>
              </a:spcAft>
              <a:buSzPts val="1400"/>
              <a:buNone/>
              <a:defRPr b="1" sz="3600">
                <a:solidFill>
                  <a:srgbClr val="212121"/>
                </a:solidFill>
              </a:defRPr>
            </a:lvl9pPr>
          </a:lstStyle>
          <a:p/>
        </p:txBody>
      </p:sp>
      <p:sp>
        <p:nvSpPr>
          <p:cNvPr id="71" name="Google Shape;71;p4"/>
          <p:cNvSpPr txBox="1"/>
          <p:nvPr>
            <p:ph idx="1" type="body"/>
          </p:nvPr>
        </p:nvSpPr>
        <p:spPr>
          <a:xfrm>
            <a:off x="2894475" y="2585267"/>
            <a:ext cx="5740800" cy="3531900"/>
          </a:xfrm>
          <a:prstGeom prst="rect">
            <a:avLst/>
          </a:prstGeom>
          <a:noFill/>
          <a:ln>
            <a:noFill/>
          </a:ln>
        </p:spPr>
        <p:txBody>
          <a:bodyPr anchorCtr="0" anchor="t" bIns="45700" lIns="91425" spcFirstLastPara="1" rIns="91425" wrap="square" tIns="45700">
            <a:noAutofit/>
          </a:bodyPr>
          <a:lstStyle>
            <a:lvl1pPr indent="-355600" lvl="0" marL="457200" algn="l">
              <a:lnSpc>
                <a:spcPct val="115000"/>
              </a:lnSpc>
              <a:spcBef>
                <a:spcPts val="440"/>
              </a:spcBef>
              <a:spcAft>
                <a:spcPts val="0"/>
              </a:spcAft>
              <a:buClr>
                <a:srgbClr val="616161"/>
              </a:buClr>
              <a:buSzPts val="2000"/>
              <a:buChar char="•"/>
              <a:defRPr sz="2000">
                <a:solidFill>
                  <a:srgbClr val="616161"/>
                </a:solidFill>
              </a:defRPr>
            </a:lvl1pPr>
            <a:lvl2pPr indent="-330200" lvl="1" marL="914400" algn="l">
              <a:lnSpc>
                <a:spcPct val="115000"/>
              </a:lnSpc>
              <a:spcBef>
                <a:spcPts val="1600"/>
              </a:spcBef>
              <a:spcAft>
                <a:spcPts val="0"/>
              </a:spcAft>
              <a:buClr>
                <a:srgbClr val="616161"/>
              </a:buClr>
              <a:buSzPts val="1600"/>
              <a:buChar char="•"/>
              <a:defRPr sz="1600">
                <a:solidFill>
                  <a:srgbClr val="616161"/>
                </a:solidFill>
              </a:defRPr>
            </a:lvl2pPr>
            <a:lvl3pPr indent="-330200" lvl="2" marL="1371600" algn="l">
              <a:lnSpc>
                <a:spcPct val="115000"/>
              </a:lnSpc>
              <a:spcBef>
                <a:spcPts val="1600"/>
              </a:spcBef>
              <a:spcAft>
                <a:spcPts val="0"/>
              </a:spcAft>
              <a:buClr>
                <a:srgbClr val="616161"/>
              </a:buClr>
              <a:buSzPts val="1600"/>
              <a:buChar char="•"/>
              <a:defRPr sz="1600">
                <a:solidFill>
                  <a:srgbClr val="616161"/>
                </a:solidFill>
              </a:defRPr>
            </a:lvl3pPr>
            <a:lvl4pPr indent="-330200" lvl="3" marL="1828800" algn="l">
              <a:lnSpc>
                <a:spcPct val="115000"/>
              </a:lnSpc>
              <a:spcBef>
                <a:spcPts val="1600"/>
              </a:spcBef>
              <a:spcAft>
                <a:spcPts val="0"/>
              </a:spcAft>
              <a:buClr>
                <a:srgbClr val="616161"/>
              </a:buClr>
              <a:buSzPts val="1600"/>
              <a:buChar char="•"/>
              <a:defRPr sz="1600">
                <a:solidFill>
                  <a:srgbClr val="616161"/>
                </a:solidFill>
              </a:defRPr>
            </a:lvl4pPr>
            <a:lvl5pPr indent="-330200" lvl="4" marL="2286000" algn="l">
              <a:lnSpc>
                <a:spcPct val="115000"/>
              </a:lnSpc>
              <a:spcBef>
                <a:spcPts val="1600"/>
              </a:spcBef>
              <a:spcAft>
                <a:spcPts val="0"/>
              </a:spcAft>
              <a:buClr>
                <a:srgbClr val="616161"/>
              </a:buClr>
              <a:buSzPts val="1600"/>
              <a:buChar char="•"/>
              <a:defRPr sz="1600">
                <a:solidFill>
                  <a:srgbClr val="616161"/>
                </a:solidFill>
              </a:defRPr>
            </a:lvl5pPr>
            <a:lvl6pPr indent="-330200" lvl="5" marL="2743200" algn="l">
              <a:lnSpc>
                <a:spcPct val="115000"/>
              </a:lnSpc>
              <a:spcBef>
                <a:spcPts val="1600"/>
              </a:spcBef>
              <a:spcAft>
                <a:spcPts val="0"/>
              </a:spcAft>
              <a:buClr>
                <a:srgbClr val="616161"/>
              </a:buClr>
              <a:buSzPts val="1600"/>
              <a:buChar char="•"/>
              <a:defRPr sz="1600">
                <a:solidFill>
                  <a:srgbClr val="616161"/>
                </a:solidFill>
              </a:defRPr>
            </a:lvl6pPr>
            <a:lvl7pPr indent="-330200" lvl="6" marL="3200400" algn="l">
              <a:lnSpc>
                <a:spcPct val="115000"/>
              </a:lnSpc>
              <a:spcBef>
                <a:spcPts val="1600"/>
              </a:spcBef>
              <a:spcAft>
                <a:spcPts val="0"/>
              </a:spcAft>
              <a:buClr>
                <a:srgbClr val="616161"/>
              </a:buClr>
              <a:buSzPts val="1600"/>
              <a:buChar char="•"/>
              <a:defRPr sz="1600">
                <a:solidFill>
                  <a:srgbClr val="616161"/>
                </a:solidFill>
              </a:defRPr>
            </a:lvl7pPr>
            <a:lvl8pPr indent="-330200" lvl="7" marL="3657600" algn="l">
              <a:lnSpc>
                <a:spcPct val="115000"/>
              </a:lnSpc>
              <a:spcBef>
                <a:spcPts val="1600"/>
              </a:spcBef>
              <a:spcAft>
                <a:spcPts val="0"/>
              </a:spcAft>
              <a:buClr>
                <a:srgbClr val="616161"/>
              </a:buClr>
              <a:buSzPts val="1600"/>
              <a:buChar char="•"/>
              <a:defRPr sz="1600">
                <a:solidFill>
                  <a:srgbClr val="616161"/>
                </a:solidFill>
              </a:defRPr>
            </a:lvl8pPr>
            <a:lvl9pPr indent="-330200" lvl="8" marL="4114800" algn="l">
              <a:lnSpc>
                <a:spcPct val="115000"/>
              </a:lnSpc>
              <a:spcBef>
                <a:spcPts val="1600"/>
              </a:spcBef>
              <a:spcAft>
                <a:spcPts val="1600"/>
              </a:spcAft>
              <a:buClr>
                <a:srgbClr val="616161"/>
              </a:buClr>
              <a:buSzPts val="1600"/>
              <a:buChar char="•"/>
              <a:defRPr sz="1600">
                <a:solidFill>
                  <a:srgbClr val="616161"/>
                </a:solidFill>
              </a:defRPr>
            </a:lvl9pPr>
          </a:lstStyle>
          <a:p/>
        </p:txBody>
      </p:sp>
      <p:sp>
        <p:nvSpPr>
          <p:cNvPr id="72" name="Google Shape;72;p4"/>
          <p:cNvSpPr txBox="1"/>
          <p:nvPr>
            <p:ph idx="12" type="sldNum"/>
          </p:nvPr>
        </p:nvSpPr>
        <p:spPr>
          <a:xfrm>
            <a:off x="8472458" y="6217622"/>
            <a:ext cx="548700" cy="5247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p5"/>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3600"/>
              <a:buFont typeface="Calibri"/>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solidFill>
                  <a:srgbClr val="888888"/>
                </a:solidFill>
              </a:defRPr>
            </a:lvl1pPr>
            <a:lvl2pPr indent="-228600" lvl="1" marL="914400" algn="l">
              <a:lnSpc>
                <a:spcPct val="100000"/>
              </a:lnSpc>
              <a:spcBef>
                <a:spcPts val="36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00000"/>
              </a:lnSpc>
              <a:spcBef>
                <a:spcPts val="280"/>
              </a:spcBef>
              <a:spcAft>
                <a:spcPts val="0"/>
              </a:spcAft>
              <a:buSzPts val="1400"/>
              <a:buNone/>
              <a:defRPr sz="1400">
                <a:solidFill>
                  <a:srgbClr val="888888"/>
                </a:solidFill>
              </a:defRPr>
            </a:lvl6pPr>
            <a:lvl7pPr indent="-228600" lvl="6" marL="3200400" algn="l">
              <a:lnSpc>
                <a:spcPct val="100000"/>
              </a:lnSpc>
              <a:spcBef>
                <a:spcPts val="280"/>
              </a:spcBef>
              <a:spcAft>
                <a:spcPts val="0"/>
              </a:spcAft>
              <a:buSzPts val="1400"/>
              <a:buNone/>
              <a:defRPr sz="1400">
                <a:solidFill>
                  <a:srgbClr val="888888"/>
                </a:solidFill>
              </a:defRPr>
            </a:lvl7pPr>
            <a:lvl8pPr indent="-228600" lvl="7" marL="3657600" algn="l">
              <a:lnSpc>
                <a:spcPct val="100000"/>
              </a:lnSpc>
              <a:spcBef>
                <a:spcPts val="280"/>
              </a:spcBef>
              <a:spcAft>
                <a:spcPts val="0"/>
              </a:spcAft>
              <a:buSzPts val="1400"/>
              <a:buNone/>
              <a:defRPr sz="1400">
                <a:solidFill>
                  <a:srgbClr val="888888"/>
                </a:solidFill>
              </a:defRPr>
            </a:lvl8pPr>
            <a:lvl9pPr indent="-228600" lvl="8" marL="4114800" algn="l">
              <a:lnSpc>
                <a:spcPct val="100000"/>
              </a:lnSpc>
              <a:spcBef>
                <a:spcPts val="280"/>
              </a:spcBef>
              <a:spcAft>
                <a:spcPts val="0"/>
              </a:spcAft>
              <a:buSzPts val="1400"/>
              <a:buNone/>
              <a:defRPr sz="1400">
                <a:solidFill>
                  <a:srgbClr val="888888"/>
                </a:solidFill>
              </a:defRPr>
            </a:lvl9pPr>
          </a:lstStyle>
          <a:p/>
        </p:txBody>
      </p:sp>
      <p:sp>
        <p:nvSpPr>
          <p:cNvPr id="76" name="Google Shape;76;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82" name="Google Shape;82;p6"/>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83" name="Google Shape;83;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6" name="Shape 86"/>
        <p:cNvGrpSpPr/>
        <p:nvPr/>
      </p:nvGrpSpPr>
      <p:grpSpPr>
        <a:xfrm>
          <a:off x="0" y="0"/>
          <a:ext cx="0" cy="0"/>
          <a:chOff x="0" y="0"/>
          <a:chExt cx="0" cy="0"/>
        </a:xfrm>
      </p:grpSpPr>
      <p:sp>
        <p:nvSpPr>
          <p:cNvPr id="87" name="Google Shape;87;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4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89" name="Google Shape;89;p7"/>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90" name="Google Shape;90;p7"/>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1" sz="2000">
                <a:solidFill>
                  <a:schemeClr val="dk2"/>
                </a:solidFill>
              </a:defRPr>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91" name="Google Shape;91;p7"/>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92" name="Google Shape;92;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Google Shape;96;p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0" name="Shape 100"/>
        <p:cNvGrpSpPr/>
        <p:nvPr/>
      </p:nvGrpSpPr>
      <p:grpSpPr>
        <a:xfrm>
          <a:off x="0" y="0"/>
          <a:ext cx="0" cy="0"/>
          <a:chOff x="0" y="0"/>
          <a:chExt cx="0" cy="0"/>
        </a:xfrm>
      </p:grpSpPr>
      <p:sp>
        <p:nvSpPr>
          <p:cNvPr id="101" name="Google Shape;101;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0"/>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200"/>
              <a:buFont typeface="Calibri"/>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0"/>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320"/>
              </a:spcBef>
              <a:spcAft>
                <a:spcPts val="0"/>
              </a:spcAft>
              <a:buSzPts val="1600"/>
              <a:buNone/>
              <a:defRPr sz="16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107" name="Google Shape;10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10"/>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4600"/>
              <a:buFont typeface="Calibri"/>
              <a:buNone/>
              <a:defRPr b="0" i="0" sz="46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800"/>
              <a:buFont typeface="Arial"/>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5.pn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800100" y="303975"/>
            <a:ext cx="7543800" cy="1679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Calibri"/>
              <a:buNone/>
            </a:pPr>
            <a:r>
              <a:rPr b="1" lang="en-US" sz="3000">
                <a:latin typeface="Times New Roman"/>
                <a:ea typeface="Times New Roman"/>
                <a:cs typeface="Times New Roman"/>
                <a:sym typeface="Times New Roman"/>
              </a:rPr>
              <a:t>Image cryptography using Elliptic curve and Magic matrix with Advanced encryption standard </a:t>
            </a:r>
            <a:endParaRPr b="1" sz="3000">
              <a:latin typeface="Times New Roman"/>
              <a:ea typeface="Times New Roman"/>
              <a:cs typeface="Times New Roman"/>
              <a:sym typeface="Times New Roman"/>
            </a:endParaRPr>
          </a:p>
        </p:txBody>
      </p:sp>
      <p:sp>
        <p:nvSpPr>
          <p:cNvPr id="135" name="Google Shape;135;p14"/>
          <p:cNvSpPr txBox="1"/>
          <p:nvPr>
            <p:ph idx="1" type="subTitle"/>
          </p:nvPr>
        </p:nvSpPr>
        <p:spPr>
          <a:xfrm>
            <a:off x="771150" y="4494975"/>
            <a:ext cx="6477000" cy="1219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b="1" lang="en-US" sz="1850">
                <a:solidFill>
                  <a:schemeClr val="dk2"/>
                </a:solidFill>
                <a:latin typeface="Times New Roman"/>
                <a:ea typeface="Times New Roman"/>
                <a:cs typeface="Times New Roman"/>
                <a:sym typeface="Times New Roman"/>
              </a:rPr>
              <a:t>GROUP MEMBERS:</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DERIL RAJU (BE/10489/16)</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MUPPIDI SAI PRANAV (BE/10488/16)</a:t>
            </a:r>
            <a:endParaRPr>
              <a:latin typeface="Times New Roman"/>
              <a:ea typeface="Times New Roman"/>
              <a:cs typeface="Times New Roman"/>
              <a:sym typeface="Times New Roman"/>
            </a:endParaRPr>
          </a:p>
          <a:p>
            <a:pPr indent="0" lvl="0" marL="0" rtl="0" algn="l">
              <a:lnSpc>
                <a:spcPct val="80000"/>
              </a:lnSpc>
              <a:spcBef>
                <a:spcPts val="370"/>
              </a:spcBef>
              <a:spcAft>
                <a:spcPts val="0"/>
              </a:spcAft>
              <a:buSzPts val="1850"/>
              <a:buNone/>
            </a:pPr>
            <a:r>
              <a:rPr lang="en-US" sz="1850">
                <a:solidFill>
                  <a:schemeClr val="dk2"/>
                </a:solidFill>
                <a:latin typeface="Times New Roman"/>
                <a:ea typeface="Times New Roman"/>
                <a:cs typeface="Times New Roman"/>
                <a:sym typeface="Times New Roman"/>
              </a:rPr>
              <a:t>LALITHA ELESWARAPU (BE/10435/16)</a:t>
            </a:r>
            <a:endParaRPr>
              <a:latin typeface="Times New Roman"/>
              <a:ea typeface="Times New Roman"/>
              <a:cs typeface="Times New Roman"/>
              <a:sym typeface="Times New Roman"/>
            </a:endParaRPr>
          </a:p>
        </p:txBody>
      </p:sp>
      <p:pic>
        <p:nvPicPr>
          <p:cNvPr descr="Image result for bit mesra logo" id="136" name="Google Shape;136;p14"/>
          <p:cNvPicPr preferRelativeResize="0"/>
          <p:nvPr/>
        </p:nvPicPr>
        <p:blipFill rotWithShape="1">
          <a:blip r:embed="rId3">
            <a:alphaModFix/>
          </a:blip>
          <a:srcRect b="0" l="0" r="0" t="0"/>
          <a:stretch/>
        </p:blipFill>
        <p:spPr>
          <a:xfrm>
            <a:off x="3276100" y="2023882"/>
            <a:ext cx="2322842" cy="2238630"/>
          </a:xfrm>
          <a:prstGeom prst="rect">
            <a:avLst/>
          </a:prstGeom>
          <a:noFill/>
          <a:ln>
            <a:noFill/>
          </a:ln>
        </p:spPr>
      </p:pic>
      <p:sp>
        <p:nvSpPr>
          <p:cNvPr id="137" name="Google Shape;137;p14"/>
          <p:cNvSpPr txBox="1"/>
          <p:nvPr/>
        </p:nvSpPr>
        <p:spPr>
          <a:xfrm>
            <a:off x="2712493" y="5850856"/>
            <a:ext cx="5492100" cy="6687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370"/>
              </a:spcBef>
              <a:spcAft>
                <a:spcPts val="0"/>
              </a:spcAft>
              <a:buClr>
                <a:srgbClr val="000000"/>
              </a:buClr>
              <a:buSzPts val="1850"/>
              <a:buFont typeface="Arial"/>
              <a:buNone/>
            </a:pPr>
            <a:r>
              <a:rPr b="1" i="0" lang="en-US" sz="1850" u="none" cap="none" strike="noStrike">
                <a:solidFill>
                  <a:schemeClr val="dk2"/>
                </a:solidFill>
                <a:latin typeface="Times New Roman"/>
                <a:ea typeface="Times New Roman"/>
                <a:cs typeface="Times New Roman"/>
                <a:sym typeface="Times New Roman"/>
              </a:rPr>
              <a:t>                                                 Guide </a:t>
            </a:r>
            <a:endParaRPr b="1" i="0" sz="1850" u="none" cap="none" strike="noStrike">
              <a:solidFill>
                <a:schemeClr val="dk2"/>
              </a:solidFill>
              <a:latin typeface="Times New Roman"/>
              <a:ea typeface="Times New Roman"/>
              <a:cs typeface="Times New Roman"/>
              <a:sym typeface="Times New Roman"/>
            </a:endParaRPr>
          </a:p>
          <a:p>
            <a:pPr indent="0" lvl="0" marL="0" marR="0" rtl="0" algn="r">
              <a:lnSpc>
                <a:spcPct val="80000"/>
              </a:lnSpc>
              <a:spcBef>
                <a:spcPts val="370"/>
              </a:spcBef>
              <a:spcAft>
                <a:spcPts val="0"/>
              </a:spcAft>
              <a:buClr>
                <a:schemeClr val="dk1"/>
              </a:buClr>
              <a:buSzPts val="1850"/>
              <a:buFont typeface="Arial"/>
              <a:buNone/>
            </a:pPr>
            <a:r>
              <a:rPr b="0" i="0" lang="en-US" sz="1850" u="none" cap="none" strike="noStrike">
                <a:solidFill>
                  <a:schemeClr val="dk2"/>
                </a:solidFill>
                <a:latin typeface="Times New Roman"/>
                <a:ea typeface="Times New Roman"/>
                <a:cs typeface="Times New Roman"/>
                <a:sym typeface="Times New Roman"/>
              </a:rPr>
              <a:t>Dr. Rupesh Kumar Sinha</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66525" y="0"/>
            <a:ext cx="7781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Results of ECC for Lena Image</a:t>
            </a:r>
            <a:endParaRPr sz="3000">
              <a:latin typeface="Times New Roman"/>
              <a:ea typeface="Times New Roman"/>
              <a:cs typeface="Times New Roman"/>
              <a:sym typeface="Times New Roman"/>
            </a:endParaRPr>
          </a:p>
        </p:txBody>
      </p:sp>
      <p:sp>
        <p:nvSpPr>
          <p:cNvPr id="204" name="Google Shape;204;p23"/>
          <p:cNvSpPr txBox="1"/>
          <p:nvPr/>
        </p:nvSpPr>
        <p:spPr>
          <a:xfrm>
            <a:off x="1314575" y="5995575"/>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1.c encrypted image(ECC)</a:t>
            </a:r>
            <a:endParaRPr b="0" i="0" sz="1800" u="none" cap="none" strike="noStrike">
              <a:solidFill>
                <a:srgbClr val="000000"/>
              </a:solidFill>
              <a:latin typeface="Times New Roman"/>
              <a:ea typeface="Times New Roman"/>
              <a:cs typeface="Times New Roman"/>
              <a:sym typeface="Times New Roman"/>
            </a:endParaRPr>
          </a:p>
        </p:txBody>
      </p:sp>
      <p:sp>
        <p:nvSpPr>
          <p:cNvPr id="205" name="Google Shape;205;p23"/>
          <p:cNvSpPr txBox="1"/>
          <p:nvPr/>
        </p:nvSpPr>
        <p:spPr>
          <a:xfrm>
            <a:off x="1291875" y="3225600"/>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1.a Input Image (Lena)</a:t>
            </a:r>
            <a:endParaRPr b="0" i="0" sz="1800" u="none" cap="none" strike="noStrike">
              <a:solidFill>
                <a:srgbClr val="000000"/>
              </a:solidFill>
              <a:latin typeface="Times New Roman"/>
              <a:ea typeface="Times New Roman"/>
              <a:cs typeface="Times New Roman"/>
              <a:sym typeface="Times New Roman"/>
            </a:endParaRPr>
          </a:p>
        </p:txBody>
      </p:sp>
      <p:sp>
        <p:nvSpPr>
          <p:cNvPr id="206" name="Google Shape;206;p23"/>
          <p:cNvSpPr txBox="1"/>
          <p:nvPr/>
        </p:nvSpPr>
        <p:spPr>
          <a:xfrm>
            <a:off x="5130113" y="3225600"/>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1.b Histogram of Input Image</a:t>
            </a:r>
            <a:endParaRPr b="0" i="0" sz="1800" u="none" cap="none" strike="noStrike">
              <a:solidFill>
                <a:srgbClr val="000000"/>
              </a:solidFill>
              <a:latin typeface="Times New Roman"/>
              <a:ea typeface="Times New Roman"/>
              <a:cs typeface="Times New Roman"/>
              <a:sym typeface="Times New Roman"/>
            </a:endParaRPr>
          </a:p>
        </p:txBody>
      </p:sp>
      <p:sp>
        <p:nvSpPr>
          <p:cNvPr id="207" name="Google Shape;207;p23"/>
          <p:cNvSpPr txBox="1"/>
          <p:nvPr/>
        </p:nvSpPr>
        <p:spPr>
          <a:xfrm>
            <a:off x="5206313" y="6003025"/>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1.d Histogram of encrypted image</a:t>
            </a:r>
            <a:endParaRPr b="0" i="0" sz="1800" u="none" cap="none" strike="noStrike">
              <a:solidFill>
                <a:srgbClr val="000000"/>
              </a:solidFill>
              <a:latin typeface="Times New Roman"/>
              <a:ea typeface="Times New Roman"/>
              <a:cs typeface="Times New Roman"/>
              <a:sym typeface="Times New Roman"/>
            </a:endParaRPr>
          </a:p>
        </p:txBody>
      </p:sp>
      <p:pic>
        <p:nvPicPr>
          <p:cNvPr id="208" name="Google Shape;208;p23"/>
          <p:cNvPicPr preferRelativeResize="0"/>
          <p:nvPr/>
        </p:nvPicPr>
        <p:blipFill rotWithShape="1">
          <a:blip r:embed="rId3">
            <a:alphaModFix/>
          </a:blip>
          <a:srcRect b="0" l="0" r="0" t="0"/>
          <a:stretch/>
        </p:blipFill>
        <p:spPr>
          <a:xfrm>
            <a:off x="1498375" y="1435200"/>
            <a:ext cx="1796294" cy="1777799"/>
          </a:xfrm>
          <a:prstGeom prst="rect">
            <a:avLst/>
          </a:prstGeom>
          <a:noFill/>
          <a:ln>
            <a:noFill/>
          </a:ln>
        </p:spPr>
      </p:pic>
      <p:pic>
        <p:nvPicPr>
          <p:cNvPr id="209" name="Google Shape;209;p23"/>
          <p:cNvPicPr preferRelativeResize="0"/>
          <p:nvPr/>
        </p:nvPicPr>
        <p:blipFill rotWithShape="1">
          <a:blip r:embed="rId4">
            <a:alphaModFix/>
          </a:blip>
          <a:srcRect b="0" l="0" r="0" t="0"/>
          <a:stretch/>
        </p:blipFill>
        <p:spPr>
          <a:xfrm>
            <a:off x="4651119" y="1447800"/>
            <a:ext cx="3296794" cy="1777800"/>
          </a:xfrm>
          <a:prstGeom prst="rect">
            <a:avLst/>
          </a:prstGeom>
          <a:noFill/>
          <a:ln>
            <a:noFill/>
          </a:ln>
        </p:spPr>
      </p:pic>
      <p:pic>
        <p:nvPicPr>
          <p:cNvPr id="210" name="Google Shape;210;p23"/>
          <p:cNvPicPr preferRelativeResize="0"/>
          <p:nvPr/>
        </p:nvPicPr>
        <p:blipFill rotWithShape="1">
          <a:blip r:embed="rId5">
            <a:alphaModFix/>
          </a:blip>
          <a:srcRect b="0" l="0" r="0" t="0"/>
          <a:stretch/>
        </p:blipFill>
        <p:spPr>
          <a:xfrm>
            <a:off x="4651125" y="4095550"/>
            <a:ext cx="3296799" cy="1755072"/>
          </a:xfrm>
          <a:prstGeom prst="rect">
            <a:avLst/>
          </a:prstGeom>
          <a:noFill/>
          <a:ln>
            <a:noFill/>
          </a:ln>
        </p:spPr>
      </p:pic>
      <p:pic>
        <p:nvPicPr>
          <p:cNvPr id="211" name="Google Shape;211;p23"/>
          <p:cNvPicPr preferRelativeResize="0"/>
          <p:nvPr/>
        </p:nvPicPr>
        <p:blipFill rotWithShape="1">
          <a:blip r:embed="rId6">
            <a:alphaModFix/>
          </a:blip>
          <a:srcRect b="0" l="0" r="0" t="0"/>
          <a:stretch/>
        </p:blipFill>
        <p:spPr>
          <a:xfrm>
            <a:off x="1447800" y="4089600"/>
            <a:ext cx="1934199" cy="1829776"/>
          </a:xfrm>
          <a:prstGeom prst="rect">
            <a:avLst/>
          </a:prstGeom>
          <a:noFill/>
          <a:ln>
            <a:noFill/>
          </a:ln>
        </p:spPr>
      </p:pic>
      <p:sp>
        <p:nvSpPr>
          <p:cNvPr id="212" name="Google Shape;212;p2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574625" y="1222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Results of ECC for Other Image</a:t>
            </a:r>
            <a:endParaRPr sz="3000">
              <a:latin typeface="Times New Roman"/>
              <a:ea typeface="Times New Roman"/>
              <a:cs typeface="Times New Roman"/>
              <a:sym typeface="Times New Roman"/>
            </a:endParaRPr>
          </a:p>
        </p:txBody>
      </p:sp>
      <p:pic>
        <p:nvPicPr>
          <p:cNvPr id="219" name="Google Shape;219;p24"/>
          <p:cNvPicPr preferRelativeResize="0"/>
          <p:nvPr/>
        </p:nvPicPr>
        <p:blipFill rotWithShape="1">
          <a:blip r:embed="rId3">
            <a:alphaModFix/>
          </a:blip>
          <a:srcRect b="0" l="0" r="0" t="0"/>
          <a:stretch/>
        </p:blipFill>
        <p:spPr>
          <a:xfrm>
            <a:off x="908350" y="1180350"/>
            <a:ext cx="2065436" cy="1976600"/>
          </a:xfrm>
          <a:prstGeom prst="rect">
            <a:avLst/>
          </a:prstGeom>
          <a:noFill/>
          <a:ln>
            <a:noFill/>
          </a:ln>
        </p:spPr>
      </p:pic>
      <p:sp>
        <p:nvSpPr>
          <p:cNvPr id="220" name="Google Shape;220;p24"/>
          <p:cNvSpPr txBox="1"/>
          <p:nvPr/>
        </p:nvSpPr>
        <p:spPr>
          <a:xfrm>
            <a:off x="782913" y="3233150"/>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2.a Input Image </a:t>
            </a:r>
            <a:endParaRPr b="0" i="0" sz="1800" u="none" cap="none" strike="noStrike">
              <a:solidFill>
                <a:srgbClr val="000000"/>
              </a:solidFill>
              <a:latin typeface="Times New Roman"/>
              <a:ea typeface="Times New Roman"/>
              <a:cs typeface="Times New Roman"/>
              <a:sym typeface="Times New Roman"/>
            </a:endParaRPr>
          </a:p>
        </p:txBody>
      </p:sp>
      <p:sp>
        <p:nvSpPr>
          <p:cNvPr id="221" name="Google Shape;221;p24"/>
          <p:cNvSpPr txBox="1"/>
          <p:nvPr/>
        </p:nvSpPr>
        <p:spPr>
          <a:xfrm>
            <a:off x="782913" y="5641275"/>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2.c Encrypted Image</a:t>
            </a:r>
            <a:endParaRPr b="0" i="0" sz="1800" u="none" cap="none" strike="noStrike">
              <a:solidFill>
                <a:srgbClr val="000000"/>
              </a:solidFill>
              <a:latin typeface="Times New Roman"/>
              <a:ea typeface="Times New Roman"/>
              <a:cs typeface="Times New Roman"/>
              <a:sym typeface="Times New Roman"/>
            </a:endParaRPr>
          </a:p>
        </p:txBody>
      </p:sp>
      <p:sp>
        <p:nvSpPr>
          <p:cNvPr id="222" name="Google Shape;222;p24"/>
          <p:cNvSpPr txBox="1"/>
          <p:nvPr/>
        </p:nvSpPr>
        <p:spPr>
          <a:xfrm>
            <a:off x="5204538" y="3156950"/>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2.b Histogram of Input Image </a:t>
            </a:r>
            <a:endParaRPr b="0" i="0" sz="1800" u="none" cap="none" strike="noStrike">
              <a:solidFill>
                <a:srgbClr val="000000"/>
              </a:solidFill>
              <a:latin typeface="Times New Roman"/>
              <a:ea typeface="Times New Roman"/>
              <a:cs typeface="Times New Roman"/>
              <a:sym typeface="Times New Roman"/>
            </a:endParaRPr>
          </a:p>
        </p:txBody>
      </p:sp>
      <p:sp>
        <p:nvSpPr>
          <p:cNvPr id="223" name="Google Shape;223;p24"/>
          <p:cNvSpPr txBox="1"/>
          <p:nvPr/>
        </p:nvSpPr>
        <p:spPr>
          <a:xfrm>
            <a:off x="5204538" y="5760250"/>
            <a:ext cx="2316300" cy="71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2.d Histogram of Encrypted image</a:t>
            </a:r>
            <a:endParaRPr b="0" i="0" sz="1800" u="none" cap="none" strike="noStrike">
              <a:solidFill>
                <a:srgbClr val="000000"/>
              </a:solidFill>
              <a:latin typeface="Times New Roman"/>
              <a:ea typeface="Times New Roman"/>
              <a:cs typeface="Times New Roman"/>
              <a:sym typeface="Times New Roman"/>
            </a:endParaRPr>
          </a:p>
        </p:txBody>
      </p:sp>
      <p:pic>
        <p:nvPicPr>
          <p:cNvPr id="224" name="Google Shape;224;p24"/>
          <p:cNvPicPr preferRelativeResize="0"/>
          <p:nvPr/>
        </p:nvPicPr>
        <p:blipFill rotWithShape="1">
          <a:blip r:embed="rId4">
            <a:alphaModFix/>
          </a:blip>
          <a:srcRect b="0" l="0" r="0" t="0"/>
          <a:stretch/>
        </p:blipFill>
        <p:spPr>
          <a:xfrm>
            <a:off x="908350" y="3860475"/>
            <a:ext cx="2065425" cy="1780800"/>
          </a:xfrm>
          <a:prstGeom prst="rect">
            <a:avLst/>
          </a:prstGeom>
          <a:noFill/>
          <a:ln>
            <a:noFill/>
          </a:ln>
        </p:spPr>
      </p:pic>
      <p:pic>
        <p:nvPicPr>
          <p:cNvPr id="225" name="Google Shape;225;p24"/>
          <p:cNvPicPr preferRelativeResize="0"/>
          <p:nvPr/>
        </p:nvPicPr>
        <p:blipFill rotWithShape="1">
          <a:blip r:embed="rId5">
            <a:alphaModFix/>
          </a:blip>
          <a:srcRect b="0" l="0" r="0" t="0"/>
          <a:stretch/>
        </p:blipFill>
        <p:spPr>
          <a:xfrm>
            <a:off x="4572000" y="1180350"/>
            <a:ext cx="3622636" cy="1976601"/>
          </a:xfrm>
          <a:prstGeom prst="rect">
            <a:avLst/>
          </a:prstGeom>
          <a:noFill/>
          <a:ln>
            <a:noFill/>
          </a:ln>
        </p:spPr>
      </p:pic>
      <p:pic>
        <p:nvPicPr>
          <p:cNvPr id="226" name="Google Shape;226;p24"/>
          <p:cNvPicPr preferRelativeResize="0"/>
          <p:nvPr/>
        </p:nvPicPr>
        <p:blipFill rotWithShape="1">
          <a:blip r:embed="rId6">
            <a:alphaModFix/>
          </a:blip>
          <a:srcRect b="0" l="0" r="0" t="0"/>
          <a:stretch/>
        </p:blipFill>
        <p:spPr>
          <a:xfrm>
            <a:off x="4572000" y="3860475"/>
            <a:ext cx="3655226" cy="1780800"/>
          </a:xfrm>
          <a:prstGeom prst="rect">
            <a:avLst/>
          </a:prstGeom>
          <a:noFill/>
          <a:ln>
            <a:noFill/>
          </a:ln>
        </p:spPr>
      </p:pic>
      <p:sp>
        <p:nvSpPr>
          <p:cNvPr id="227" name="Google Shape;227;p2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57200" y="31571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Magic Matrix</a:t>
            </a:r>
            <a:endParaRPr sz="3000">
              <a:latin typeface="Times New Roman"/>
              <a:ea typeface="Times New Roman"/>
              <a:cs typeface="Times New Roman"/>
              <a:sym typeface="Times New Roman"/>
            </a:endParaRPr>
          </a:p>
        </p:txBody>
      </p:sp>
      <p:sp>
        <p:nvSpPr>
          <p:cNvPr id="233" name="Google Shape;233;p2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rtl="0" algn="just">
              <a:lnSpc>
                <a:spcPct val="150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A magic square is “magic” because it contains the property that the square consists of the distinct positive integers 1, 2, …,N </a:t>
            </a:r>
            <a:r>
              <a:rPr baseline="30000" lang="en-US" sz="18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(N&gt;=3) such that the sum of the N numbers in any horizontal, vertical or main diagonal line is always the same magic constant.</a:t>
            </a:r>
            <a:endParaRPr sz="1800">
              <a:latin typeface="Times New Roman"/>
              <a:ea typeface="Times New Roman"/>
              <a:cs typeface="Times New Roman"/>
              <a:sym typeface="Times New Roman"/>
            </a:endParaRPr>
          </a:p>
          <a:p>
            <a:pPr indent="-228600" lvl="0" marL="3429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For an NxN magic matrix, the sum of the rows or columns or diagonals can be given by N(N²+1)/2.</a:t>
            </a:r>
            <a:endParaRPr sz="1800">
              <a:latin typeface="Times New Roman"/>
              <a:ea typeface="Times New Roman"/>
              <a:cs typeface="Times New Roman"/>
              <a:sym typeface="Times New Roman"/>
            </a:endParaRPr>
          </a:p>
          <a:p>
            <a:pPr indent="-228600" lvl="0" marL="3429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Magic matrix is used as a scrambling technique which scrambles the pixels of the image by </a:t>
            </a:r>
            <a:r>
              <a:rPr b="1" lang="en-US" sz="1800">
                <a:latin typeface="Times New Roman"/>
                <a:ea typeface="Times New Roman"/>
                <a:cs typeface="Times New Roman"/>
                <a:sym typeface="Times New Roman"/>
              </a:rPr>
              <a:t>position transformation.</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400">
              <a:solidFill>
                <a:srgbClr val="000000"/>
              </a:solidFill>
            </a:endParaRPr>
          </a:p>
          <a:p>
            <a:pPr indent="0" lvl="0" marL="342900" rtl="0" algn="l">
              <a:lnSpc>
                <a:spcPct val="100000"/>
              </a:lnSpc>
              <a:spcBef>
                <a:spcPts val="440"/>
              </a:spcBef>
              <a:spcAft>
                <a:spcPts val="0"/>
              </a:spcAft>
              <a:buSzPts val="1800"/>
              <a:buNone/>
            </a:pPr>
            <a:r>
              <a:t/>
            </a:r>
            <a:endParaRPr/>
          </a:p>
          <a:p>
            <a:pPr indent="0" lvl="0" marL="0" rtl="0" algn="l">
              <a:lnSpc>
                <a:spcPct val="100000"/>
              </a:lnSpc>
              <a:spcBef>
                <a:spcPts val="0"/>
              </a:spcBef>
              <a:spcAft>
                <a:spcPts val="0"/>
              </a:spcAft>
              <a:buSzPts val="1800"/>
              <a:buNone/>
            </a:pPr>
            <a:r>
              <a:t/>
            </a:r>
            <a:endParaRPr sz="1400">
              <a:solidFill>
                <a:srgbClr val="000000"/>
              </a:solidFill>
            </a:endParaRPr>
          </a:p>
          <a:p>
            <a:pPr indent="-88900" lvl="0" marL="342900" rtl="0" algn="l">
              <a:lnSpc>
                <a:spcPct val="100000"/>
              </a:lnSpc>
              <a:spcBef>
                <a:spcPts val="440"/>
              </a:spcBef>
              <a:spcAft>
                <a:spcPts val="0"/>
              </a:spcAft>
              <a:buSzPts val="2200"/>
              <a:buNone/>
            </a:pPr>
            <a:r>
              <a:t/>
            </a:r>
            <a:endParaRPr/>
          </a:p>
        </p:txBody>
      </p:sp>
      <p:sp>
        <p:nvSpPr>
          <p:cNvPr id="234" name="Google Shape;234;p2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Example of magic matrix</a:t>
            </a:r>
            <a:endParaRPr sz="3000">
              <a:latin typeface="Times New Roman"/>
              <a:ea typeface="Times New Roman"/>
              <a:cs typeface="Times New Roman"/>
              <a:sym typeface="Times New Roman"/>
            </a:endParaRPr>
          </a:p>
        </p:txBody>
      </p:sp>
      <p:sp>
        <p:nvSpPr>
          <p:cNvPr id="240" name="Google Shape;240;p26"/>
          <p:cNvSpPr txBox="1"/>
          <p:nvPr>
            <p:ph idx="1" type="body"/>
          </p:nvPr>
        </p:nvSpPr>
        <p:spPr>
          <a:xfrm>
            <a:off x="457200" y="1535188"/>
            <a:ext cx="7848600" cy="5137162"/>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In the 3x3 matrix shown below, the values are arranged such that the sum of values in all the rows, columns and the diagonals is 15.</a:t>
            </a:r>
            <a:endParaRPr sz="1800">
              <a:latin typeface="Times New Roman"/>
              <a:ea typeface="Times New Roman"/>
              <a:cs typeface="Times New Roman"/>
              <a:sym typeface="Times New Roman"/>
            </a:endParaRPr>
          </a:p>
          <a:p>
            <a:pPr indent="0" lvl="0" marL="457200" rtl="0" algn="l">
              <a:lnSpc>
                <a:spcPct val="115000"/>
              </a:lnSpc>
              <a:spcBef>
                <a:spcPts val="400"/>
              </a:spcBef>
              <a:spcAft>
                <a:spcPts val="0"/>
              </a:spcAft>
              <a:buSzPts val="1800"/>
              <a:buNone/>
            </a:pPr>
            <a:r>
              <a:t/>
            </a:r>
            <a:endParaRPr sz="2035"/>
          </a:p>
          <a:p>
            <a:pPr indent="0" lvl="0" marL="0" rtl="0" algn="just">
              <a:lnSpc>
                <a:spcPct val="100000"/>
              </a:lnSpc>
              <a:spcBef>
                <a:spcPts val="407"/>
              </a:spcBef>
              <a:spcAft>
                <a:spcPts val="0"/>
              </a:spcAft>
              <a:buSzPts val="1800"/>
              <a:buNone/>
            </a:pPr>
            <a:r>
              <a:t/>
            </a:r>
            <a:endParaRPr sz="2035"/>
          </a:p>
        </p:txBody>
      </p:sp>
      <p:graphicFrame>
        <p:nvGraphicFramePr>
          <p:cNvPr id="241" name="Google Shape;241;p26"/>
          <p:cNvGraphicFramePr/>
          <p:nvPr/>
        </p:nvGraphicFramePr>
        <p:xfrm>
          <a:off x="2944850" y="3211825"/>
          <a:ext cx="3000000" cy="3000000"/>
        </p:xfrm>
        <a:graphic>
          <a:graphicData uri="http://schemas.openxmlformats.org/drawingml/2006/table">
            <a:tbl>
              <a:tblPr>
                <a:noFill/>
                <a:tableStyleId>{2BF197C3-ED2A-4798-9F69-9EC96882FB05}</a:tableStyleId>
              </a:tblPr>
              <a:tblGrid>
                <a:gridCol w="809625"/>
                <a:gridCol w="809625"/>
                <a:gridCol w="819150"/>
              </a:tblGrid>
              <a:tr h="79057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79057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7</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790575">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
        <p:nvSpPr>
          <p:cNvPr id="242" name="Google Shape;242;p26"/>
          <p:cNvSpPr txBox="1"/>
          <p:nvPr/>
        </p:nvSpPr>
        <p:spPr>
          <a:xfrm>
            <a:off x="5383250" y="3211825"/>
            <a:ext cx="15606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ROW SUM  = 15</a:t>
            </a:r>
            <a:endParaRPr b="0" i="0" sz="1400" u="none" cap="none" strike="noStrike">
              <a:solidFill>
                <a:srgbClr val="000000"/>
              </a:solidFill>
              <a:latin typeface="Calibri"/>
              <a:ea typeface="Calibri"/>
              <a:cs typeface="Calibri"/>
              <a:sym typeface="Calibri"/>
            </a:endParaRPr>
          </a:p>
        </p:txBody>
      </p:sp>
      <p:sp>
        <p:nvSpPr>
          <p:cNvPr id="243" name="Google Shape;243;p26"/>
          <p:cNvSpPr txBox="1"/>
          <p:nvPr/>
        </p:nvSpPr>
        <p:spPr>
          <a:xfrm>
            <a:off x="5383250" y="4002400"/>
            <a:ext cx="15606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ROW SUM  = 15</a:t>
            </a:r>
            <a:endParaRPr b="0" i="0" sz="1400" u="none" cap="none" strike="noStrike">
              <a:solidFill>
                <a:srgbClr val="000000"/>
              </a:solidFill>
              <a:latin typeface="Calibri"/>
              <a:ea typeface="Calibri"/>
              <a:cs typeface="Calibri"/>
              <a:sym typeface="Calibri"/>
            </a:endParaRPr>
          </a:p>
        </p:txBody>
      </p:sp>
      <p:sp>
        <p:nvSpPr>
          <p:cNvPr id="244" name="Google Shape;244;p26"/>
          <p:cNvSpPr txBox="1"/>
          <p:nvPr/>
        </p:nvSpPr>
        <p:spPr>
          <a:xfrm>
            <a:off x="5383250" y="4792975"/>
            <a:ext cx="15606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ROW SUM  = 15</a:t>
            </a:r>
            <a:endParaRPr b="0" i="0" sz="1400" u="none" cap="none" strike="noStrike">
              <a:solidFill>
                <a:srgbClr val="000000"/>
              </a:solidFill>
              <a:latin typeface="Calibri"/>
              <a:ea typeface="Calibri"/>
              <a:cs typeface="Calibri"/>
              <a:sym typeface="Calibri"/>
            </a:endParaRPr>
          </a:p>
        </p:txBody>
      </p:sp>
      <p:sp>
        <p:nvSpPr>
          <p:cNvPr id="245" name="Google Shape;245;p26"/>
          <p:cNvSpPr txBox="1"/>
          <p:nvPr/>
        </p:nvSpPr>
        <p:spPr>
          <a:xfrm>
            <a:off x="2944850" y="5583550"/>
            <a:ext cx="894900" cy="7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COL SUM  = 15</a:t>
            </a:r>
            <a:endParaRPr b="0" i="0" sz="1400" u="none" cap="none" strike="noStrike">
              <a:solidFill>
                <a:srgbClr val="000000"/>
              </a:solidFill>
              <a:latin typeface="Calibri"/>
              <a:ea typeface="Calibri"/>
              <a:cs typeface="Calibri"/>
              <a:sym typeface="Calibri"/>
            </a:endParaRPr>
          </a:p>
        </p:txBody>
      </p:sp>
      <p:sp>
        <p:nvSpPr>
          <p:cNvPr id="246" name="Google Shape;246;p26"/>
          <p:cNvSpPr txBox="1"/>
          <p:nvPr/>
        </p:nvSpPr>
        <p:spPr>
          <a:xfrm>
            <a:off x="3716600" y="5583550"/>
            <a:ext cx="894900" cy="7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COL SUM  = 15</a:t>
            </a:r>
            <a:endParaRPr b="0" i="0" sz="1400" u="none" cap="none" strike="noStrike">
              <a:solidFill>
                <a:srgbClr val="000000"/>
              </a:solidFill>
              <a:latin typeface="Calibri"/>
              <a:ea typeface="Calibri"/>
              <a:cs typeface="Calibri"/>
              <a:sym typeface="Calibri"/>
            </a:endParaRPr>
          </a:p>
        </p:txBody>
      </p:sp>
      <p:sp>
        <p:nvSpPr>
          <p:cNvPr id="247" name="Google Shape;247;p26"/>
          <p:cNvSpPr txBox="1"/>
          <p:nvPr/>
        </p:nvSpPr>
        <p:spPr>
          <a:xfrm>
            <a:off x="4564100" y="5583550"/>
            <a:ext cx="894900" cy="7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COL SUM  = 15</a:t>
            </a:r>
            <a:endParaRPr b="0" i="0" sz="1400" u="none" cap="none" strike="noStrike">
              <a:solidFill>
                <a:srgbClr val="000000"/>
              </a:solidFill>
              <a:latin typeface="Calibri"/>
              <a:ea typeface="Calibri"/>
              <a:cs typeface="Calibri"/>
              <a:sym typeface="Calibri"/>
            </a:endParaRPr>
          </a:p>
        </p:txBody>
      </p:sp>
      <p:sp>
        <p:nvSpPr>
          <p:cNvPr id="248" name="Google Shape;248;p26"/>
          <p:cNvSpPr txBox="1"/>
          <p:nvPr/>
        </p:nvSpPr>
        <p:spPr>
          <a:xfrm>
            <a:off x="1384250" y="5273000"/>
            <a:ext cx="15606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DIAG-2 SUM  = 15</a:t>
            </a:r>
            <a:endParaRPr b="0" i="0" sz="1400" u="none" cap="none" strike="noStrike">
              <a:solidFill>
                <a:srgbClr val="000000"/>
              </a:solidFill>
              <a:latin typeface="Calibri"/>
              <a:ea typeface="Calibri"/>
              <a:cs typeface="Calibri"/>
              <a:sym typeface="Calibri"/>
            </a:endParaRPr>
          </a:p>
        </p:txBody>
      </p:sp>
      <p:sp>
        <p:nvSpPr>
          <p:cNvPr id="249" name="Google Shape;249;p26"/>
          <p:cNvSpPr txBox="1"/>
          <p:nvPr/>
        </p:nvSpPr>
        <p:spPr>
          <a:xfrm>
            <a:off x="1384250" y="3211825"/>
            <a:ext cx="1560600" cy="2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DIAG-1 SUM  = 15</a:t>
            </a:r>
            <a:endParaRPr b="0" i="0" sz="1400" u="none" cap="none" strike="noStrike">
              <a:solidFill>
                <a:srgbClr val="000000"/>
              </a:solidFill>
              <a:latin typeface="Calibri"/>
              <a:ea typeface="Calibri"/>
              <a:cs typeface="Calibri"/>
              <a:sym typeface="Calibri"/>
            </a:endParaRPr>
          </a:p>
        </p:txBody>
      </p:sp>
      <p:sp>
        <p:nvSpPr>
          <p:cNvPr id="250" name="Google Shape;250;p26"/>
          <p:cNvSpPr txBox="1"/>
          <p:nvPr/>
        </p:nvSpPr>
        <p:spPr>
          <a:xfrm>
            <a:off x="2937900" y="6243650"/>
            <a:ext cx="2658600" cy="4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3. </a:t>
            </a:r>
            <a:r>
              <a:rPr b="0" i="0" lang="en-US" sz="1800" u="none" cap="none" strike="noStrike">
                <a:latin typeface="Times New Roman"/>
                <a:ea typeface="Times New Roman"/>
                <a:cs typeface="Times New Roman"/>
                <a:sym typeface="Times New Roman"/>
              </a:rPr>
              <a:t>3x3</a:t>
            </a:r>
            <a:r>
              <a:rPr b="0" i="0" lang="en-US" sz="1800" u="none" cap="none" strike="noStrike">
                <a:solidFill>
                  <a:srgbClr val="000000"/>
                </a:solidFill>
                <a:latin typeface="Times New Roman"/>
                <a:ea typeface="Times New Roman"/>
                <a:cs typeface="Times New Roman"/>
                <a:sym typeface="Times New Roman"/>
              </a:rPr>
              <a:t> magic matrix</a:t>
            </a:r>
            <a:endParaRPr b="0" i="0" sz="1800" u="none" cap="none" strike="noStrike">
              <a:solidFill>
                <a:srgbClr val="000000"/>
              </a:solidFill>
              <a:latin typeface="Times New Roman"/>
              <a:ea typeface="Times New Roman"/>
              <a:cs typeface="Times New Roman"/>
              <a:sym typeface="Times New Roman"/>
            </a:endParaRPr>
          </a:p>
        </p:txBody>
      </p:sp>
      <p:sp>
        <p:nvSpPr>
          <p:cNvPr id="251" name="Google Shape;251;p2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Construction of Magic Matrix</a:t>
            </a:r>
            <a:endParaRPr sz="3000">
              <a:latin typeface="Times New Roman"/>
              <a:ea typeface="Times New Roman"/>
              <a:cs typeface="Times New Roman"/>
              <a:sym typeface="Times New Roman"/>
            </a:endParaRPr>
          </a:p>
        </p:txBody>
      </p:sp>
      <p:sp>
        <p:nvSpPr>
          <p:cNvPr id="257" name="Google Shape;257;p27"/>
          <p:cNvSpPr txBox="1"/>
          <p:nvPr>
            <p:ph idx="1" type="body"/>
          </p:nvPr>
        </p:nvSpPr>
        <p:spPr>
          <a:xfrm>
            <a:off x="250675" y="1582400"/>
            <a:ext cx="8236800" cy="5000962"/>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40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1. </a:t>
            </a:r>
            <a:r>
              <a:rPr lang="en-US" sz="1800">
                <a:solidFill>
                  <a:srgbClr val="000000"/>
                </a:solidFill>
                <a:latin typeface="Times New Roman"/>
                <a:ea typeface="Times New Roman"/>
                <a:cs typeface="Times New Roman"/>
                <a:sym typeface="Times New Roman"/>
              </a:rPr>
              <a:t>The first step is to place</a:t>
            </a:r>
            <a:r>
              <a:rPr lang="en-US" sz="1800">
                <a:solidFill>
                  <a:srgbClr val="000000"/>
                </a:solidFill>
                <a:latin typeface="Times New Roman"/>
                <a:ea typeface="Times New Roman"/>
                <a:cs typeface="Times New Roman"/>
                <a:sym typeface="Times New Roman"/>
              </a:rPr>
              <a:t> the number 1 in any of the cells of the  N x N  magic square. (A ‘1’ in the top middle will give a perfect magic square, however 1 can be placed anywhere, but, the diagonals might not sum to the magic number.)</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1100"/>
              <a:buFont typeface="Arial"/>
              <a:buNone/>
            </a:pPr>
            <a:r>
              <a:rPr lang="en-US" sz="1800">
                <a:latin typeface="Times New Roman"/>
                <a:ea typeface="Times New Roman"/>
                <a:cs typeface="Times New Roman"/>
                <a:sym typeface="Times New Roman"/>
              </a:rPr>
              <a:t>2.  The next step is to place the next successive integer in the square above and to the right of the “1”. Continue this last step until the square is filled.</a:t>
            </a:r>
            <a:endParaRPr sz="1800">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1100"/>
              <a:buFont typeface="Arial"/>
              <a:buNone/>
            </a:pPr>
            <a:r>
              <a:rPr lang="en-US" sz="1800">
                <a:latin typeface="Times New Roman"/>
                <a:ea typeface="Times New Roman"/>
                <a:cs typeface="Times New Roman"/>
                <a:sym typeface="Times New Roman"/>
              </a:rPr>
              <a:t>3.  The numbers wrap around the square, so when the top of the square is reached, wrap to the bottom row, and if right side is reached, then wrap to the left. </a:t>
            </a:r>
            <a:endParaRPr sz="1800">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1100"/>
              <a:buFont typeface="Arial"/>
              <a:buNone/>
            </a:pPr>
            <a:r>
              <a:rPr lang="en-US" sz="1800">
                <a:solidFill>
                  <a:srgbClr val="000000"/>
                </a:solidFill>
                <a:latin typeface="Times New Roman"/>
                <a:ea typeface="Times New Roman"/>
                <a:cs typeface="Times New Roman"/>
                <a:sym typeface="Times New Roman"/>
              </a:rPr>
              <a:t>4. </a:t>
            </a:r>
            <a:r>
              <a:rPr lang="en-US" sz="1800">
                <a:latin typeface="Times New Roman"/>
                <a:ea typeface="Times New Roman"/>
                <a:cs typeface="Times New Roman"/>
                <a:sym typeface="Times New Roman"/>
              </a:rPr>
              <a:t>When the upper right corner is reached drop down one row to continue filling numbers.</a:t>
            </a:r>
            <a:endParaRPr sz="1800">
              <a:latin typeface="Times New Roman"/>
              <a:ea typeface="Times New Roman"/>
              <a:cs typeface="Times New Roman"/>
              <a:sym typeface="Times New Roman"/>
            </a:endParaRPr>
          </a:p>
          <a:p>
            <a:pPr indent="0" lvl="0" marL="0" rtl="0" algn="just">
              <a:lnSpc>
                <a:spcPct val="150000"/>
              </a:lnSpc>
              <a:spcBef>
                <a:spcPts val="400"/>
              </a:spcBef>
              <a:spcAft>
                <a:spcPts val="0"/>
              </a:spcAft>
              <a:buClr>
                <a:schemeClr val="dk1"/>
              </a:buClr>
              <a:buSzPts val="1100"/>
              <a:buFont typeface="Arial"/>
              <a:buNone/>
            </a:pPr>
            <a:r>
              <a:rPr lang="en-US" sz="1800">
                <a:latin typeface="Times New Roman"/>
                <a:ea typeface="Times New Roman"/>
                <a:cs typeface="Times New Roman"/>
                <a:sym typeface="Times New Roman"/>
              </a:rPr>
              <a:t>5.  When going to place the next number, x,  in a cell that is already filled, then x is placed in the cell below x-1, the number that was just placed.</a:t>
            </a:r>
            <a:endParaRPr sz="1800">
              <a:latin typeface="Times New Roman"/>
              <a:ea typeface="Times New Roman"/>
              <a:cs typeface="Times New Roman"/>
              <a:sym typeface="Times New Roman"/>
            </a:endParaRPr>
          </a:p>
          <a:p>
            <a:pPr indent="0" lvl="0" marL="0" rtl="0" algn="just">
              <a:lnSpc>
                <a:spcPct val="115000"/>
              </a:lnSpc>
              <a:spcBef>
                <a:spcPts val="400"/>
              </a:spcBef>
              <a:spcAft>
                <a:spcPts val="0"/>
              </a:spcAft>
              <a:buClr>
                <a:schemeClr val="dk1"/>
              </a:buClr>
              <a:buSzPts val="1100"/>
              <a:buFont typeface="Arial"/>
              <a:buNone/>
            </a:pPr>
            <a:r>
              <a:t/>
            </a:r>
            <a:endParaRPr sz="1800">
              <a:solidFill>
                <a:srgbClr val="2DA2BF"/>
              </a:solidFill>
              <a:latin typeface="Times New Roman"/>
              <a:ea typeface="Times New Roman"/>
              <a:cs typeface="Times New Roman"/>
              <a:sym typeface="Times New Roman"/>
            </a:endParaRPr>
          </a:p>
          <a:p>
            <a:pPr indent="0" lvl="0" marL="342900" rtl="0" algn="just">
              <a:lnSpc>
                <a:spcPct val="115000"/>
              </a:lnSpc>
              <a:spcBef>
                <a:spcPts val="0"/>
              </a:spcBef>
              <a:spcAft>
                <a:spcPts val="0"/>
              </a:spcAft>
              <a:buSzPts val="1800"/>
              <a:buNone/>
            </a:pPr>
            <a:r>
              <a:t/>
            </a:r>
            <a:endParaRPr sz="1800">
              <a:latin typeface="Times New Roman"/>
              <a:ea typeface="Times New Roman"/>
              <a:cs typeface="Times New Roman"/>
              <a:sym typeface="Times New Roman"/>
            </a:endParaRPr>
          </a:p>
        </p:txBody>
      </p:sp>
      <p:sp>
        <p:nvSpPr>
          <p:cNvPr id="258" name="Google Shape;258;p2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Construction of Magic Matrix</a:t>
            </a:r>
            <a:endParaRPr sz="3000">
              <a:latin typeface="Times New Roman"/>
              <a:ea typeface="Times New Roman"/>
              <a:cs typeface="Times New Roman"/>
              <a:sym typeface="Times New Roman"/>
            </a:endParaRPr>
          </a:p>
        </p:txBody>
      </p:sp>
      <p:pic>
        <p:nvPicPr>
          <p:cNvPr id="264" name="Google Shape;264;p28"/>
          <p:cNvPicPr preferRelativeResize="0"/>
          <p:nvPr/>
        </p:nvPicPr>
        <p:blipFill rotWithShape="1">
          <a:blip r:embed="rId3">
            <a:alphaModFix/>
          </a:blip>
          <a:srcRect b="0" l="0" r="0" t="0"/>
          <a:stretch/>
        </p:blipFill>
        <p:spPr>
          <a:xfrm>
            <a:off x="256700" y="1986150"/>
            <a:ext cx="3627600" cy="2793700"/>
          </a:xfrm>
          <a:prstGeom prst="rect">
            <a:avLst/>
          </a:prstGeom>
          <a:noFill/>
          <a:ln>
            <a:noFill/>
          </a:ln>
        </p:spPr>
      </p:pic>
      <p:pic>
        <p:nvPicPr>
          <p:cNvPr id="265" name="Google Shape;265;p28"/>
          <p:cNvPicPr preferRelativeResize="0"/>
          <p:nvPr/>
        </p:nvPicPr>
        <p:blipFill rotWithShape="1">
          <a:blip r:embed="rId4">
            <a:alphaModFix/>
          </a:blip>
          <a:srcRect b="0" l="0" r="0" t="0"/>
          <a:stretch/>
        </p:blipFill>
        <p:spPr>
          <a:xfrm>
            <a:off x="4189775" y="3287113"/>
            <a:ext cx="791798" cy="427037"/>
          </a:xfrm>
          <a:prstGeom prst="rect">
            <a:avLst/>
          </a:prstGeom>
          <a:noFill/>
          <a:ln>
            <a:noFill/>
          </a:ln>
        </p:spPr>
      </p:pic>
      <p:pic>
        <p:nvPicPr>
          <p:cNvPr id="266" name="Google Shape;266;p28"/>
          <p:cNvPicPr preferRelativeResize="0"/>
          <p:nvPr/>
        </p:nvPicPr>
        <p:blipFill rotWithShape="1">
          <a:blip r:embed="rId5">
            <a:alphaModFix/>
          </a:blip>
          <a:srcRect b="0" l="0" r="0" t="0"/>
          <a:stretch/>
        </p:blipFill>
        <p:spPr>
          <a:xfrm>
            <a:off x="4981574" y="2033799"/>
            <a:ext cx="3095625" cy="2670735"/>
          </a:xfrm>
          <a:prstGeom prst="rect">
            <a:avLst/>
          </a:prstGeom>
          <a:noFill/>
          <a:ln>
            <a:noFill/>
          </a:ln>
        </p:spPr>
      </p:pic>
      <p:sp>
        <p:nvSpPr>
          <p:cNvPr id="267" name="Google Shape;267;p28"/>
          <p:cNvSpPr txBox="1"/>
          <p:nvPr/>
        </p:nvSpPr>
        <p:spPr>
          <a:xfrm>
            <a:off x="2885425" y="5029200"/>
            <a:ext cx="3400500" cy="5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4. Magic matrix construction</a:t>
            </a:r>
            <a:endParaRPr b="0" i="0" sz="1800" u="none" cap="none" strike="noStrike">
              <a:solidFill>
                <a:srgbClr val="000000"/>
              </a:solidFill>
              <a:latin typeface="Times New Roman"/>
              <a:ea typeface="Times New Roman"/>
              <a:cs typeface="Times New Roman"/>
              <a:sym typeface="Times New Roman"/>
            </a:endParaRPr>
          </a:p>
        </p:txBody>
      </p:sp>
      <p:sp>
        <p:nvSpPr>
          <p:cNvPr id="268" name="Google Shape;268;p2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457200" y="3978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Scrambling using magic matrix</a:t>
            </a:r>
            <a:endParaRPr sz="3000">
              <a:latin typeface="Times New Roman"/>
              <a:ea typeface="Times New Roman"/>
              <a:cs typeface="Times New Roman"/>
              <a:sym typeface="Times New Roman"/>
            </a:endParaRPr>
          </a:p>
        </p:txBody>
      </p:sp>
      <p:sp>
        <p:nvSpPr>
          <p:cNvPr id="275" name="Google Shape;275;p29"/>
          <p:cNvSpPr txBox="1"/>
          <p:nvPr>
            <p:ph idx="1" type="body"/>
          </p:nvPr>
        </p:nvSpPr>
        <p:spPr>
          <a:xfrm>
            <a:off x="457200" y="1826050"/>
            <a:ext cx="7620000" cy="48006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400"/>
              </a:spcBef>
              <a:spcAft>
                <a:spcPts val="0"/>
              </a:spcAft>
              <a:buSzPts val="1800"/>
              <a:buFont typeface="Times New Roman"/>
              <a:buChar char="•"/>
            </a:pPr>
            <a:r>
              <a:rPr lang="en-US" sz="1800">
                <a:latin typeface="Times New Roman"/>
                <a:ea typeface="Times New Roman"/>
                <a:cs typeface="Times New Roman"/>
                <a:sym typeface="Times New Roman"/>
              </a:rPr>
              <a:t>The image matrix holding the pixel values in converted into a one-dimension matrix.</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pixel values are hence arranged linearly with indices from 1 to N².</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magic matrix is traversed, and each position is replaced by the pixel value that is contained in the index value that the position holds in the 1D matrix.</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sp>
        <p:nvSpPr>
          <p:cNvPr id="276" name="Google Shape;276;p2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Modifications</a:t>
            </a:r>
            <a:endParaRPr sz="3000">
              <a:latin typeface="Times New Roman"/>
              <a:ea typeface="Times New Roman"/>
              <a:cs typeface="Times New Roman"/>
              <a:sym typeface="Times New Roman"/>
            </a:endParaRPr>
          </a:p>
        </p:txBody>
      </p:sp>
      <p:sp>
        <p:nvSpPr>
          <p:cNvPr id="283" name="Google Shape;283;p3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360"/>
              </a:spcBef>
              <a:spcAft>
                <a:spcPts val="0"/>
              </a:spcAft>
              <a:buSzPts val="1800"/>
              <a:buChar char="•"/>
            </a:pPr>
            <a:r>
              <a:rPr lang="en-US" sz="1800">
                <a:latin typeface="Times New Roman"/>
                <a:ea typeface="Times New Roman"/>
                <a:cs typeface="Times New Roman"/>
                <a:sym typeface="Times New Roman"/>
              </a:rPr>
              <a:t>The technique of magic matrix has been modified by changing the pixel values before scrambling. Hence the modified technique is a combination of both </a:t>
            </a:r>
            <a:r>
              <a:rPr b="1" lang="en-US" sz="1800">
                <a:latin typeface="Times New Roman"/>
                <a:ea typeface="Times New Roman"/>
                <a:cs typeface="Times New Roman"/>
                <a:sym typeface="Times New Roman"/>
              </a:rPr>
              <a:t>value transformation</a:t>
            </a:r>
            <a:r>
              <a:rPr lang="en-US" sz="1800">
                <a:latin typeface="Times New Roman"/>
                <a:ea typeface="Times New Roman"/>
                <a:cs typeface="Times New Roman"/>
                <a:sym typeface="Times New Roman"/>
              </a:rPr>
              <a:t> and </a:t>
            </a:r>
            <a:r>
              <a:rPr b="1" lang="en-US" sz="1800">
                <a:latin typeface="Times New Roman"/>
                <a:ea typeface="Times New Roman"/>
                <a:cs typeface="Times New Roman"/>
                <a:sym typeface="Times New Roman"/>
              </a:rPr>
              <a:t>position transformation</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All the pixel values of the input image are XORed and the result is stored in a variable.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This variable is again XORed individually with each pixel and the pixel value is replaced with this XORed value.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This transforms the value of each pixel in the matrix and this matrix is scrambled by using the magic matrix.</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284" name="Google Shape;284;p3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Results of Magic matrix for Lena Image</a:t>
            </a:r>
            <a:endParaRPr sz="3000">
              <a:latin typeface="Times New Roman"/>
              <a:ea typeface="Times New Roman"/>
              <a:cs typeface="Times New Roman"/>
              <a:sym typeface="Times New Roman"/>
            </a:endParaRPr>
          </a:p>
        </p:txBody>
      </p:sp>
      <p:pic>
        <p:nvPicPr>
          <p:cNvPr id="291" name="Google Shape;291;p31"/>
          <p:cNvPicPr preferRelativeResize="0"/>
          <p:nvPr/>
        </p:nvPicPr>
        <p:blipFill rotWithShape="1">
          <a:blip r:embed="rId3">
            <a:alphaModFix/>
          </a:blip>
          <a:srcRect b="0" l="0" r="0" t="0"/>
          <a:stretch/>
        </p:blipFill>
        <p:spPr>
          <a:xfrm>
            <a:off x="970450" y="1442825"/>
            <a:ext cx="1835301" cy="1736225"/>
          </a:xfrm>
          <a:prstGeom prst="rect">
            <a:avLst/>
          </a:prstGeom>
          <a:noFill/>
          <a:ln>
            <a:noFill/>
          </a:ln>
        </p:spPr>
      </p:pic>
      <p:pic>
        <p:nvPicPr>
          <p:cNvPr id="292" name="Google Shape;292;p31"/>
          <p:cNvPicPr preferRelativeResize="0"/>
          <p:nvPr/>
        </p:nvPicPr>
        <p:blipFill rotWithShape="1">
          <a:blip r:embed="rId4">
            <a:alphaModFix/>
          </a:blip>
          <a:srcRect b="0" l="0" r="0" t="0"/>
          <a:stretch/>
        </p:blipFill>
        <p:spPr>
          <a:xfrm>
            <a:off x="4572000" y="1548822"/>
            <a:ext cx="3062274" cy="1630217"/>
          </a:xfrm>
          <a:prstGeom prst="rect">
            <a:avLst/>
          </a:prstGeom>
          <a:noFill/>
          <a:ln>
            <a:noFill/>
          </a:ln>
        </p:spPr>
      </p:pic>
      <p:pic>
        <p:nvPicPr>
          <p:cNvPr id="293" name="Google Shape;293;p31"/>
          <p:cNvPicPr preferRelativeResize="0"/>
          <p:nvPr/>
        </p:nvPicPr>
        <p:blipFill rotWithShape="1">
          <a:blip r:embed="rId5">
            <a:alphaModFix/>
          </a:blip>
          <a:srcRect b="0" l="0" r="0" t="0"/>
          <a:stretch/>
        </p:blipFill>
        <p:spPr>
          <a:xfrm>
            <a:off x="970451" y="4074400"/>
            <a:ext cx="1835300" cy="1721262"/>
          </a:xfrm>
          <a:prstGeom prst="rect">
            <a:avLst/>
          </a:prstGeom>
          <a:noFill/>
          <a:ln>
            <a:noFill/>
          </a:ln>
        </p:spPr>
      </p:pic>
      <p:pic>
        <p:nvPicPr>
          <p:cNvPr id="294" name="Google Shape;294;p31"/>
          <p:cNvPicPr preferRelativeResize="0"/>
          <p:nvPr/>
        </p:nvPicPr>
        <p:blipFill rotWithShape="1">
          <a:blip r:embed="rId6">
            <a:alphaModFix/>
          </a:blip>
          <a:srcRect b="0" l="0" r="0" t="0"/>
          <a:stretch/>
        </p:blipFill>
        <p:spPr>
          <a:xfrm>
            <a:off x="4572000" y="4160125"/>
            <a:ext cx="3062275" cy="1641498"/>
          </a:xfrm>
          <a:prstGeom prst="rect">
            <a:avLst/>
          </a:prstGeom>
          <a:noFill/>
          <a:ln>
            <a:noFill/>
          </a:ln>
        </p:spPr>
      </p:pic>
      <p:sp>
        <p:nvSpPr>
          <p:cNvPr id="295" name="Google Shape;295;p31"/>
          <p:cNvSpPr txBox="1"/>
          <p:nvPr/>
        </p:nvSpPr>
        <p:spPr>
          <a:xfrm>
            <a:off x="457200" y="3306475"/>
            <a:ext cx="3186000" cy="64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5a. Output image from ECC Block</a:t>
            </a:r>
            <a:endParaRPr b="0" i="0" sz="1800" u="none" cap="none" strike="noStrike">
              <a:solidFill>
                <a:srgbClr val="000000"/>
              </a:solidFill>
              <a:latin typeface="Times New Roman"/>
              <a:ea typeface="Times New Roman"/>
              <a:cs typeface="Times New Roman"/>
              <a:sym typeface="Times New Roman"/>
            </a:endParaRPr>
          </a:p>
        </p:txBody>
      </p:sp>
      <p:sp>
        <p:nvSpPr>
          <p:cNvPr id="296" name="Google Shape;296;p31"/>
          <p:cNvSpPr txBox="1"/>
          <p:nvPr/>
        </p:nvSpPr>
        <p:spPr>
          <a:xfrm>
            <a:off x="4371975" y="3349338"/>
            <a:ext cx="3186000" cy="64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5b. Histogram of ECC output image</a:t>
            </a:r>
            <a:endParaRPr b="0" i="0" sz="1800" u="none" cap="none" strike="noStrike">
              <a:solidFill>
                <a:srgbClr val="000000"/>
              </a:solidFill>
              <a:latin typeface="Times New Roman"/>
              <a:ea typeface="Times New Roman"/>
              <a:cs typeface="Times New Roman"/>
              <a:sym typeface="Times New Roman"/>
            </a:endParaRPr>
          </a:p>
        </p:txBody>
      </p:sp>
      <p:sp>
        <p:nvSpPr>
          <p:cNvPr id="297" name="Google Shape;297;p31"/>
          <p:cNvSpPr txBox="1"/>
          <p:nvPr/>
        </p:nvSpPr>
        <p:spPr>
          <a:xfrm>
            <a:off x="4510138" y="5971888"/>
            <a:ext cx="3186000" cy="64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5d. Histogram of encrypted image</a:t>
            </a:r>
            <a:endParaRPr b="0" i="0" sz="1800" u="none" cap="none" strike="noStrike">
              <a:solidFill>
                <a:srgbClr val="000000"/>
              </a:solidFill>
              <a:latin typeface="Times New Roman"/>
              <a:ea typeface="Times New Roman"/>
              <a:cs typeface="Times New Roman"/>
              <a:sym typeface="Times New Roman"/>
            </a:endParaRPr>
          </a:p>
        </p:txBody>
      </p:sp>
      <p:sp>
        <p:nvSpPr>
          <p:cNvPr id="298" name="Google Shape;298;p31"/>
          <p:cNvSpPr txBox="1"/>
          <p:nvPr/>
        </p:nvSpPr>
        <p:spPr>
          <a:xfrm>
            <a:off x="314250" y="5835800"/>
            <a:ext cx="3471900" cy="64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5c. Encrypted image from magic matrix</a:t>
            </a:r>
            <a:endParaRPr b="0" i="0" sz="1800" u="none" cap="none" strike="noStrike">
              <a:solidFill>
                <a:srgbClr val="000000"/>
              </a:solidFill>
              <a:latin typeface="Times New Roman"/>
              <a:ea typeface="Times New Roman"/>
              <a:cs typeface="Times New Roman"/>
              <a:sym typeface="Times New Roman"/>
            </a:endParaRPr>
          </a:p>
        </p:txBody>
      </p:sp>
      <p:sp>
        <p:nvSpPr>
          <p:cNvPr id="299" name="Google Shape;299;p3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32"/>
          <p:cNvPicPr preferRelativeResize="0"/>
          <p:nvPr/>
        </p:nvPicPr>
        <p:blipFill rotWithShape="1">
          <a:blip r:embed="rId3">
            <a:alphaModFix/>
          </a:blip>
          <a:srcRect b="0" l="0" r="0" t="0"/>
          <a:stretch/>
        </p:blipFill>
        <p:spPr>
          <a:xfrm>
            <a:off x="749250" y="1267450"/>
            <a:ext cx="1978174" cy="1902095"/>
          </a:xfrm>
          <a:prstGeom prst="rect">
            <a:avLst/>
          </a:prstGeom>
          <a:noFill/>
          <a:ln>
            <a:noFill/>
          </a:ln>
        </p:spPr>
      </p:pic>
      <p:pic>
        <p:nvPicPr>
          <p:cNvPr id="306" name="Google Shape;306;p32"/>
          <p:cNvPicPr preferRelativeResize="0"/>
          <p:nvPr/>
        </p:nvPicPr>
        <p:blipFill rotWithShape="1">
          <a:blip r:embed="rId4">
            <a:alphaModFix/>
          </a:blip>
          <a:srcRect b="0" l="0" r="0" t="0"/>
          <a:stretch/>
        </p:blipFill>
        <p:spPr>
          <a:xfrm>
            <a:off x="4572000" y="1407800"/>
            <a:ext cx="3162299" cy="1710051"/>
          </a:xfrm>
          <a:prstGeom prst="rect">
            <a:avLst/>
          </a:prstGeom>
          <a:noFill/>
          <a:ln>
            <a:noFill/>
          </a:ln>
        </p:spPr>
      </p:pic>
      <p:pic>
        <p:nvPicPr>
          <p:cNvPr id="307" name="Google Shape;307;p32"/>
          <p:cNvPicPr preferRelativeResize="0"/>
          <p:nvPr/>
        </p:nvPicPr>
        <p:blipFill rotWithShape="1">
          <a:blip r:embed="rId5">
            <a:alphaModFix/>
          </a:blip>
          <a:srcRect b="0" l="0" r="0" t="0"/>
          <a:stretch/>
        </p:blipFill>
        <p:spPr>
          <a:xfrm>
            <a:off x="785625" y="4138625"/>
            <a:ext cx="1905414" cy="1804975"/>
          </a:xfrm>
          <a:prstGeom prst="rect">
            <a:avLst/>
          </a:prstGeom>
          <a:noFill/>
          <a:ln>
            <a:noFill/>
          </a:ln>
        </p:spPr>
      </p:pic>
      <p:pic>
        <p:nvPicPr>
          <p:cNvPr id="308" name="Google Shape;308;p32"/>
          <p:cNvPicPr preferRelativeResize="0"/>
          <p:nvPr/>
        </p:nvPicPr>
        <p:blipFill rotWithShape="1">
          <a:blip r:embed="rId6">
            <a:alphaModFix/>
          </a:blip>
          <a:srcRect b="0" l="0" r="0" t="0"/>
          <a:stretch/>
        </p:blipFill>
        <p:spPr>
          <a:xfrm>
            <a:off x="4654700" y="4238650"/>
            <a:ext cx="3349726" cy="1804976"/>
          </a:xfrm>
          <a:prstGeom prst="rect">
            <a:avLst/>
          </a:prstGeom>
          <a:noFill/>
          <a:ln>
            <a:noFill/>
          </a:ln>
        </p:spPr>
      </p:pic>
      <p:sp>
        <p:nvSpPr>
          <p:cNvPr id="309" name="Google Shape;309;p32"/>
          <p:cNvSpPr txBox="1"/>
          <p:nvPr/>
        </p:nvSpPr>
        <p:spPr>
          <a:xfrm>
            <a:off x="501100" y="263975"/>
            <a:ext cx="7445100" cy="88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chemeClr val="dk2"/>
                </a:solidFill>
                <a:latin typeface="Times New Roman"/>
                <a:ea typeface="Times New Roman"/>
                <a:cs typeface="Times New Roman"/>
                <a:sym typeface="Times New Roman"/>
              </a:rPr>
              <a:t>Results (Magic matrix) Other Image</a:t>
            </a:r>
            <a:endParaRPr b="0" i="0" sz="1400" u="none" cap="none" strike="noStrike">
              <a:solidFill>
                <a:srgbClr val="000000"/>
              </a:solidFill>
              <a:latin typeface="Calibri"/>
              <a:ea typeface="Calibri"/>
              <a:cs typeface="Calibri"/>
              <a:sym typeface="Calibri"/>
            </a:endParaRPr>
          </a:p>
        </p:txBody>
      </p:sp>
      <p:sp>
        <p:nvSpPr>
          <p:cNvPr id="310" name="Google Shape;310;p32"/>
          <p:cNvSpPr txBox="1"/>
          <p:nvPr/>
        </p:nvSpPr>
        <p:spPr>
          <a:xfrm>
            <a:off x="357925" y="3373975"/>
            <a:ext cx="3063900" cy="42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Times New Roman"/>
                <a:ea typeface="Times New Roman"/>
                <a:cs typeface="Times New Roman"/>
                <a:sym typeface="Times New Roman"/>
              </a:rPr>
              <a:t>Fig 6a. Output image from ECC Block</a:t>
            </a:r>
            <a:endParaRPr b="0" i="0" sz="1800" u="none" cap="none" strike="noStrike">
              <a:solidFill>
                <a:schemeClr val="dk1"/>
              </a:solidFill>
              <a:latin typeface="Times New Roman"/>
              <a:ea typeface="Times New Roman"/>
              <a:cs typeface="Times New Roman"/>
              <a:sym typeface="Times New Roman"/>
            </a:endParaRPr>
          </a:p>
        </p:txBody>
      </p:sp>
      <p:sp>
        <p:nvSpPr>
          <p:cNvPr id="311" name="Google Shape;311;p32"/>
          <p:cNvSpPr txBox="1"/>
          <p:nvPr/>
        </p:nvSpPr>
        <p:spPr>
          <a:xfrm>
            <a:off x="4621200" y="3373963"/>
            <a:ext cx="3063900" cy="42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Times New Roman"/>
                <a:ea typeface="Times New Roman"/>
                <a:cs typeface="Times New Roman"/>
                <a:sym typeface="Times New Roman"/>
              </a:rPr>
              <a:t>Fig 6b. Histogram of ECC output image</a:t>
            </a:r>
            <a:endParaRPr b="0" i="0" sz="1800" u="none" cap="none" strike="noStrike">
              <a:solidFill>
                <a:schemeClr val="dk1"/>
              </a:solidFill>
              <a:latin typeface="Times New Roman"/>
              <a:ea typeface="Times New Roman"/>
              <a:cs typeface="Times New Roman"/>
              <a:sym typeface="Times New Roman"/>
            </a:endParaRPr>
          </a:p>
        </p:txBody>
      </p:sp>
      <p:sp>
        <p:nvSpPr>
          <p:cNvPr id="312" name="Google Shape;312;p32"/>
          <p:cNvSpPr txBox="1"/>
          <p:nvPr/>
        </p:nvSpPr>
        <p:spPr>
          <a:xfrm>
            <a:off x="252488" y="6126788"/>
            <a:ext cx="3063900" cy="42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Times New Roman"/>
                <a:ea typeface="Times New Roman"/>
                <a:cs typeface="Times New Roman"/>
                <a:sym typeface="Times New Roman"/>
              </a:rPr>
              <a:t>Fig 6c. Encrypted image from magic matrix</a:t>
            </a:r>
            <a:endParaRPr b="0" i="0" sz="1800" u="none" cap="none" strike="noStrike">
              <a:solidFill>
                <a:schemeClr val="dk1"/>
              </a:solidFill>
              <a:latin typeface="Times New Roman"/>
              <a:ea typeface="Times New Roman"/>
              <a:cs typeface="Times New Roman"/>
              <a:sym typeface="Times New Roman"/>
            </a:endParaRPr>
          </a:p>
        </p:txBody>
      </p:sp>
      <p:sp>
        <p:nvSpPr>
          <p:cNvPr id="313" name="Google Shape;313;p32"/>
          <p:cNvSpPr txBox="1"/>
          <p:nvPr/>
        </p:nvSpPr>
        <p:spPr>
          <a:xfrm>
            <a:off x="4670400" y="6126788"/>
            <a:ext cx="3063900" cy="42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Times New Roman"/>
                <a:ea typeface="Times New Roman"/>
                <a:cs typeface="Times New Roman"/>
                <a:sym typeface="Times New Roman"/>
              </a:rPr>
              <a:t>Fig 6d. Histogram of encrypted image</a:t>
            </a:r>
            <a:endParaRPr b="0" i="0" sz="1800" u="none" cap="none" strike="noStrike">
              <a:solidFill>
                <a:schemeClr val="dk1"/>
              </a:solidFill>
              <a:latin typeface="Times New Roman"/>
              <a:ea typeface="Times New Roman"/>
              <a:cs typeface="Times New Roman"/>
              <a:sym typeface="Times New Roman"/>
            </a:endParaRPr>
          </a:p>
        </p:txBody>
      </p:sp>
      <p:sp>
        <p:nvSpPr>
          <p:cNvPr id="314" name="Google Shape;314;p3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762000" y="33156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Contents</a:t>
            </a:r>
            <a:endParaRPr sz="3000">
              <a:latin typeface="Times New Roman"/>
              <a:ea typeface="Times New Roman"/>
              <a:cs typeface="Times New Roman"/>
              <a:sym typeface="Times New Roman"/>
            </a:endParaRPr>
          </a:p>
        </p:txBody>
      </p:sp>
      <p:sp>
        <p:nvSpPr>
          <p:cNvPr id="143" name="Google Shape;143;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Motivation</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Introduction</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Objective</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Literature Review</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Methodology</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Results and discussions</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Future Works</a:t>
            </a:r>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References</a:t>
            </a:r>
            <a:endParaRPr/>
          </a:p>
        </p:txBody>
      </p:sp>
      <p:sp>
        <p:nvSpPr>
          <p:cNvPr id="144" name="Google Shape;144;p1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Calibri"/>
              <a:buNone/>
            </a:pPr>
            <a:r>
              <a:rPr lang="en-US" sz="3000">
                <a:latin typeface="Times New Roman"/>
                <a:ea typeface="Times New Roman"/>
                <a:cs typeface="Times New Roman"/>
                <a:sym typeface="Times New Roman"/>
              </a:rPr>
              <a:t>Advanced Encryption Standard (AES)</a:t>
            </a:r>
            <a:endParaRPr sz="3000">
              <a:latin typeface="Times New Roman"/>
              <a:ea typeface="Times New Roman"/>
              <a:cs typeface="Times New Roman"/>
              <a:sym typeface="Times New Roman"/>
            </a:endParaRPr>
          </a:p>
        </p:txBody>
      </p:sp>
      <p:sp>
        <p:nvSpPr>
          <p:cNvPr id="320" name="Google Shape;320;p33"/>
          <p:cNvSpPr txBox="1"/>
          <p:nvPr>
            <p:ph idx="1" type="body"/>
          </p:nvPr>
        </p:nvSpPr>
        <p:spPr>
          <a:xfrm>
            <a:off x="85375" y="1600200"/>
            <a:ext cx="8366100" cy="5150100"/>
          </a:xfrm>
          <a:prstGeom prst="rect">
            <a:avLst/>
          </a:prstGeom>
          <a:noFill/>
          <a:ln>
            <a:noFill/>
          </a:ln>
        </p:spPr>
        <p:txBody>
          <a:bodyPr anchorCtr="0" anchor="t" bIns="45700" lIns="91425" spcFirstLastPara="1" rIns="91425" wrap="square" tIns="45700">
            <a:noAutofit/>
          </a:bodyPr>
          <a:lstStyle/>
          <a:p>
            <a:pPr indent="-190500" lvl="0" marL="342900" rtl="0" algn="just">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It uses higher length key sizes such as 128, 192 and 256 bits for encryption. Hence it makes AES algorithm more robust against hacking.</a:t>
            </a:r>
            <a:endParaRPr sz="1600">
              <a:latin typeface="Times New Roman"/>
              <a:ea typeface="Times New Roman"/>
              <a:cs typeface="Times New Roman"/>
              <a:sym typeface="Times New Roman"/>
            </a:endParaRPr>
          </a:p>
          <a:p>
            <a:pPr indent="-190500" lvl="0" marL="342900" rtl="0" algn="just">
              <a:lnSpc>
                <a:spcPct val="150000"/>
              </a:lnSpc>
              <a:spcBef>
                <a:spcPts val="440"/>
              </a:spcBef>
              <a:spcAft>
                <a:spcPts val="0"/>
              </a:spcAft>
              <a:buSzPts val="1600"/>
              <a:buFont typeface="Times New Roman"/>
              <a:buChar char="•"/>
            </a:pPr>
            <a:r>
              <a:rPr lang="en-US" sz="1600">
                <a:latin typeface="Times New Roman"/>
                <a:ea typeface="Times New Roman"/>
                <a:cs typeface="Times New Roman"/>
                <a:sym typeface="Times New Roman"/>
              </a:rPr>
              <a:t>For  128 bit, about 2^128 attempts are needed to break. This makes it very difficult to hack it as a result it is very safe protocol.</a:t>
            </a:r>
            <a:endParaRPr sz="1600">
              <a:latin typeface="Times New Roman"/>
              <a:ea typeface="Times New Roman"/>
              <a:cs typeface="Times New Roman"/>
              <a:sym typeface="Times New Roman"/>
            </a:endParaRPr>
          </a:p>
          <a:p>
            <a:pPr indent="-215900" lvl="0" marL="342900" rtl="0" algn="just">
              <a:lnSpc>
                <a:spcPct val="150000"/>
              </a:lnSpc>
              <a:spcBef>
                <a:spcPts val="440"/>
              </a:spcBef>
              <a:spcAft>
                <a:spcPts val="0"/>
              </a:spcAft>
              <a:buSzPts val="1600"/>
              <a:buFont typeface="Times New Roman"/>
              <a:buChar char="•"/>
            </a:pPr>
            <a:r>
              <a:rPr lang="en-US" sz="1600">
                <a:latin typeface="Times New Roman"/>
                <a:ea typeface="Times New Roman"/>
                <a:cs typeface="Times New Roman"/>
                <a:sym typeface="Times New Roman"/>
              </a:rPr>
              <a:t>AES repeats 4 major functions to encrypt data. It takes 128-bit block of data and a key and gives a ciphertext as output. The functions are:</a:t>
            </a:r>
            <a:endParaRPr sz="1600">
              <a:latin typeface="Times New Roman"/>
              <a:ea typeface="Times New Roman"/>
              <a:cs typeface="Times New Roman"/>
              <a:sym typeface="Times New Roman"/>
            </a:endParaRPr>
          </a:p>
          <a:p>
            <a:pPr indent="0" lvl="0" marL="0" rtl="0" algn="just">
              <a:lnSpc>
                <a:spcPct val="150000"/>
              </a:lnSpc>
              <a:spcBef>
                <a:spcPts val="440"/>
              </a:spcBef>
              <a:spcAft>
                <a:spcPts val="0"/>
              </a:spcAft>
              <a:buSzPts val="1800"/>
              <a:buNone/>
            </a:pPr>
            <a:r>
              <a:rPr lang="en-US" sz="1600">
                <a:latin typeface="Times New Roman"/>
                <a:ea typeface="Times New Roman"/>
                <a:cs typeface="Times New Roman"/>
                <a:sym typeface="Times New Roman"/>
              </a:rPr>
              <a:t>       Sub Bytes, Shift Rows, Mix Columns, Add Round Key</a:t>
            </a:r>
            <a:endParaRPr sz="1600">
              <a:latin typeface="Times New Roman"/>
              <a:ea typeface="Times New Roman"/>
              <a:cs typeface="Times New Roman"/>
              <a:sym typeface="Times New Roman"/>
            </a:endParaRPr>
          </a:p>
          <a:p>
            <a:pPr indent="-342900" lvl="0" marL="457200" rtl="0" algn="just">
              <a:lnSpc>
                <a:spcPct val="150000"/>
              </a:lnSpc>
              <a:spcBef>
                <a:spcPts val="440"/>
              </a:spcBef>
              <a:spcAft>
                <a:spcPts val="0"/>
              </a:spcAft>
              <a:buSzPts val="1800"/>
              <a:buChar char="•"/>
            </a:pPr>
            <a:r>
              <a:rPr lang="en-US" sz="1600">
                <a:latin typeface="Times New Roman"/>
                <a:ea typeface="Times New Roman"/>
                <a:cs typeface="Times New Roman"/>
                <a:sym typeface="Times New Roman"/>
              </a:rPr>
              <a:t>The number of rounds performed by the algorithm strictly depends on the size of key.</a:t>
            </a:r>
            <a:br>
              <a:rPr lang="en-US"/>
            </a:br>
            <a:r>
              <a:rPr lang="en-US" sz="1800"/>
              <a:t>	</a:t>
            </a:r>
            <a:endParaRPr sz="1800"/>
          </a:p>
          <a:p>
            <a:pPr indent="-228600" lvl="0" marL="342900" rtl="0" algn="l">
              <a:lnSpc>
                <a:spcPct val="100000"/>
              </a:lnSpc>
              <a:spcBef>
                <a:spcPts val="440"/>
              </a:spcBef>
              <a:spcAft>
                <a:spcPts val="0"/>
              </a:spcAft>
              <a:buSzPts val="2200"/>
              <a:buNone/>
            </a:pPr>
            <a:r>
              <a:t/>
            </a:r>
            <a:endParaRPr/>
          </a:p>
        </p:txBody>
      </p:sp>
      <p:graphicFrame>
        <p:nvGraphicFramePr>
          <p:cNvPr id="321" name="Google Shape;321;p33"/>
          <p:cNvGraphicFramePr/>
          <p:nvPr/>
        </p:nvGraphicFramePr>
        <p:xfrm>
          <a:off x="647700" y="5165460"/>
          <a:ext cx="3000000" cy="3000000"/>
        </p:xfrm>
        <a:graphic>
          <a:graphicData uri="http://schemas.openxmlformats.org/drawingml/2006/table">
            <a:tbl>
              <a:tblPr>
                <a:noFill/>
                <a:tableStyleId>{5879E922-3D35-446F-9EF7-23DF9F7C7095}</a:tableStyleId>
              </a:tblPr>
              <a:tblGrid>
                <a:gridCol w="1809750"/>
                <a:gridCol w="1809750"/>
                <a:gridCol w="1809750"/>
                <a:gridCol w="1809750"/>
              </a:tblGrid>
              <a:tr h="3810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Algorithm</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Key length Nk</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Block size Nb</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No. of Rounds Nr</a:t>
                      </a:r>
                      <a:endParaRPr b="1"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AES-128</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10</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AES-192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12</a:t>
                      </a:r>
                      <a:endParaRPr sz="14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AES-256</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8</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14</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
        <p:nvSpPr>
          <p:cNvPr id="322" name="Google Shape;322;p33"/>
          <p:cNvSpPr txBox="1"/>
          <p:nvPr/>
        </p:nvSpPr>
        <p:spPr>
          <a:xfrm>
            <a:off x="85375" y="4702779"/>
            <a:ext cx="3528900" cy="37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Table 1. AES parameters</a:t>
            </a:r>
            <a:endParaRPr b="0" i="0" sz="1800" u="none" cap="none" strike="noStrike">
              <a:solidFill>
                <a:srgbClr val="000000"/>
              </a:solidFill>
              <a:latin typeface="Times New Roman"/>
              <a:ea typeface="Times New Roman"/>
              <a:cs typeface="Times New Roman"/>
              <a:sym typeface="Times New Roman"/>
            </a:endParaRPr>
          </a:p>
        </p:txBody>
      </p:sp>
      <p:sp>
        <p:nvSpPr>
          <p:cNvPr id="323" name="Google Shape;323;p3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34"/>
          <p:cNvPicPr preferRelativeResize="0"/>
          <p:nvPr>
            <p:ph idx="1" type="body"/>
          </p:nvPr>
        </p:nvPicPr>
        <p:blipFill rotWithShape="1">
          <a:blip r:embed="rId3">
            <a:alphaModFix/>
          </a:blip>
          <a:srcRect b="0" l="0" r="0" t="0"/>
          <a:stretch/>
        </p:blipFill>
        <p:spPr>
          <a:xfrm>
            <a:off x="707575" y="455075"/>
            <a:ext cx="7107600" cy="5576400"/>
          </a:xfrm>
          <a:prstGeom prst="rect">
            <a:avLst/>
          </a:prstGeom>
          <a:noFill/>
          <a:ln>
            <a:noFill/>
          </a:ln>
        </p:spPr>
      </p:pic>
      <p:sp>
        <p:nvSpPr>
          <p:cNvPr id="329" name="Google Shape;329;p34"/>
          <p:cNvSpPr txBox="1"/>
          <p:nvPr/>
        </p:nvSpPr>
        <p:spPr>
          <a:xfrm>
            <a:off x="1943100" y="6229350"/>
            <a:ext cx="4843500" cy="44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7. AES Encryption</a:t>
            </a:r>
            <a:endParaRPr b="0" i="0" sz="1800" u="none" cap="none" strike="noStrike">
              <a:solidFill>
                <a:srgbClr val="000000"/>
              </a:solidFill>
              <a:latin typeface="Times New Roman"/>
              <a:ea typeface="Times New Roman"/>
              <a:cs typeface="Times New Roman"/>
              <a:sym typeface="Times New Roman"/>
            </a:endParaRPr>
          </a:p>
        </p:txBody>
      </p:sp>
      <p:sp>
        <p:nvSpPr>
          <p:cNvPr id="330" name="Google Shape;330;p3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400275" y="53076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Step 1: Sub Bytes</a:t>
            </a:r>
            <a:endParaRPr sz="3000">
              <a:latin typeface="Times New Roman"/>
              <a:ea typeface="Times New Roman"/>
              <a:cs typeface="Times New Roman"/>
              <a:sym typeface="Times New Roman"/>
            </a:endParaRPr>
          </a:p>
        </p:txBody>
      </p:sp>
      <p:sp>
        <p:nvSpPr>
          <p:cNvPr id="336" name="Google Shape;336;p35"/>
          <p:cNvSpPr txBox="1"/>
          <p:nvPr>
            <p:ph idx="1" type="body"/>
          </p:nvPr>
        </p:nvSpPr>
        <p:spPr>
          <a:xfrm>
            <a:off x="628650" y="1825625"/>
            <a:ext cx="8020800" cy="684300"/>
          </a:xfrm>
          <a:prstGeom prst="rect">
            <a:avLst/>
          </a:prstGeom>
          <a:noFill/>
          <a:ln>
            <a:noFill/>
          </a:ln>
        </p:spPr>
        <p:txBody>
          <a:bodyPr anchorCtr="0" anchor="t" bIns="45700" lIns="91425" spcFirstLastPara="1" rIns="91425" wrap="square" tIns="45700">
            <a:noAutofit/>
          </a:bodyPr>
          <a:lstStyle/>
          <a:p>
            <a:pPr indent="-213677" lvl="0" marL="342900" rtl="0" algn="l">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Sub Bytes- Each element of the matrix is replaced by the an element of s-box matrix.</a:t>
            </a:r>
            <a:endParaRPr sz="1800">
              <a:latin typeface="Times New Roman"/>
              <a:ea typeface="Times New Roman"/>
              <a:cs typeface="Times New Roman"/>
              <a:sym typeface="Times New Roman"/>
            </a:endParaRPr>
          </a:p>
        </p:txBody>
      </p:sp>
      <p:sp>
        <p:nvSpPr>
          <p:cNvPr id="337" name="Google Shape;337;p35"/>
          <p:cNvSpPr txBox="1"/>
          <p:nvPr/>
        </p:nvSpPr>
        <p:spPr>
          <a:xfrm>
            <a:off x="993711" y="2864498"/>
            <a:ext cx="73758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38" name="Google Shape;338;p35"/>
          <p:cNvPicPr preferRelativeResize="0"/>
          <p:nvPr/>
        </p:nvPicPr>
        <p:blipFill rotWithShape="1">
          <a:blip r:embed="rId3">
            <a:alphaModFix/>
          </a:blip>
          <a:srcRect b="0" l="0" r="0" t="0"/>
          <a:stretch/>
        </p:blipFill>
        <p:spPr>
          <a:xfrm>
            <a:off x="559150" y="2732175"/>
            <a:ext cx="7810401" cy="3409847"/>
          </a:xfrm>
          <a:prstGeom prst="rect">
            <a:avLst/>
          </a:prstGeom>
          <a:noFill/>
          <a:ln>
            <a:noFill/>
          </a:ln>
        </p:spPr>
      </p:pic>
      <p:sp>
        <p:nvSpPr>
          <p:cNvPr id="339" name="Google Shape;339;p35"/>
          <p:cNvSpPr txBox="1"/>
          <p:nvPr/>
        </p:nvSpPr>
        <p:spPr>
          <a:xfrm>
            <a:off x="3392750" y="6070600"/>
            <a:ext cx="2143200" cy="51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8. Sub bytes</a:t>
            </a:r>
            <a:endParaRPr b="0" i="0" sz="1800" u="none" cap="none" strike="noStrike">
              <a:solidFill>
                <a:srgbClr val="000000"/>
              </a:solidFill>
              <a:latin typeface="Times New Roman"/>
              <a:ea typeface="Times New Roman"/>
              <a:cs typeface="Times New Roman"/>
              <a:sym typeface="Times New Roman"/>
            </a:endParaRPr>
          </a:p>
        </p:txBody>
      </p:sp>
      <p:sp>
        <p:nvSpPr>
          <p:cNvPr id="340" name="Google Shape;340;p3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Google Shape;345;p36"/>
          <p:cNvPicPr preferRelativeResize="0"/>
          <p:nvPr>
            <p:ph idx="1" type="body"/>
          </p:nvPr>
        </p:nvPicPr>
        <p:blipFill rotWithShape="1">
          <a:blip r:embed="rId3">
            <a:alphaModFix/>
          </a:blip>
          <a:srcRect b="0" l="0" r="0" t="0"/>
          <a:stretch/>
        </p:blipFill>
        <p:spPr>
          <a:xfrm>
            <a:off x="519136" y="566877"/>
            <a:ext cx="7678800" cy="4957800"/>
          </a:xfrm>
          <a:prstGeom prst="rect">
            <a:avLst/>
          </a:prstGeom>
          <a:noFill/>
          <a:ln>
            <a:noFill/>
          </a:ln>
        </p:spPr>
      </p:pic>
      <p:sp>
        <p:nvSpPr>
          <p:cNvPr id="346" name="Google Shape;346;p36"/>
          <p:cNvSpPr txBox="1"/>
          <p:nvPr/>
        </p:nvSpPr>
        <p:spPr>
          <a:xfrm>
            <a:off x="2360947" y="5780700"/>
            <a:ext cx="34770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Fig 9. Rijndael S-Box</a:t>
            </a:r>
            <a:endParaRPr b="0" i="0" sz="1800" u="none" cap="none" strike="noStrike">
              <a:solidFill>
                <a:srgbClr val="000000"/>
              </a:solidFill>
              <a:latin typeface="Times New Roman"/>
              <a:ea typeface="Times New Roman"/>
              <a:cs typeface="Times New Roman"/>
              <a:sym typeface="Times New Roman"/>
            </a:endParaRPr>
          </a:p>
        </p:txBody>
      </p:sp>
      <p:sp>
        <p:nvSpPr>
          <p:cNvPr id="347" name="Google Shape;347;p3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206275" y="4675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2: Shift rows</a:t>
            </a:r>
            <a:endParaRPr sz="3000">
              <a:latin typeface="Times New Roman"/>
              <a:ea typeface="Times New Roman"/>
              <a:cs typeface="Times New Roman"/>
              <a:sym typeface="Times New Roman"/>
            </a:endParaRPr>
          </a:p>
        </p:txBody>
      </p:sp>
      <p:sp>
        <p:nvSpPr>
          <p:cNvPr id="353" name="Google Shape;353;p37"/>
          <p:cNvSpPr txBox="1"/>
          <p:nvPr>
            <p:ph idx="1" type="body"/>
          </p:nvPr>
        </p:nvSpPr>
        <p:spPr>
          <a:xfrm>
            <a:off x="450867" y="1825625"/>
            <a:ext cx="7886700" cy="1603375"/>
          </a:xfrm>
          <a:prstGeom prst="rect">
            <a:avLst/>
          </a:prstGeom>
          <a:noFill/>
          <a:ln>
            <a:noFill/>
          </a:ln>
        </p:spPr>
        <p:txBody>
          <a:bodyPr anchorCtr="0" anchor="t" bIns="45700" lIns="91425" spcFirstLastPara="1" rIns="91425" wrap="square" tIns="45700">
            <a:noAutofit/>
          </a:bodyPr>
          <a:lstStyle/>
          <a:p>
            <a:pPr indent="-203200" lvl="0" marL="3429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this step rows of the block are cylindrically shifted in left direction.</a:t>
            </a:r>
            <a:endParaRPr sz="1800">
              <a:latin typeface="Times New Roman"/>
              <a:ea typeface="Times New Roman"/>
              <a:cs typeface="Times New Roman"/>
              <a:sym typeface="Times New Roman"/>
            </a:endParaRPr>
          </a:p>
          <a:p>
            <a:pPr indent="-203200" lvl="0" marL="342900" rtl="0" algn="just">
              <a:lnSpc>
                <a:spcPct val="150000"/>
              </a:lnSpc>
              <a:spcBef>
                <a:spcPts val="440"/>
              </a:spcBef>
              <a:spcAft>
                <a:spcPts val="0"/>
              </a:spcAft>
              <a:buSzPts val="1800"/>
              <a:buFont typeface="Times New Roman"/>
              <a:buChar char="•"/>
            </a:pPr>
            <a:r>
              <a:rPr lang="en-US" sz="1800">
                <a:latin typeface="Times New Roman"/>
                <a:ea typeface="Times New Roman"/>
                <a:cs typeface="Times New Roman"/>
                <a:sym typeface="Times New Roman"/>
              </a:rPr>
              <a:t>The first row is untouched , the second by one shift, third by two and fourth by 3.</a:t>
            </a:r>
            <a:endParaRPr sz="1800">
              <a:latin typeface="Times New Roman"/>
              <a:ea typeface="Times New Roman"/>
              <a:cs typeface="Times New Roman"/>
              <a:sym typeface="Times New Roman"/>
            </a:endParaRPr>
          </a:p>
        </p:txBody>
      </p:sp>
      <p:pic>
        <p:nvPicPr>
          <p:cNvPr id="354" name="Google Shape;354;p37"/>
          <p:cNvPicPr preferRelativeResize="0"/>
          <p:nvPr/>
        </p:nvPicPr>
        <p:blipFill rotWithShape="1">
          <a:blip r:embed="rId3">
            <a:alphaModFix/>
          </a:blip>
          <a:srcRect b="0" l="0" r="0" t="0"/>
          <a:stretch/>
        </p:blipFill>
        <p:spPr>
          <a:xfrm>
            <a:off x="962150" y="3189768"/>
            <a:ext cx="6864135" cy="3170257"/>
          </a:xfrm>
          <a:prstGeom prst="rect">
            <a:avLst/>
          </a:prstGeom>
          <a:noFill/>
          <a:ln>
            <a:noFill/>
          </a:ln>
        </p:spPr>
      </p:pic>
      <p:sp>
        <p:nvSpPr>
          <p:cNvPr id="355" name="Google Shape;355;p37"/>
          <p:cNvSpPr txBox="1"/>
          <p:nvPr/>
        </p:nvSpPr>
        <p:spPr>
          <a:xfrm>
            <a:off x="3164125" y="6119775"/>
            <a:ext cx="2806200" cy="52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10. Shift rows</a:t>
            </a:r>
            <a:endParaRPr b="0" i="0" sz="1800" u="none" cap="none" strike="noStrike">
              <a:solidFill>
                <a:srgbClr val="000000"/>
              </a:solidFill>
              <a:latin typeface="Times New Roman"/>
              <a:ea typeface="Times New Roman"/>
              <a:cs typeface="Times New Roman"/>
              <a:sym typeface="Times New Roman"/>
            </a:endParaRPr>
          </a:p>
        </p:txBody>
      </p:sp>
      <p:sp>
        <p:nvSpPr>
          <p:cNvPr id="356" name="Google Shape;356;p3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3: Mix Columns</a:t>
            </a:r>
            <a:endParaRPr sz="3000">
              <a:latin typeface="Times New Roman"/>
              <a:ea typeface="Times New Roman"/>
              <a:cs typeface="Times New Roman"/>
              <a:sym typeface="Times New Roman"/>
            </a:endParaRPr>
          </a:p>
        </p:txBody>
      </p:sp>
      <p:sp>
        <p:nvSpPr>
          <p:cNvPr id="362" name="Google Shape;362;p38"/>
          <p:cNvSpPr txBox="1"/>
          <p:nvPr>
            <p:ph idx="1" type="body"/>
          </p:nvPr>
        </p:nvSpPr>
        <p:spPr>
          <a:xfrm>
            <a:off x="628265" y="1244600"/>
            <a:ext cx="7620000" cy="4800600"/>
          </a:xfrm>
          <a:prstGeom prst="rect">
            <a:avLst/>
          </a:prstGeom>
          <a:noFill/>
          <a:ln>
            <a:noFill/>
          </a:ln>
        </p:spPr>
        <p:txBody>
          <a:bodyPr anchorCtr="0" anchor="t" bIns="45700" lIns="91425" spcFirstLastPara="1" rIns="91425" wrap="square" tIns="45700">
            <a:noAutofit/>
          </a:bodyPr>
          <a:lstStyle/>
          <a:p>
            <a:pPr indent="-152400" lvl="0" marL="342900" rtl="0" algn="just">
              <a:lnSpc>
                <a:spcPct val="150000"/>
              </a:lnSpc>
              <a:spcBef>
                <a:spcPts val="560"/>
              </a:spcBef>
              <a:spcAft>
                <a:spcPts val="0"/>
              </a:spcAft>
              <a:buSzPts val="1600"/>
              <a:buFont typeface="Times New Roman"/>
              <a:buChar char="•"/>
            </a:pPr>
            <a:r>
              <a:rPr lang="en-US" sz="1800">
                <a:latin typeface="Times New Roman"/>
                <a:ea typeface="Times New Roman"/>
                <a:cs typeface="Times New Roman"/>
                <a:sym typeface="Times New Roman"/>
              </a:rPr>
              <a:t> It causes the flip of bits to spread all over the block </a:t>
            </a:r>
            <a:endParaRPr sz="1800">
              <a:latin typeface="Times New Roman"/>
              <a:ea typeface="Times New Roman"/>
              <a:cs typeface="Times New Roman"/>
              <a:sym typeface="Times New Roman"/>
            </a:endParaRPr>
          </a:p>
          <a:p>
            <a:pPr indent="-152400" lvl="0" marL="342900" rtl="0" algn="just">
              <a:lnSpc>
                <a:spcPct val="150000"/>
              </a:lnSpc>
              <a:spcBef>
                <a:spcPts val="560"/>
              </a:spcBef>
              <a:spcAft>
                <a:spcPts val="0"/>
              </a:spcAft>
              <a:buSzPts val="1600"/>
              <a:buFont typeface="Times New Roman"/>
              <a:buChar char="•"/>
            </a:pPr>
            <a:r>
              <a:rPr lang="en-US" sz="1800">
                <a:latin typeface="Times New Roman"/>
                <a:ea typeface="Times New Roman"/>
                <a:cs typeface="Times New Roman"/>
                <a:sym typeface="Times New Roman"/>
              </a:rPr>
              <a:t> In this step the block is multiplied with a fixed matrix. </a:t>
            </a:r>
            <a:endParaRPr sz="1800">
              <a:latin typeface="Times New Roman"/>
              <a:ea typeface="Times New Roman"/>
              <a:cs typeface="Times New Roman"/>
              <a:sym typeface="Times New Roman"/>
            </a:endParaRPr>
          </a:p>
          <a:p>
            <a:pPr indent="-152400" lvl="0" marL="342900" rtl="0" algn="just">
              <a:lnSpc>
                <a:spcPct val="150000"/>
              </a:lnSpc>
              <a:spcBef>
                <a:spcPts val="560"/>
              </a:spcBef>
              <a:spcAft>
                <a:spcPts val="0"/>
              </a:spcAft>
              <a:buSzPts val="1600"/>
              <a:buFont typeface="Times New Roman"/>
              <a:buChar char="•"/>
            </a:pPr>
            <a:r>
              <a:rPr lang="en-US" sz="1800">
                <a:latin typeface="Times New Roman"/>
                <a:ea typeface="Times New Roman"/>
                <a:cs typeface="Times New Roman"/>
                <a:sym typeface="Times New Roman"/>
              </a:rPr>
              <a:t> The multiplication is field multiplication in Galois field.</a:t>
            </a:r>
            <a:endParaRPr sz="1800">
              <a:latin typeface="Times New Roman"/>
              <a:ea typeface="Times New Roman"/>
              <a:cs typeface="Times New Roman"/>
              <a:sym typeface="Times New Roman"/>
            </a:endParaRPr>
          </a:p>
          <a:p>
            <a:pPr indent="-152400" lvl="0" marL="342900" rtl="0" algn="just">
              <a:lnSpc>
                <a:spcPct val="150000"/>
              </a:lnSpc>
              <a:spcBef>
                <a:spcPts val="560"/>
              </a:spcBef>
              <a:spcAft>
                <a:spcPts val="0"/>
              </a:spcAft>
              <a:buSzPts val="1600"/>
              <a:buFont typeface="Times New Roman"/>
              <a:buChar char="•"/>
            </a:pPr>
            <a:r>
              <a:rPr lang="en-US" sz="1800">
                <a:latin typeface="Times New Roman"/>
                <a:ea typeface="Times New Roman"/>
                <a:cs typeface="Times New Roman"/>
                <a:sym typeface="Times New Roman"/>
              </a:rPr>
              <a:t> For each row there are 16 multiplication, 12 XORs and a 4-byte output.</a:t>
            </a:r>
            <a:endParaRPr sz="1800">
              <a:latin typeface="Times New Roman"/>
              <a:ea typeface="Times New Roman"/>
              <a:cs typeface="Times New Roman"/>
              <a:sym typeface="Times New Roman"/>
            </a:endParaRPr>
          </a:p>
        </p:txBody>
      </p:sp>
      <p:pic>
        <p:nvPicPr>
          <p:cNvPr id="363" name="Google Shape;363;p38"/>
          <p:cNvPicPr preferRelativeResize="0"/>
          <p:nvPr/>
        </p:nvPicPr>
        <p:blipFill rotWithShape="1">
          <a:blip r:embed="rId3">
            <a:alphaModFix/>
          </a:blip>
          <a:srcRect b="0" l="0" r="0" t="0"/>
          <a:stretch/>
        </p:blipFill>
        <p:spPr>
          <a:xfrm>
            <a:off x="1948787" y="3284562"/>
            <a:ext cx="4636826" cy="3408525"/>
          </a:xfrm>
          <a:prstGeom prst="rect">
            <a:avLst/>
          </a:prstGeom>
          <a:noFill/>
          <a:ln>
            <a:noFill/>
          </a:ln>
        </p:spPr>
      </p:pic>
      <p:sp>
        <p:nvSpPr>
          <p:cNvPr id="364" name="Google Shape;364;p38"/>
          <p:cNvSpPr txBox="1"/>
          <p:nvPr/>
        </p:nvSpPr>
        <p:spPr>
          <a:xfrm>
            <a:off x="3123375" y="6281275"/>
            <a:ext cx="3314700" cy="2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11. Mix columns</a:t>
            </a:r>
            <a:endParaRPr b="0" i="0" sz="1800" u="none" cap="none" strike="noStrike">
              <a:solidFill>
                <a:srgbClr val="000000"/>
              </a:solidFill>
              <a:latin typeface="Times New Roman"/>
              <a:ea typeface="Times New Roman"/>
              <a:cs typeface="Times New Roman"/>
              <a:sym typeface="Times New Roman"/>
            </a:endParaRPr>
          </a:p>
        </p:txBody>
      </p:sp>
      <p:sp>
        <p:nvSpPr>
          <p:cNvPr id="365" name="Google Shape;365;p3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9"/>
          <p:cNvSpPr txBox="1"/>
          <p:nvPr>
            <p:ph type="title"/>
          </p:nvPr>
        </p:nvSpPr>
        <p:spPr>
          <a:xfrm>
            <a:off x="457200" y="96375"/>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4: Add round key</a:t>
            </a:r>
            <a:endParaRPr sz="3000">
              <a:latin typeface="Times New Roman"/>
              <a:ea typeface="Times New Roman"/>
              <a:cs typeface="Times New Roman"/>
              <a:sym typeface="Times New Roman"/>
            </a:endParaRPr>
          </a:p>
        </p:txBody>
      </p:sp>
      <p:sp>
        <p:nvSpPr>
          <p:cNvPr id="371" name="Google Shape;371;p39"/>
          <p:cNvSpPr txBox="1"/>
          <p:nvPr>
            <p:ph idx="1" type="body"/>
          </p:nvPr>
        </p:nvSpPr>
        <p:spPr>
          <a:xfrm>
            <a:off x="457200" y="667875"/>
            <a:ext cx="76200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t/>
            </a:r>
            <a:endParaRPr sz="2800"/>
          </a:p>
          <a:p>
            <a:pPr indent="-152400" lvl="0" marL="342900" rtl="0" algn="just">
              <a:lnSpc>
                <a:spcPct val="150000"/>
              </a:lnSpc>
              <a:spcBef>
                <a:spcPts val="560"/>
              </a:spcBef>
              <a:spcAft>
                <a:spcPts val="0"/>
              </a:spcAft>
              <a:buSzPts val="1600"/>
              <a:buFont typeface="Times New Roman"/>
              <a:buChar char="•"/>
            </a:pPr>
            <a:r>
              <a:rPr lang="en-US" sz="1800">
                <a:latin typeface="Times New Roman"/>
                <a:ea typeface="Times New Roman"/>
                <a:cs typeface="Times New Roman"/>
                <a:sym typeface="Times New Roman"/>
              </a:rPr>
              <a:t>In this step each byte is XOR-ed with corresponding element of key's matrix.</a:t>
            </a:r>
            <a:endParaRPr sz="1800">
              <a:latin typeface="Times New Roman"/>
              <a:ea typeface="Times New Roman"/>
              <a:cs typeface="Times New Roman"/>
              <a:sym typeface="Times New Roman"/>
            </a:endParaRPr>
          </a:p>
          <a:p>
            <a:pPr indent="-152400" lvl="0" marL="342900" rtl="0" algn="just">
              <a:lnSpc>
                <a:spcPct val="150000"/>
              </a:lnSpc>
              <a:spcBef>
                <a:spcPts val="560"/>
              </a:spcBef>
              <a:spcAft>
                <a:spcPts val="0"/>
              </a:spcAft>
              <a:buSzPts val="1600"/>
              <a:buFont typeface="Times New Roman"/>
              <a:buChar char="•"/>
            </a:pPr>
            <a:r>
              <a:rPr lang="en-US" sz="1800">
                <a:latin typeface="Times New Roman"/>
                <a:ea typeface="Times New Roman"/>
                <a:cs typeface="Times New Roman"/>
                <a:sym typeface="Times New Roman"/>
              </a:rPr>
              <a:t>Once this step is done the keys are no longer available for this step. Using the same key will weaken the algorithm.</a:t>
            </a:r>
            <a:endParaRPr sz="1800">
              <a:latin typeface="Times New Roman"/>
              <a:ea typeface="Times New Roman"/>
              <a:cs typeface="Times New Roman"/>
              <a:sym typeface="Times New Roman"/>
            </a:endParaRPr>
          </a:p>
          <a:p>
            <a:pPr indent="-152400" lvl="0" marL="342900" rtl="0" algn="just">
              <a:lnSpc>
                <a:spcPct val="150000"/>
              </a:lnSpc>
              <a:spcBef>
                <a:spcPts val="560"/>
              </a:spcBef>
              <a:spcAft>
                <a:spcPts val="0"/>
              </a:spcAft>
              <a:buSzPts val="1600"/>
              <a:buFont typeface="Times New Roman"/>
              <a:buChar char="•"/>
            </a:pPr>
            <a:r>
              <a:rPr lang="en-US" sz="1800">
                <a:latin typeface="Times New Roman"/>
                <a:ea typeface="Times New Roman"/>
                <a:cs typeface="Times New Roman"/>
                <a:sym typeface="Times New Roman"/>
              </a:rPr>
              <a:t>To overcome this problem keys are expanded.</a:t>
            </a:r>
            <a:endParaRPr sz="1800">
              <a:latin typeface="Times New Roman"/>
              <a:ea typeface="Times New Roman"/>
              <a:cs typeface="Times New Roman"/>
              <a:sym typeface="Times New Roman"/>
            </a:endParaRPr>
          </a:p>
        </p:txBody>
      </p:sp>
      <p:pic>
        <p:nvPicPr>
          <p:cNvPr id="372" name="Google Shape;372;p39"/>
          <p:cNvPicPr preferRelativeResize="0"/>
          <p:nvPr>
            <p:ph idx="1" type="body"/>
          </p:nvPr>
        </p:nvPicPr>
        <p:blipFill rotWithShape="1">
          <a:blip r:embed="rId3">
            <a:alphaModFix/>
          </a:blip>
          <a:srcRect b="0" l="0" r="0" t="0"/>
          <a:stretch/>
        </p:blipFill>
        <p:spPr>
          <a:xfrm>
            <a:off x="2030700" y="3068175"/>
            <a:ext cx="5082600" cy="3606000"/>
          </a:xfrm>
          <a:prstGeom prst="rect">
            <a:avLst/>
          </a:prstGeom>
          <a:noFill/>
          <a:ln>
            <a:noFill/>
          </a:ln>
        </p:spPr>
      </p:pic>
      <p:sp>
        <p:nvSpPr>
          <p:cNvPr id="373" name="Google Shape;373;p39"/>
          <p:cNvSpPr txBox="1"/>
          <p:nvPr/>
        </p:nvSpPr>
        <p:spPr>
          <a:xfrm>
            <a:off x="3147275" y="6292500"/>
            <a:ext cx="33360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12. Adding round key</a:t>
            </a:r>
            <a:endParaRPr b="0" i="0" sz="1800" u="none" cap="none" strike="noStrike">
              <a:solidFill>
                <a:srgbClr val="000000"/>
              </a:solidFill>
              <a:latin typeface="Times New Roman"/>
              <a:ea typeface="Times New Roman"/>
              <a:cs typeface="Times New Roman"/>
              <a:sym typeface="Times New Roman"/>
            </a:endParaRPr>
          </a:p>
        </p:txBody>
      </p:sp>
      <p:sp>
        <p:nvSpPr>
          <p:cNvPr id="374" name="Google Shape;374;p3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Modifications</a:t>
            </a:r>
            <a:endParaRPr sz="3000">
              <a:latin typeface="Times New Roman"/>
              <a:ea typeface="Times New Roman"/>
              <a:cs typeface="Times New Roman"/>
              <a:sym typeface="Times New Roman"/>
            </a:endParaRPr>
          </a:p>
        </p:txBody>
      </p:sp>
      <p:sp>
        <p:nvSpPr>
          <p:cNvPr id="381" name="Google Shape;381;p4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360"/>
              </a:spcBef>
              <a:spcAft>
                <a:spcPts val="0"/>
              </a:spcAft>
              <a:buSzPts val="1800"/>
              <a:buFont typeface="Times New Roman"/>
              <a:buChar char="•"/>
            </a:pPr>
            <a:r>
              <a:rPr lang="en-US" sz="1800">
                <a:latin typeface="Times New Roman"/>
                <a:ea typeface="Times New Roman"/>
                <a:cs typeface="Times New Roman"/>
                <a:sym typeface="Times New Roman"/>
              </a:rPr>
              <a:t>AES was modified to take any size image input and break it into chunks of 16-byte blocks.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Key Generation algorithm was introduced which generates the key from the input image, the algorithm was to take every 16th byte from the input image as key until the size of the key becomes 128 bit. In case if the image size doesn't satisfy, then a random key was used for encryption.</a:t>
            </a:r>
            <a:endParaRPr sz="1800">
              <a:latin typeface="Times New Roman"/>
              <a:ea typeface="Times New Roman"/>
              <a:cs typeface="Times New Roman"/>
              <a:sym typeface="Times New Roman"/>
            </a:endParaRPr>
          </a:p>
        </p:txBody>
      </p:sp>
      <p:sp>
        <p:nvSpPr>
          <p:cNvPr id="382" name="Google Shape;382;p4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1"/>
          <p:cNvSpPr txBox="1"/>
          <p:nvPr>
            <p:ph type="title"/>
          </p:nvPr>
        </p:nvSpPr>
        <p:spPr>
          <a:xfrm>
            <a:off x="442925" y="-68262"/>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Final output: Lena Image</a:t>
            </a:r>
            <a:endParaRPr sz="3000">
              <a:latin typeface="Times New Roman"/>
              <a:ea typeface="Times New Roman"/>
              <a:cs typeface="Times New Roman"/>
              <a:sym typeface="Times New Roman"/>
            </a:endParaRPr>
          </a:p>
        </p:txBody>
      </p:sp>
      <p:pic>
        <p:nvPicPr>
          <p:cNvPr id="389" name="Google Shape;389;p41"/>
          <p:cNvPicPr preferRelativeResize="0"/>
          <p:nvPr/>
        </p:nvPicPr>
        <p:blipFill rotWithShape="1">
          <a:blip r:embed="rId3">
            <a:alphaModFix/>
          </a:blip>
          <a:srcRect b="0" l="0" r="0" t="0"/>
          <a:stretch/>
        </p:blipFill>
        <p:spPr>
          <a:xfrm>
            <a:off x="866775" y="996125"/>
            <a:ext cx="2181977" cy="2159500"/>
          </a:xfrm>
          <a:prstGeom prst="rect">
            <a:avLst/>
          </a:prstGeom>
          <a:noFill/>
          <a:ln>
            <a:noFill/>
          </a:ln>
        </p:spPr>
      </p:pic>
      <p:pic>
        <p:nvPicPr>
          <p:cNvPr id="390" name="Google Shape;390;p41"/>
          <p:cNvPicPr preferRelativeResize="0"/>
          <p:nvPr/>
        </p:nvPicPr>
        <p:blipFill rotWithShape="1">
          <a:blip r:embed="rId4">
            <a:alphaModFix/>
          </a:blip>
          <a:srcRect b="0" l="0" r="0" t="0"/>
          <a:stretch/>
        </p:blipFill>
        <p:spPr>
          <a:xfrm>
            <a:off x="3925275" y="1035437"/>
            <a:ext cx="3858836" cy="2080875"/>
          </a:xfrm>
          <a:prstGeom prst="rect">
            <a:avLst/>
          </a:prstGeom>
          <a:noFill/>
          <a:ln>
            <a:noFill/>
          </a:ln>
        </p:spPr>
      </p:pic>
      <p:pic>
        <p:nvPicPr>
          <p:cNvPr id="391" name="Google Shape;391;p41"/>
          <p:cNvPicPr preferRelativeResize="0"/>
          <p:nvPr/>
        </p:nvPicPr>
        <p:blipFill rotWithShape="1">
          <a:blip r:embed="rId5">
            <a:alphaModFix/>
          </a:blip>
          <a:srcRect b="0" l="0" r="0" t="0"/>
          <a:stretch/>
        </p:blipFill>
        <p:spPr>
          <a:xfrm>
            <a:off x="866775" y="3874524"/>
            <a:ext cx="2181975" cy="2080865"/>
          </a:xfrm>
          <a:prstGeom prst="rect">
            <a:avLst/>
          </a:prstGeom>
          <a:noFill/>
          <a:ln>
            <a:noFill/>
          </a:ln>
        </p:spPr>
      </p:pic>
      <p:pic>
        <p:nvPicPr>
          <p:cNvPr id="392" name="Google Shape;392;p41"/>
          <p:cNvPicPr preferRelativeResize="0"/>
          <p:nvPr/>
        </p:nvPicPr>
        <p:blipFill rotWithShape="1">
          <a:blip r:embed="rId6">
            <a:alphaModFix/>
          </a:blip>
          <a:srcRect b="0" l="0" r="0" t="0"/>
          <a:stretch/>
        </p:blipFill>
        <p:spPr>
          <a:xfrm>
            <a:off x="3911663" y="3874513"/>
            <a:ext cx="3886044" cy="2080876"/>
          </a:xfrm>
          <a:prstGeom prst="rect">
            <a:avLst/>
          </a:prstGeom>
          <a:noFill/>
          <a:ln>
            <a:noFill/>
          </a:ln>
        </p:spPr>
      </p:pic>
      <p:sp>
        <p:nvSpPr>
          <p:cNvPr id="393" name="Google Shape;393;p41"/>
          <p:cNvSpPr txBox="1"/>
          <p:nvPr/>
        </p:nvSpPr>
        <p:spPr>
          <a:xfrm>
            <a:off x="719350" y="3205925"/>
            <a:ext cx="2476800" cy="618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13a. Input image (lena)</a:t>
            </a:r>
            <a:endParaRPr b="0" i="0" sz="1800" u="none" cap="none" strike="noStrike">
              <a:solidFill>
                <a:srgbClr val="000000"/>
              </a:solidFill>
              <a:latin typeface="Times New Roman"/>
              <a:ea typeface="Times New Roman"/>
              <a:cs typeface="Times New Roman"/>
              <a:sym typeface="Times New Roman"/>
            </a:endParaRPr>
          </a:p>
        </p:txBody>
      </p:sp>
      <p:sp>
        <p:nvSpPr>
          <p:cNvPr id="394" name="Google Shape;394;p41"/>
          <p:cNvSpPr txBox="1"/>
          <p:nvPr/>
        </p:nvSpPr>
        <p:spPr>
          <a:xfrm>
            <a:off x="4048525" y="3238763"/>
            <a:ext cx="3612300" cy="51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13b. Histogram of input image (lena)</a:t>
            </a:r>
            <a:endParaRPr b="0" i="0" sz="1800" u="none" cap="none" strike="noStrike">
              <a:solidFill>
                <a:srgbClr val="000000"/>
              </a:solidFill>
              <a:latin typeface="Times New Roman"/>
              <a:ea typeface="Times New Roman"/>
              <a:cs typeface="Times New Roman"/>
              <a:sym typeface="Times New Roman"/>
            </a:endParaRPr>
          </a:p>
        </p:txBody>
      </p:sp>
      <p:sp>
        <p:nvSpPr>
          <p:cNvPr id="395" name="Google Shape;395;p41"/>
          <p:cNvSpPr txBox="1"/>
          <p:nvPr/>
        </p:nvSpPr>
        <p:spPr>
          <a:xfrm>
            <a:off x="4048538" y="6171775"/>
            <a:ext cx="3612300" cy="51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13d. Histogram of final encrypted input image (lena)</a:t>
            </a:r>
            <a:endParaRPr b="0" i="0" sz="1800" u="none" cap="none" strike="noStrike">
              <a:solidFill>
                <a:srgbClr val="000000"/>
              </a:solidFill>
              <a:latin typeface="Times New Roman"/>
              <a:ea typeface="Times New Roman"/>
              <a:cs typeface="Times New Roman"/>
              <a:sym typeface="Times New Roman"/>
            </a:endParaRPr>
          </a:p>
        </p:txBody>
      </p:sp>
      <p:sp>
        <p:nvSpPr>
          <p:cNvPr id="396" name="Google Shape;396;p41"/>
          <p:cNvSpPr txBox="1"/>
          <p:nvPr/>
        </p:nvSpPr>
        <p:spPr>
          <a:xfrm>
            <a:off x="719350" y="6171763"/>
            <a:ext cx="2476800" cy="618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13c. Final encrypted image (lena)</a:t>
            </a:r>
            <a:endParaRPr b="0" i="0" sz="1800" u="none" cap="none" strike="noStrike">
              <a:solidFill>
                <a:srgbClr val="000000"/>
              </a:solidFill>
              <a:latin typeface="Times New Roman"/>
              <a:ea typeface="Times New Roman"/>
              <a:cs typeface="Times New Roman"/>
              <a:sym typeface="Times New Roman"/>
            </a:endParaRPr>
          </a:p>
        </p:txBody>
      </p:sp>
      <p:sp>
        <p:nvSpPr>
          <p:cNvPr id="397" name="Google Shape;397;p4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id="403" name="Google Shape;403;p42"/>
          <p:cNvPicPr preferRelativeResize="0"/>
          <p:nvPr/>
        </p:nvPicPr>
        <p:blipFill rotWithShape="1">
          <a:blip r:embed="rId3">
            <a:alphaModFix/>
          </a:blip>
          <a:srcRect b="0" l="0" r="0" t="0"/>
          <a:stretch/>
        </p:blipFill>
        <p:spPr>
          <a:xfrm>
            <a:off x="858738" y="995350"/>
            <a:ext cx="2161121" cy="2068175"/>
          </a:xfrm>
          <a:prstGeom prst="rect">
            <a:avLst/>
          </a:prstGeom>
          <a:noFill/>
          <a:ln>
            <a:noFill/>
          </a:ln>
        </p:spPr>
      </p:pic>
      <p:pic>
        <p:nvPicPr>
          <p:cNvPr id="404" name="Google Shape;404;p42"/>
          <p:cNvPicPr preferRelativeResize="0"/>
          <p:nvPr/>
        </p:nvPicPr>
        <p:blipFill rotWithShape="1">
          <a:blip r:embed="rId4">
            <a:alphaModFix/>
          </a:blip>
          <a:srcRect b="0" l="0" r="0" t="0"/>
          <a:stretch/>
        </p:blipFill>
        <p:spPr>
          <a:xfrm>
            <a:off x="4067175" y="992250"/>
            <a:ext cx="3801808" cy="2074375"/>
          </a:xfrm>
          <a:prstGeom prst="rect">
            <a:avLst/>
          </a:prstGeom>
          <a:noFill/>
          <a:ln>
            <a:noFill/>
          </a:ln>
        </p:spPr>
      </p:pic>
      <p:pic>
        <p:nvPicPr>
          <p:cNvPr id="405" name="Google Shape;405;p42"/>
          <p:cNvPicPr preferRelativeResize="0"/>
          <p:nvPr/>
        </p:nvPicPr>
        <p:blipFill rotWithShape="1">
          <a:blip r:embed="rId5">
            <a:alphaModFix/>
          </a:blip>
          <a:srcRect b="0" l="0" r="0" t="0"/>
          <a:stretch/>
        </p:blipFill>
        <p:spPr>
          <a:xfrm>
            <a:off x="788350" y="3830550"/>
            <a:ext cx="2301891" cy="2240375"/>
          </a:xfrm>
          <a:prstGeom prst="rect">
            <a:avLst/>
          </a:prstGeom>
          <a:noFill/>
          <a:ln>
            <a:noFill/>
          </a:ln>
        </p:spPr>
      </p:pic>
      <p:pic>
        <p:nvPicPr>
          <p:cNvPr id="406" name="Google Shape;406;p42"/>
          <p:cNvPicPr preferRelativeResize="0"/>
          <p:nvPr/>
        </p:nvPicPr>
        <p:blipFill rotWithShape="1">
          <a:blip r:embed="rId6">
            <a:alphaModFix/>
          </a:blip>
          <a:srcRect b="0" l="0" r="0" t="0"/>
          <a:stretch/>
        </p:blipFill>
        <p:spPr>
          <a:xfrm>
            <a:off x="4067175" y="3916650"/>
            <a:ext cx="3801801" cy="2068169"/>
          </a:xfrm>
          <a:prstGeom prst="rect">
            <a:avLst/>
          </a:prstGeom>
          <a:noFill/>
          <a:ln>
            <a:noFill/>
          </a:ln>
        </p:spPr>
      </p:pic>
      <p:sp>
        <p:nvSpPr>
          <p:cNvPr id="407" name="Google Shape;407;p42"/>
          <p:cNvSpPr txBox="1"/>
          <p:nvPr/>
        </p:nvSpPr>
        <p:spPr>
          <a:xfrm>
            <a:off x="858750" y="3257438"/>
            <a:ext cx="2393700" cy="37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14a. Input image</a:t>
            </a:r>
            <a:endParaRPr b="0" i="0" sz="1800" u="none" cap="none" strike="noStrike">
              <a:solidFill>
                <a:srgbClr val="000000"/>
              </a:solidFill>
              <a:latin typeface="Times New Roman"/>
              <a:ea typeface="Times New Roman"/>
              <a:cs typeface="Times New Roman"/>
              <a:sym typeface="Times New Roman"/>
            </a:endParaRPr>
          </a:p>
        </p:txBody>
      </p:sp>
      <p:sp>
        <p:nvSpPr>
          <p:cNvPr id="408" name="Google Shape;408;p42"/>
          <p:cNvSpPr txBox="1"/>
          <p:nvPr/>
        </p:nvSpPr>
        <p:spPr>
          <a:xfrm>
            <a:off x="4672000" y="3164550"/>
            <a:ext cx="2857500" cy="37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14b. Histogram of input image</a:t>
            </a:r>
            <a:endParaRPr b="0" i="0" sz="1800" u="none" cap="none" strike="noStrike">
              <a:solidFill>
                <a:srgbClr val="000000"/>
              </a:solidFill>
              <a:latin typeface="Times New Roman"/>
              <a:ea typeface="Times New Roman"/>
              <a:cs typeface="Times New Roman"/>
              <a:sym typeface="Times New Roman"/>
            </a:endParaRPr>
          </a:p>
        </p:txBody>
      </p:sp>
      <p:sp>
        <p:nvSpPr>
          <p:cNvPr id="409" name="Google Shape;409;p42"/>
          <p:cNvSpPr txBox="1"/>
          <p:nvPr/>
        </p:nvSpPr>
        <p:spPr>
          <a:xfrm>
            <a:off x="4357700" y="6070925"/>
            <a:ext cx="3586200" cy="37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14d. Histogram of final encrypted image</a:t>
            </a:r>
            <a:endParaRPr b="0" i="0" sz="1800" u="none" cap="none" strike="noStrike">
              <a:solidFill>
                <a:srgbClr val="000000"/>
              </a:solidFill>
              <a:latin typeface="Times New Roman"/>
              <a:ea typeface="Times New Roman"/>
              <a:cs typeface="Times New Roman"/>
              <a:sym typeface="Times New Roman"/>
            </a:endParaRPr>
          </a:p>
        </p:txBody>
      </p:sp>
      <p:sp>
        <p:nvSpPr>
          <p:cNvPr id="410" name="Google Shape;410;p42"/>
          <p:cNvSpPr txBox="1"/>
          <p:nvPr/>
        </p:nvSpPr>
        <p:spPr>
          <a:xfrm>
            <a:off x="952475" y="6070925"/>
            <a:ext cx="2393700" cy="37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Fig 14c. Final encrypted image</a:t>
            </a:r>
            <a:endParaRPr b="0" i="0" sz="1800" u="none" cap="none" strike="noStrike">
              <a:solidFill>
                <a:srgbClr val="000000"/>
              </a:solidFill>
              <a:latin typeface="Times New Roman"/>
              <a:ea typeface="Times New Roman"/>
              <a:cs typeface="Times New Roman"/>
              <a:sym typeface="Times New Roman"/>
            </a:endParaRPr>
          </a:p>
        </p:txBody>
      </p:sp>
      <p:sp>
        <p:nvSpPr>
          <p:cNvPr id="411" name="Google Shape;411;p42"/>
          <p:cNvSpPr txBox="1"/>
          <p:nvPr/>
        </p:nvSpPr>
        <p:spPr>
          <a:xfrm>
            <a:off x="414425" y="209775"/>
            <a:ext cx="7800900" cy="37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chemeClr val="dk2"/>
                </a:solidFill>
                <a:latin typeface="Times New Roman"/>
                <a:ea typeface="Times New Roman"/>
                <a:cs typeface="Times New Roman"/>
                <a:sym typeface="Times New Roman"/>
              </a:rPr>
              <a:t>Final output Other Image</a:t>
            </a:r>
            <a:endParaRPr b="0" i="0" sz="3000" u="none" cap="none" strike="noStrike">
              <a:solidFill>
                <a:schemeClr val="dk2"/>
              </a:solidFill>
              <a:latin typeface="Times New Roman"/>
              <a:ea typeface="Times New Roman"/>
              <a:cs typeface="Times New Roman"/>
              <a:sym typeface="Times New Roman"/>
            </a:endParaRPr>
          </a:p>
        </p:txBody>
      </p:sp>
      <p:sp>
        <p:nvSpPr>
          <p:cNvPr id="412" name="Google Shape;412;p4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457200" y="45718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Motivation</a:t>
            </a:r>
            <a:endParaRPr sz="3000">
              <a:latin typeface="Times New Roman"/>
              <a:ea typeface="Times New Roman"/>
              <a:cs typeface="Times New Roman"/>
              <a:sym typeface="Times New Roman"/>
            </a:endParaRPr>
          </a:p>
        </p:txBody>
      </p:sp>
      <p:sp>
        <p:nvSpPr>
          <p:cNvPr id="151" name="Google Shape;151;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360"/>
              </a:spcBef>
              <a:spcAft>
                <a:spcPts val="0"/>
              </a:spcAft>
              <a:buSzPts val="1800"/>
              <a:buFont typeface="Times New Roman"/>
              <a:buChar char="•"/>
            </a:pPr>
            <a:r>
              <a:rPr lang="en-US" sz="1800">
                <a:latin typeface="Times New Roman"/>
                <a:ea typeface="Times New Roman"/>
                <a:cs typeface="Times New Roman"/>
                <a:sym typeface="Times New Roman"/>
              </a:rPr>
              <a:t>Most of the modern data is transferred via internet, if no proper encryption standards are used, they can be easily accessed by people who are not meant to receive it.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Many sectors like banks, IT companies and social media have the risk of disclosure of sensitive information.</a:t>
            </a:r>
            <a:endParaRPr sz="1800">
              <a:latin typeface="Times New Roman"/>
              <a:ea typeface="Times New Roman"/>
              <a:cs typeface="Times New Roman"/>
              <a:sym typeface="Times New Roman"/>
            </a:endParaRPr>
          </a:p>
          <a:p>
            <a:pPr indent="0" lvl="0" marL="457200" rtl="0" algn="just">
              <a:lnSpc>
                <a:spcPct val="150000"/>
              </a:lnSpc>
              <a:spcBef>
                <a:spcPts val="360"/>
              </a:spcBef>
              <a:spcAft>
                <a:spcPts val="0"/>
              </a:spcAft>
              <a:buSzPts val="1800"/>
              <a:buNone/>
            </a:pPr>
            <a:r>
              <a:rPr lang="en-US" sz="1800">
                <a:latin typeface="Times New Roman"/>
                <a:ea typeface="Times New Roman"/>
                <a:cs typeface="Times New Roman"/>
                <a:sym typeface="Times New Roman"/>
              </a:rPr>
              <a:t>Thus, </a:t>
            </a:r>
            <a:r>
              <a:rPr lang="en-US" sz="1800">
                <a:solidFill>
                  <a:schemeClr val="dk1"/>
                </a:solidFill>
                <a:latin typeface="Times New Roman"/>
                <a:ea typeface="Times New Roman"/>
                <a:cs typeface="Times New Roman"/>
                <a:sym typeface="Times New Roman"/>
              </a:rPr>
              <a:t>there is </a:t>
            </a:r>
            <a:r>
              <a:rPr lang="en-US" sz="1800">
                <a:latin typeface="Times New Roman"/>
                <a:ea typeface="Times New Roman"/>
                <a:cs typeface="Times New Roman"/>
                <a:sym typeface="Times New Roman"/>
              </a:rPr>
              <a:t>need to develop an image encryption standard which can withstand robust hacking techniques without compromising the speed and reliability of the system.</a:t>
            </a:r>
            <a:endParaRPr sz="1800">
              <a:latin typeface="Times New Roman"/>
              <a:ea typeface="Times New Roman"/>
              <a:cs typeface="Times New Roman"/>
              <a:sym typeface="Times New Roman"/>
            </a:endParaRPr>
          </a:p>
        </p:txBody>
      </p:sp>
      <p:sp>
        <p:nvSpPr>
          <p:cNvPr id="152" name="Google Shape;152;p1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4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Results and Discussions</a:t>
            </a:r>
            <a:endParaRPr sz="3000">
              <a:latin typeface="Times New Roman"/>
              <a:ea typeface="Times New Roman"/>
              <a:cs typeface="Times New Roman"/>
              <a:sym typeface="Times New Roman"/>
            </a:endParaRPr>
          </a:p>
        </p:txBody>
      </p:sp>
      <p:sp>
        <p:nvSpPr>
          <p:cNvPr id="419" name="Google Shape;419;p43"/>
          <p:cNvSpPr txBox="1"/>
          <p:nvPr>
            <p:ph idx="1" type="body"/>
          </p:nvPr>
        </p:nvSpPr>
        <p:spPr>
          <a:xfrm>
            <a:off x="210900" y="1094746"/>
            <a:ext cx="7866300" cy="548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Parameters in consideration:</a:t>
            </a:r>
            <a:endParaRPr/>
          </a:p>
          <a:p>
            <a:pPr indent="-342900" lvl="0" marL="457200" rtl="0" algn="just">
              <a:lnSpc>
                <a:spcPct val="150000"/>
              </a:lnSpc>
              <a:spcBef>
                <a:spcPts val="360"/>
              </a:spcBef>
              <a:spcAft>
                <a:spcPts val="0"/>
              </a:spcAft>
              <a:buSzPts val="1800"/>
              <a:buChar char="•"/>
            </a:pPr>
            <a:r>
              <a:rPr b="1" lang="en-US" sz="1800">
                <a:latin typeface="Times New Roman"/>
                <a:ea typeface="Times New Roman"/>
                <a:cs typeface="Times New Roman"/>
                <a:sym typeface="Times New Roman"/>
              </a:rPr>
              <a:t>Number of changing pixel rate (NPCR) and </a:t>
            </a:r>
            <a:r>
              <a:rPr b="1" lang="en-US" sz="1800">
                <a:solidFill>
                  <a:srgbClr val="111111"/>
                </a:solidFill>
                <a:highlight>
                  <a:srgbClr val="FFFFFF"/>
                </a:highlight>
                <a:latin typeface="Times New Roman"/>
                <a:ea typeface="Times New Roman"/>
                <a:cs typeface="Times New Roman"/>
                <a:sym typeface="Times New Roman"/>
              </a:rPr>
              <a:t>Unified Averaged Changed Intensity(UACI)</a:t>
            </a:r>
            <a:r>
              <a:rPr b="1"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 </a:t>
            </a:r>
            <a:r>
              <a:rPr lang="en-US" sz="1800">
                <a:solidFill>
                  <a:srgbClr val="222222"/>
                </a:solidFill>
                <a:highlight>
                  <a:srgbClr val="FFFFFF"/>
                </a:highlight>
                <a:latin typeface="Times New Roman"/>
                <a:ea typeface="Times New Roman"/>
                <a:cs typeface="Times New Roman"/>
                <a:sym typeface="Times New Roman"/>
              </a:rPr>
              <a:t>The NPCR measures the percentage of different pixels that change in two images which is the encrypted image when only one pixel is changed in the original image, while UACI measures the average intensity of differences between the original and encrypted images.</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222222"/>
              </a:buClr>
              <a:buSzPts val="1800"/>
              <a:buFont typeface="Times New Roman"/>
              <a:buChar char="•"/>
            </a:pPr>
            <a:r>
              <a:rPr b="1" lang="en-US" sz="1800">
                <a:solidFill>
                  <a:srgbClr val="222222"/>
                </a:solidFill>
                <a:highlight>
                  <a:srgbClr val="FFFFFF"/>
                </a:highlight>
                <a:latin typeface="Times New Roman"/>
                <a:ea typeface="Times New Roman"/>
                <a:cs typeface="Times New Roman"/>
                <a:sym typeface="Times New Roman"/>
              </a:rPr>
              <a:t>Entropy: </a:t>
            </a:r>
            <a:r>
              <a:rPr lang="en-US" sz="1800">
                <a:solidFill>
                  <a:srgbClr val="1A1A1A"/>
                </a:solidFill>
                <a:latin typeface="Times New Roman"/>
                <a:ea typeface="Times New Roman"/>
                <a:cs typeface="Times New Roman"/>
                <a:sym typeface="Times New Roman"/>
              </a:rPr>
              <a:t>Information entropy is a concept that tells how much information there is in an image. In general, the more uncertain or random the image is, the more information it will contain. It evaluate the scattering of  pixel values in the image. For grayscale images entropy is theoretically equal to 8.</a:t>
            </a:r>
            <a:endParaRPr sz="1800">
              <a:solidFill>
                <a:srgbClr val="1A1A1A"/>
              </a:solidFill>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b="1" sz="1800">
              <a:solidFill>
                <a:srgbClr val="222222"/>
              </a:solidFill>
              <a:highlight>
                <a:srgbClr val="FFFFFF"/>
              </a:highlight>
              <a:latin typeface="Times New Roman"/>
              <a:ea typeface="Times New Roman"/>
              <a:cs typeface="Times New Roman"/>
              <a:sym typeface="Times New Roman"/>
            </a:endParaRPr>
          </a:p>
        </p:txBody>
      </p:sp>
      <p:pic>
        <p:nvPicPr>
          <p:cNvPr id="420" name="Google Shape;420;p43"/>
          <p:cNvPicPr preferRelativeResize="0"/>
          <p:nvPr/>
        </p:nvPicPr>
        <p:blipFill rotWithShape="1">
          <a:blip r:embed="rId3">
            <a:alphaModFix/>
          </a:blip>
          <a:srcRect b="0" l="0" r="0" t="0"/>
          <a:stretch/>
        </p:blipFill>
        <p:spPr>
          <a:xfrm>
            <a:off x="2180492" y="5439311"/>
            <a:ext cx="3901440" cy="1031827"/>
          </a:xfrm>
          <a:prstGeom prst="rect">
            <a:avLst/>
          </a:prstGeom>
          <a:noFill/>
          <a:ln cap="flat" cmpd="sng" w="9525">
            <a:solidFill>
              <a:schemeClr val="lt1"/>
            </a:solidFill>
            <a:prstDash val="solid"/>
            <a:round/>
            <a:headEnd len="sm" w="sm" type="none"/>
            <a:tailEnd len="sm" w="sm" type="none"/>
          </a:ln>
        </p:spPr>
      </p:pic>
      <p:sp>
        <p:nvSpPr>
          <p:cNvPr id="421" name="Google Shape;421;p4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4"/>
          <p:cNvSpPr txBox="1"/>
          <p:nvPr>
            <p:ph idx="1" type="body"/>
          </p:nvPr>
        </p:nvSpPr>
        <p:spPr>
          <a:xfrm>
            <a:off x="170750" y="347700"/>
            <a:ext cx="8138700" cy="64026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360"/>
              </a:spcBef>
              <a:spcAft>
                <a:spcPts val="0"/>
              </a:spcAft>
              <a:buSzPts val="1800"/>
              <a:buChar char="•"/>
            </a:pPr>
            <a:r>
              <a:rPr b="1" lang="en-US" sz="1800">
                <a:latin typeface="Times New Roman"/>
                <a:ea typeface="Times New Roman"/>
                <a:cs typeface="Times New Roman"/>
                <a:sym typeface="Times New Roman"/>
              </a:rPr>
              <a:t>Correlation Coefficient:</a:t>
            </a:r>
            <a:r>
              <a:rPr lang="en-US" sz="1800">
                <a:latin typeface="Times New Roman"/>
                <a:ea typeface="Times New Roman"/>
                <a:cs typeface="Times New Roman"/>
                <a:sym typeface="Times New Roman"/>
              </a:rPr>
              <a:t> Correlation test consists of randomly selecting N pairs of adjacent pixels (vertical, horizontal, and diagonal) from the original and the encrypted images separately. Then, the  correlation coefficient of each pair is calculated using</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342900" lvl="0" marL="457200" rtl="0" algn="just">
              <a:lnSpc>
                <a:spcPct val="150000"/>
              </a:lnSpc>
              <a:spcBef>
                <a:spcPts val="360"/>
              </a:spcBef>
              <a:spcAft>
                <a:spcPts val="0"/>
              </a:spcAft>
              <a:buSzPts val="1800"/>
              <a:buChar char="•"/>
            </a:pPr>
            <a:r>
              <a:rPr b="1" lang="en-US" sz="1800">
                <a:latin typeface="Times New Roman"/>
                <a:ea typeface="Times New Roman"/>
                <a:cs typeface="Times New Roman"/>
                <a:sym typeface="Times New Roman"/>
              </a:rPr>
              <a:t>Key Sensibility:</a:t>
            </a:r>
            <a:r>
              <a:rPr lang="en-US" sz="1800">
                <a:latin typeface="Times New Roman"/>
                <a:ea typeface="Times New Roman"/>
                <a:cs typeface="Times New Roman"/>
                <a:sym typeface="Times New Roman"/>
              </a:rPr>
              <a:t> Encryption algorithms should also have high sensibility to encryption key. This means that any small change in the key should lead to a significant change in the encrypted, or decrypted, image.</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pic>
        <p:nvPicPr>
          <p:cNvPr id="428" name="Google Shape;428;p44"/>
          <p:cNvPicPr preferRelativeResize="0"/>
          <p:nvPr/>
        </p:nvPicPr>
        <p:blipFill rotWithShape="1">
          <a:blip r:embed="rId3">
            <a:alphaModFix/>
          </a:blip>
          <a:srcRect b="0" l="0" r="0" t="0"/>
          <a:stretch/>
        </p:blipFill>
        <p:spPr>
          <a:xfrm>
            <a:off x="2082225" y="2020512"/>
            <a:ext cx="4315750" cy="3056975"/>
          </a:xfrm>
          <a:prstGeom prst="rect">
            <a:avLst/>
          </a:prstGeom>
          <a:noFill/>
          <a:ln>
            <a:noFill/>
          </a:ln>
        </p:spPr>
      </p:pic>
      <p:sp>
        <p:nvSpPr>
          <p:cNvPr id="429" name="Google Shape;429;p4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5"/>
          <p:cNvSpPr txBox="1"/>
          <p:nvPr>
            <p:ph type="title"/>
          </p:nvPr>
        </p:nvSpPr>
        <p:spPr>
          <a:xfrm>
            <a:off x="457200" y="7346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Comparison of parameters: </a:t>
            </a:r>
            <a:endParaRPr sz="3000">
              <a:latin typeface="Times New Roman"/>
              <a:ea typeface="Times New Roman"/>
              <a:cs typeface="Times New Roman"/>
              <a:sym typeface="Times New Roman"/>
            </a:endParaRPr>
          </a:p>
        </p:txBody>
      </p:sp>
      <p:graphicFrame>
        <p:nvGraphicFramePr>
          <p:cNvPr id="436" name="Google Shape;436;p45"/>
          <p:cNvGraphicFramePr/>
          <p:nvPr/>
        </p:nvGraphicFramePr>
        <p:xfrm>
          <a:off x="320313" y="1073900"/>
          <a:ext cx="3000000" cy="3000000"/>
        </p:xfrm>
        <a:graphic>
          <a:graphicData uri="http://schemas.openxmlformats.org/drawingml/2006/table">
            <a:tbl>
              <a:tblPr>
                <a:noFill/>
                <a:tableStyleId>{5879E922-3D35-446F-9EF7-23DF9F7C7095}</a:tableStyleId>
              </a:tblPr>
              <a:tblGrid>
                <a:gridCol w="1578750"/>
                <a:gridCol w="1578750"/>
                <a:gridCol w="1578750"/>
                <a:gridCol w="1578750"/>
                <a:gridCol w="1578750"/>
              </a:tblGrid>
              <a:tr h="656175">
                <a:tc rowSpan="3">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Times New Roman"/>
                          <a:ea typeface="Times New Roman"/>
                          <a:cs typeface="Times New Roman"/>
                          <a:sym typeface="Times New Roman"/>
                        </a:rPr>
                        <a:t>Methods</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nchor="ctr"/>
                </a:tc>
                <a:tc gridSpan="4">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Times New Roman"/>
                          <a:ea typeface="Times New Roman"/>
                          <a:cs typeface="Times New Roman"/>
                          <a:sym typeface="Times New Roman"/>
                        </a:rPr>
                        <a:t>Parameters</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c hMerge="1"/>
                <a:tc hMerge="1"/>
                <a:tc hMerge="1"/>
              </a:tr>
              <a:tr h="656175">
                <a:tc vMerge="1"/>
                <a:tc row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Times New Roman"/>
                          <a:ea typeface="Times New Roman"/>
                          <a:cs typeface="Times New Roman"/>
                          <a:sym typeface="Times New Roman"/>
                        </a:rPr>
                        <a:t>Correlation Coefficient</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c row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Times New Roman"/>
                          <a:ea typeface="Times New Roman"/>
                          <a:cs typeface="Times New Roman"/>
                          <a:sym typeface="Times New Roman"/>
                        </a:rPr>
                        <a:t>Entropy</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Times New Roman"/>
                          <a:ea typeface="Times New Roman"/>
                          <a:cs typeface="Times New Roman"/>
                          <a:sym typeface="Times New Roman"/>
                        </a:rPr>
                        <a:t>Sensitivity Analysis</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c hMerge="1"/>
              </a:tr>
              <a:tr h="656175">
                <a:tc vMerge="1"/>
                <a:tc vMerge="1"/>
                <a:tc vMerge="1"/>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Times New Roman"/>
                          <a:ea typeface="Times New Roman"/>
                          <a:cs typeface="Times New Roman"/>
                          <a:sym typeface="Times New Roman"/>
                        </a:rPr>
                        <a:t>NPCR</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Times New Roman"/>
                          <a:ea typeface="Times New Roman"/>
                          <a:cs typeface="Times New Roman"/>
                          <a:sym typeface="Times New Roman"/>
                        </a:rPr>
                        <a:t>UACI</a:t>
                      </a:r>
                      <a:endParaRPr b="1" sz="1800" u="none" cap="none" strike="noStrike">
                        <a:solidFill>
                          <a:schemeClr val="dk1"/>
                        </a:solidFill>
                        <a:latin typeface="Times New Roman"/>
                        <a:ea typeface="Times New Roman"/>
                        <a:cs typeface="Times New Roman"/>
                        <a:sym typeface="Times New Roman"/>
                      </a:endParaRPr>
                    </a:p>
                  </a:txBody>
                  <a:tcPr marT="91425" marB="91425" marR="91425" marL="91425" anchor="ctr"/>
                </a:tc>
              </a:tr>
              <a:tr h="6561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Proposed Method</a:t>
                      </a:r>
                      <a:endParaRPr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(lena image)</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highlight>
                            <a:srgbClr val="FFFFFF"/>
                          </a:highlight>
                          <a:latin typeface="Times New Roman"/>
                          <a:ea typeface="Times New Roman"/>
                          <a:cs typeface="Times New Roman"/>
                          <a:sym typeface="Times New Roman"/>
                        </a:rPr>
                        <a:t>-0.000758</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7.9975</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0.9959</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0.3068</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r>
              <a:tr h="6561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Proposed method</a:t>
                      </a:r>
                      <a:endParaRPr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(Other image)</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highlight>
                            <a:srgbClr val="FFFFFF"/>
                          </a:highlight>
                          <a:latin typeface="Times New Roman"/>
                          <a:ea typeface="Times New Roman"/>
                          <a:cs typeface="Times New Roman"/>
                          <a:sym typeface="Times New Roman"/>
                        </a:rPr>
                        <a:t>-0.00214</a:t>
                      </a:r>
                      <a:endParaRPr sz="1600" u="none" cap="none" strike="noStrike">
                        <a:solidFill>
                          <a:schemeClr val="dk1"/>
                        </a:solidFill>
                        <a:highlight>
                          <a:srgbClr val="FFFFFF"/>
                        </a:highlight>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7.9871</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0.9958</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0.3061</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nchor="ctr"/>
                </a:tc>
              </a:tr>
              <a:tr h="6561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Enhanced logistic map</a:t>
                      </a:r>
                      <a:r>
                        <a:rPr baseline="30000" lang="en-US" sz="1800" u="none" cap="none" strike="noStrike">
                          <a:solidFill>
                            <a:schemeClr val="dk1"/>
                          </a:solidFill>
                          <a:latin typeface="Times New Roman"/>
                          <a:ea typeface="Times New Roman"/>
                          <a:cs typeface="Times New Roman"/>
                          <a:sym typeface="Times New Roman"/>
                        </a:rPr>
                        <a:t>[6]</a:t>
                      </a:r>
                      <a:endParaRPr baseline="30000" sz="18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−0.0237</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7.996</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0.9940</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0.335</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r h="6561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3D chaotic map</a:t>
                      </a:r>
                      <a:r>
                        <a:rPr baseline="30000" lang="en-US" sz="1800" u="none" cap="none" strike="noStrike">
                          <a:solidFill>
                            <a:schemeClr val="dk1"/>
                          </a:solidFill>
                          <a:latin typeface="Times New Roman"/>
                          <a:ea typeface="Times New Roman"/>
                          <a:cs typeface="Times New Roman"/>
                          <a:sym typeface="Times New Roman"/>
                        </a:rPr>
                        <a:t>[7]</a:t>
                      </a:r>
                      <a:endParaRPr baseline="30000" sz="18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-0.0043</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7.989</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0.9952</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0.335</a:t>
                      </a:r>
                      <a:endParaRPr sz="16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
        <p:nvSpPr>
          <p:cNvPr id="437" name="Google Shape;437;p45"/>
          <p:cNvSpPr txBox="1"/>
          <p:nvPr/>
        </p:nvSpPr>
        <p:spPr>
          <a:xfrm>
            <a:off x="2786075" y="6250325"/>
            <a:ext cx="3257400" cy="45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Table 2. Parameter comparison</a:t>
            </a:r>
            <a:endParaRPr b="0" i="0" sz="1800" u="none" cap="none" strike="noStrike">
              <a:solidFill>
                <a:srgbClr val="000000"/>
              </a:solidFill>
              <a:latin typeface="Times New Roman"/>
              <a:ea typeface="Times New Roman"/>
              <a:cs typeface="Times New Roman"/>
              <a:sym typeface="Times New Roman"/>
            </a:endParaRPr>
          </a:p>
        </p:txBody>
      </p:sp>
      <p:sp>
        <p:nvSpPr>
          <p:cNvPr id="438" name="Google Shape;438;p4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Future Work</a:t>
            </a:r>
            <a:endParaRPr sz="3000">
              <a:latin typeface="Times New Roman"/>
              <a:ea typeface="Times New Roman"/>
              <a:cs typeface="Times New Roman"/>
              <a:sym typeface="Times New Roman"/>
            </a:endParaRPr>
          </a:p>
        </p:txBody>
      </p:sp>
      <p:sp>
        <p:nvSpPr>
          <p:cNvPr id="444" name="Google Shape;444;p4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03200" lvl="0" marL="342900" rtl="0" algn="just">
              <a:lnSpc>
                <a:spcPct val="150000"/>
              </a:lnSpc>
              <a:spcBef>
                <a:spcPts val="440"/>
              </a:spcBef>
              <a:spcAft>
                <a:spcPts val="0"/>
              </a:spcAft>
              <a:buSzPts val="1800"/>
              <a:buChar char="•"/>
            </a:pPr>
            <a:r>
              <a:rPr lang="en-US" sz="1800">
                <a:latin typeface="Times New Roman"/>
                <a:ea typeface="Times New Roman"/>
                <a:cs typeface="Times New Roman"/>
                <a:sym typeface="Times New Roman"/>
              </a:rPr>
              <a:t>Decryption of all the three blocks.</a:t>
            </a:r>
            <a:endParaRPr sz="1800">
              <a:latin typeface="Times New Roman"/>
              <a:ea typeface="Times New Roman"/>
              <a:cs typeface="Times New Roman"/>
              <a:sym typeface="Times New Roman"/>
            </a:endParaRPr>
          </a:p>
          <a:p>
            <a:pPr indent="-203200" lvl="0" marL="342900" rtl="0" algn="just">
              <a:lnSpc>
                <a:spcPct val="150000"/>
              </a:lnSpc>
              <a:spcBef>
                <a:spcPts val="440"/>
              </a:spcBef>
              <a:spcAft>
                <a:spcPts val="0"/>
              </a:spcAft>
              <a:buSzPts val="1800"/>
              <a:buChar char="•"/>
            </a:pPr>
            <a:r>
              <a:rPr lang="en-US" sz="1800">
                <a:latin typeface="Times New Roman"/>
                <a:ea typeface="Times New Roman"/>
                <a:cs typeface="Times New Roman"/>
                <a:sym typeface="Times New Roman"/>
              </a:rPr>
              <a:t>Adding a robust and secure, key distribution technique.</a:t>
            </a:r>
            <a:endParaRPr sz="1800">
              <a:latin typeface="Times New Roman"/>
              <a:ea typeface="Times New Roman"/>
              <a:cs typeface="Times New Roman"/>
              <a:sym typeface="Times New Roman"/>
            </a:endParaRPr>
          </a:p>
        </p:txBody>
      </p:sp>
      <p:sp>
        <p:nvSpPr>
          <p:cNvPr id="445" name="Google Shape;445;p4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47"/>
          <p:cNvSpPr txBox="1"/>
          <p:nvPr>
            <p:ph type="title"/>
          </p:nvPr>
        </p:nvSpPr>
        <p:spPr>
          <a:xfrm>
            <a:off x="285725" y="117463"/>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451" name="Google Shape;451;p47"/>
          <p:cNvSpPr txBox="1"/>
          <p:nvPr>
            <p:ph idx="1" type="body"/>
          </p:nvPr>
        </p:nvSpPr>
        <p:spPr>
          <a:xfrm>
            <a:off x="142875" y="1157300"/>
            <a:ext cx="8244000" cy="5586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80"/>
              </a:spcBef>
              <a:spcAft>
                <a:spcPts val="0"/>
              </a:spcAft>
              <a:buSzPts val="1800"/>
              <a:buNone/>
            </a:pPr>
            <a:r>
              <a:rPr lang="en-US" sz="1800">
                <a:latin typeface="Times New Roman"/>
                <a:ea typeface="Times New Roman"/>
                <a:cs typeface="Times New Roman"/>
                <a:sym typeface="Times New Roman"/>
              </a:rPr>
              <a:t>[1] Padma Bh,  D.Chandravathi, P.Prapoorna Roja, “Encoding And Decoding of a Message in the implementation of Elliptic Curve Cryptography using Koblitz’s Method” International Journal on Computer Science and Engineering, Vol. 02, No. 05, 2010, 1904-1907.</a:t>
            </a:r>
            <a:endParaRPr sz="1800">
              <a:latin typeface="Times New Roman"/>
              <a:ea typeface="Times New Roman"/>
              <a:cs typeface="Times New Roman"/>
              <a:sym typeface="Times New Roman"/>
            </a:endParaRPr>
          </a:p>
          <a:p>
            <a:pPr indent="0" lvl="0" marL="0" rtl="0" algn="just">
              <a:lnSpc>
                <a:spcPct val="100000"/>
              </a:lnSpc>
              <a:spcBef>
                <a:spcPts val="480"/>
              </a:spcBef>
              <a:spcAft>
                <a:spcPts val="0"/>
              </a:spcAft>
              <a:buSzPts val="1800"/>
              <a:buNone/>
            </a:pPr>
            <a:r>
              <a:rPr lang="en-US" sz="1800">
                <a:latin typeface="Times New Roman"/>
                <a:ea typeface="Times New Roman"/>
                <a:cs typeface="Times New Roman"/>
                <a:sym typeface="Times New Roman"/>
              </a:rPr>
              <a:t>[2] F. Amounas, E.H. El Kinani,”Security Enhancement of Image Encryption Based on</a:t>
            </a:r>
            <a:endParaRPr sz="1800">
              <a:latin typeface="Times New Roman"/>
              <a:ea typeface="Times New Roman"/>
              <a:cs typeface="Times New Roman"/>
              <a:sym typeface="Times New Roman"/>
            </a:endParaRPr>
          </a:p>
          <a:p>
            <a:pPr indent="0" lvl="0" marL="0" rtl="0" algn="just">
              <a:lnSpc>
                <a:spcPct val="100000"/>
              </a:lnSpc>
              <a:spcBef>
                <a:spcPts val="480"/>
              </a:spcBef>
              <a:spcAft>
                <a:spcPts val="0"/>
              </a:spcAft>
              <a:buSzPts val="1800"/>
              <a:buNone/>
            </a:pPr>
            <a:r>
              <a:rPr lang="en-US" sz="1800">
                <a:latin typeface="Times New Roman"/>
                <a:ea typeface="Times New Roman"/>
                <a:cs typeface="Times New Roman"/>
                <a:sym typeface="Times New Roman"/>
              </a:rPr>
              <a:t>Matrix Approach using Elliptic Curve”, International Journal of Engineering Inventions, e-ISSN: 2278-7461, p-ISSN: 2319-6491 Volume 3, Issue 11 (June 2014) PP: 8-16.</a:t>
            </a:r>
            <a:endParaRPr sz="1800">
              <a:latin typeface="Times New Roman"/>
              <a:ea typeface="Times New Roman"/>
              <a:cs typeface="Times New Roman"/>
              <a:sym typeface="Times New Roman"/>
            </a:endParaRPr>
          </a:p>
          <a:p>
            <a:pPr indent="0" lvl="0" marL="0" rtl="0" algn="just">
              <a:lnSpc>
                <a:spcPct val="100000"/>
              </a:lnSpc>
              <a:spcBef>
                <a:spcPts val="480"/>
              </a:spcBef>
              <a:spcAft>
                <a:spcPts val="0"/>
              </a:spcAft>
              <a:buSzPts val="1800"/>
              <a:buNone/>
            </a:pPr>
            <a:r>
              <a:rPr lang="en-US" sz="1800">
                <a:latin typeface="Times New Roman"/>
                <a:ea typeface="Times New Roman"/>
                <a:cs typeface="Times New Roman"/>
                <a:sym typeface="Times New Roman"/>
              </a:rPr>
              <a:t>[3] Srinivasan Nagaraj, Dr.G.S.V.P.RAJU, K.Koteswara rao, “Image Encryption Using Elliptic Curve Cryptography and Matrix”, International Conference on Intelligent Computing, Communication &amp; Convergence, (ICCC-2014), doi: 10.1016/j.procs.2015.04.182.</a:t>
            </a:r>
            <a:endParaRPr sz="1800">
              <a:latin typeface="Times New Roman"/>
              <a:ea typeface="Times New Roman"/>
              <a:cs typeface="Times New Roman"/>
              <a:sym typeface="Times New Roman"/>
            </a:endParaRPr>
          </a:p>
          <a:p>
            <a:pPr indent="0" lvl="0" marL="0" rtl="0" algn="just">
              <a:lnSpc>
                <a:spcPct val="100000"/>
              </a:lnSpc>
              <a:spcBef>
                <a:spcPts val="480"/>
              </a:spcBef>
              <a:spcAft>
                <a:spcPts val="0"/>
              </a:spcAft>
              <a:buSzPts val="1800"/>
              <a:buNone/>
            </a:pPr>
            <a:r>
              <a:rPr lang="en-US" sz="1800">
                <a:latin typeface="Times New Roman"/>
                <a:ea typeface="Times New Roman"/>
                <a:cs typeface="Times New Roman"/>
                <a:sym typeface="Times New Roman"/>
              </a:rPr>
              <a:t>[4] Megha Kolhekar and Anita Jadhav ”implementation of elliptic curve cryptography on text and image”, International Journal of Enterprise Computing and Business Systems, ISSN (Online): 2230-8849, 2011, vol. 1, Issue 2.</a:t>
            </a:r>
            <a:endParaRPr sz="1800">
              <a:latin typeface="Times New Roman"/>
              <a:ea typeface="Times New Roman"/>
              <a:cs typeface="Times New Roman"/>
              <a:sym typeface="Times New Roman"/>
            </a:endParaRPr>
          </a:p>
          <a:p>
            <a:pPr indent="0" lvl="0" marL="0" rtl="0" algn="just">
              <a:lnSpc>
                <a:spcPct val="100000"/>
              </a:lnSpc>
              <a:spcBef>
                <a:spcPts val="480"/>
              </a:spcBef>
              <a:spcAft>
                <a:spcPts val="0"/>
              </a:spcAft>
              <a:buSzPts val="1800"/>
              <a:buNone/>
            </a:pPr>
            <a:r>
              <a:rPr lang="en-US" sz="1800">
                <a:latin typeface="Times New Roman"/>
                <a:ea typeface="Times New Roman"/>
                <a:cs typeface="Times New Roman"/>
                <a:sym typeface="Times New Roman"/>
              </a:rPr>
              <a:t>[5] Laiphrakpam Dolendro Singh, Khumanthem Manglem Singh, “Image Encryption using Elliptic Curve Cryptography”, Eleventh International Multi-Conference on Information Processing-2015 (IMCIP-2015), doi: 10.1016/j.procs.2015.06.054 </a:t>
            </a:r>
            <a:endParaRPr sz="1800">
              <a:latin typeface="Times New Roman"/>
              <a:ea typeface="Times New Roman"/>
              <a:cs typeface="Times New Roman"/>
              <a:sym typeface="Times New Roman"/>
            </a:endParaRPr>
          </a:p>
          <a:p>
            <a:pPr indent="0" lvl="0" marL="0" rtl="0" algn="l">
              <a:lnSpc>
                <a:spcPct val="100000"/>
              </a:lnSpc>
              <a:spcBef>
                <a:spcPts val="480"/>
              </a:spcBef>
              <a:spcAft>
                <a:spcPts val="0"/>
              </a:spcAft>
              <a:buSzPts val="1800"/>
              <a:buNone/>
            </a:pPr>
            <a:r>
              <a:t/>
            </a:r>
            <a:endParaRPr sz="1800">
              <a:latin typeface="Times New Roman"/>
              <a:ea typeface="Times New Roman"/>
              <a:cs typeface="Times New Roman"/>
              <a:sym typeface="Times New Roman"/>
            </a:endParaRPr>
          </a:p>
        </p:txBody>
      </p:sp>
      <p:sp>
        <p:nvSpPr>
          <p:cNvPr id="452" name="Google Shape;452;p4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48"/>
          <p:cNvSpPr txBox="1"/>
          <p:nvPr>
            <p:ph idx="1" type="body"/>
          </p:nvPr>
        </p:nvSpPr>
        <p:spPr>
          <a:xfrm>
            <a:off x="157175" y="0"/>
            <a:ext cx="8172300" cy="6686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lang="en-US" sz="1800">
                <a:latin typeface="Times New Roman"/>
                <a:ea typeface="Times New Roman"/>
                <a:cs typeface="Times New Roman"/>
                <a:sym typeface="Times New Roman"/>
              </a:rPr>
              <a:t>[6] Priya Ramasamy, Vidhyapriya Ranganathan, Seifedine Kadry, “An Image Encryption Scheme Based on Block Scrambling, Modified Zigzag Transformation and Key Generation Using Enhanced Logistic—Tent Map” 21, 656; doi:10.3390/e21070656.</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US" sz="1800">
                <a:latin typeface="Times New Roman"/>
                <a:ea typeface="Times New Roman"/>
                <a:cs typeface="Times New Roman"/>
                <a:sym typeface="Times New Roman"/>
              </a:rPr>
              <a:t>[7] Md. Billal Hossain, Md.Toufikur Rahman, A B M Saadmaan Rahman, “A new approach of image encryption using 3D chaotic map to enhance security of multimedia component”, Conference: 2014 International Conference on Informatics, Electronics &amp; Vision (ICIEV) DOI: 10.1109/ICIEV.2014.6850856.</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US" sz="1800">
                <a:latin typeface="Times New Roman"/>
                <a:ea typeface="Times New Roman"/>
                <a:cs typeface="Times New Roman"/>
                <a:sym typeface="Times New Roman"/>
              </a:rPr>
              <a:t>[8] Samiksha Sharma, Vinay Chopra, “Analysis Of Aes Encryption With Ecc”, Proceedings of International Interdisciplinary Conference On Engineering Science &amp; Management Held on 17th - 18th December 2016, in Goa, India.ISBN: 9788193137383.</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US" sz="1800">
                <a:latin typeface="Times New Roman"/>
                <a:ea typeface="Times New Roman"/>
                <a:cs typeface="Times New Roman"/>
                <a:sym typeface="Times New Roman"/>
              </a:rPr>
              <a:t>[9] A. K. Mandal, C. Parakash, and A. Tiwari. "Performance evaluation of cryptographic algorithms: DES and AES."Electrical, Electronics and Computer Science (SCEECS), 2012 IEEE Students' Conference on. IEEE, pp 1-5.</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US" sz="1800">
                <a:latin typeface="Times New Roman"/>
                <a:ea typeface="Times New Roman"/>
                <a:cs typeface="Times New Roman"/>
                <a:sym typeface="Times New Roman"/>
              </a:rPr>
              <a:t>[10] S. Sowmiya, I. Monica Tresa, A. Prabhu Chakkaravarthy, “Pixel based image encryption using magic square”, 2017 International Conference on Algorithms, Methodology, Models and Applications in Emerging Technologies (ICAMMAET), 10.1109/ICAMMAET.2017.8186634.</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US" sz="1800">
                <a:latin typeface="Times New Roman"/>
                <a:ea typeface="Times New Roman"/>
                <a:cs typeface="Times New Roman"/>
                <a:sym typeface="Times New Roman"/>
              </a:rPr>
              <a:t>[11] D.I. George Amalarethinam, J. Sai geetha, "Enhancing Security Level for Public Key Cryptosystem Using MRGA", World Congress on Computing and Communication Technologies (WCCCT), pp. 98-102, 2014, ISBN 978-1-4799-2876-7.</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rPr lang="en-US" sz="1800">
                <a:latin typeface="Times New Roman"/>
                <a:ea typeface="Times New Roman"/>
                <a:cs typeface="Times New Roman"/>
                <a:sym typeface="Times New Roman"/>
              </a:rPr>
              <a:t>[12] MATLAB 2015a and 2017a Summary and documentation.</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459" name="Google Shape;459;p4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49"/>
          <p:cNvSpPr txBox="1"/>
          <p:nvPr>
            <p:ph type="title"/>
          </p:nvPr>
        </p:nvSpPr>
        <p:spPr>
          <a:xfrm>
            <a:off x="2594425" y="2367170"/>
            <a:ext cx="5740800" cy="192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600"/>
              <a:buNone/>
            </a:pPr>
            <a:r>
              <a:rPr lang="en-US"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466" name="Google Shape;466;p49"/>
          <p:cNvSpPr txBox="1"/>
          <p:nvPr>
            <p:ph idx="12" type="sldNum"/>
          </p:nvPr>
        </p:nvSpPr>
        <p:spPr>
          <a:xfrm>
            <a:off x="8472458" y="6217622"/>
            <a:ext cx="548700" cy="524700"/>
          </a:xfrm>
          <a:prstGeom prst="rect">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457200" y="45718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58" name="Google Shape;158;p17"/>
          <p:cNvSpPr txBox="1"/>
          <p:nvPr>
            <p:ph idx="1" type="body"/>
          </p:nvPr>
        </p:nvSpPr>
        <p:spPr>
          <a:xfrm>
            <a:off x="457200" y="1600200"/>
            <a:ext cx="7620000" cy="2226212"/>
          </a:xfrm>
          <a:prstGeom prst="rect">
            <a:avLst/>
          </a:prstGeom>
          <a:noFill/>
          <a:ln>
            <a:noFill/>
          </a:ln>
        </p:spPr>
        <p:txBody>
          <a:bodyPr anchorCtr="0" anchor="t" bIns="45700" lIns="91425" spcFirstLastPara="1" rIns="91425" wrap="square" tIns="45700">
            <a:noAutofit/>
          </a:bodyPr>
          <a:lstStyle/>
          <a:p>
            <a:pPr indent="-201930" lvl="0" marL="3429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Image Cryptography is a widely used technique which has found great application in the fields of military and intelligence, social networking and financial services. </a:t>
            </a:r>
            <a:endParaRPr sz="1800">
              <a:latin typeface="Times New Roman"/>
              <a:ea typeface="Times New Roman"/>
              <a:cs typeface="Times New Roman"/>
              <a:sym typeface="Times New Roman"/>
            </a:endParaRPr>
          </a:p>
          <a:p>
            <a:pPr indent="-201930" lvl="0" marL="342900" rtl="0" algn="just">
              <a:lnSpc>
                <a:spcPct val="150000"/>
              </a:lnSpc>
              <a:spcBef>
                <a:spcPts val="444"/>
              </a:spcBef>
              <a:spcAft>
                <a:spcPts val="0"/>
              </a:spcAft>
              <a:buSzPts val="1800"/>
              <a:buFont typeface="Times New Roman"/>
              <a:buChar char="•"/>
            </a:pPr>
            <a:r>
              <a:rPr lang="en-US" sz="1800">
                <a:latin typeface="Times New Roman"/>
                <a:ea typeface="Times New Roman"/>
                <a:cs typeface="Times New Roman"/>
                <a:sym typeface="Times New Roman"/>
              </a:rPr>
              <a:t>The main motto of cryptography is to service the growing need for increased security of information in various fields. </a:t>
            </a:r>
            <a:endParaRPr/>
          </a:p>
          <a:p>
            <a:pPr indent="-87629" lvl="0" marL="342900" rtl="0" algn="just">
              <a:lnSpc>
                <a:spcPct val="150000"/>
              </a:lnSpc>
              <a:spcBef>
                <a:spcPts val="444"/>
              </a:spcBef>
              <a:spcAft>
                <a:spcPts val="0"/>
              </a:spcAft>
              <a:buSzPts val="1800"/>
              <a:buFont typeface="Times New Roman"/>
              <a:buNone/>
            </a:pPr>
            <a:r>
              <a:t/>
            </a:r>
            <a:endParaRPr sz="1800">
              <a:latin typeface="Times New Roman"/>
              <a:ea typeface="Times New Roman"/>
              <a:cs typeface="Times New Roman"/>
              <a:sym typeface="Times New Roman"/>
            </a:endParaRPr>
          </a:p>
        </p:txBody>
      </p:sp>
      <p:sp>
        <p:nvSpPr>
          <p:cNvPr id="159" name="Google Shape;159;p17"/>
          <p:cNvSpPr txBox="1"/>
          <p:nvPr/>
        </p:nvSpPr>
        <p:spPr>
          <a:xfrm>
            <a:off x="457200" y="3429007"/>
            <a:ext cx="7620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600"/>
              <a:buFont typeface="Calibri"/>
              <a:buNone/>
            </a:pPr>
            <a:r>
              <a:t/>
            </a:r>
            <a:endParaRPr b="0" i="0" sz="3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4600"/>
              <a:buFont typeface="Calibri"/>
              <a:buNone/>
            </a:pPr>
            <a:r>
              <a:rPr b="0" i="0" lang="en-US" sz="3000" u="none" cap="none" strike="noStrike">
                <a:solidFill>
                  <a:schemeClr val="dk2"/>
                </a:solidFill>
                <a:latin typeface="Times New Roman"/>
                <a:ea typeface="Times New Roman"/>
                <a:cs typeface="Times New Roman"/>
                <a:sym typeface="Times New Roman"/>
              </a:rPr>
              <a:t>Objective</a:t>
            </a:r>
            <a:endParaRPr b="0" i="0" sz="3000" u="none" cap="none" strike="noStrike">
              <a:solidFill>
                <a:srgbClr val="000000"/>
              </a:solidFill>
              <a:latin typeface="Times New Roman"/>
              <a:ea typeface="Times New Roman"/>
              <a:cs typeface="Times New Roman"/>
              <a:sym typeface="Times New Roman"/>
            </a:endParaRPr>
          </a:p>
        </p:txBody>
      </p:sp>
      <p:sp>
        <p:nvSpPr>
          <p:cNvPr id="160" name="Google Shape;160;p17"/>
          <p:cNvSpPr txBox="1"/>
          <p:nvPr/>
        </p:nvSpPr>
        <p:spPr>
          <a:xfrm>
            <a:off x="457200" y="4534057"/>
            <a:ext cx="7620000" cy="1371600"/>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150000"/>
              </a:lnSpc>
              <a:spcBef>
                <a:spcPts val="0"/>
              </a:spcBef>
              <a:spcAft>
                <a:spcPts val="0"/>
              </a:spcAft>
              <a:buClr>
                <a:schemeClr val="accent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To design an efficient encryption/decryption scheme using Elliptic curve cryptography and Magic matrix scrambling technique with the help of AES encryption.</a:t>
            </a:r>
            <a:endParaRPr b="0" i="0" sz="1800" u="none" cap="none" strike="noStrike">
              <a:solidFill>
                <a:srgbClr val="000000"/>
              </a:solidFill>
              <a:latin typeface="Times New Roman"/>
              <a:ea typeface="Times New Roman"/>
              <a:cs typeface="Times New Roman"/>
              <a:sym typeface="Times New Roman"/>
            </a:endParaRPr>
          </a:p>
        </p:txBody>
      </p:sp>
      <p:sp>
        <p:nvSpPr>
          <p:cNvPr id="161" name="Google Shape;161;p1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57200" y="0"/>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latin typeface="Times New Roman"/>
                <a:ea typeface="Times New Roman"/>
                <a:cs typeface="Times New Roman"/>
                <a:sym typeface="Times New Roman"/>
              </a:rPr>
              <a:t>Literature Review</a:t>
            </a:r>
            <a:endParaRPr sz="3000">
              <a:latin typeface="Times New Roman"/>
              <a:ea typeface="Times New Roman"/>
              <a:cs typeface="Times New Roman"/>
              <a:sym typeface="Times New Roman"/>
            </a:endParaRPr>
          </a:p>
        </p:txBody>
      </p:sp>
      <p:sp>
        <p:nvSpPr>
          <p:cNvPr id="168" name="Google Shape;168;p18"/>
          <p:cNvSpPr txBox="1"/>
          <p:nvPr>
            <p:ph idx="1" type="body"/>
          </p:nvPr>
        </p:nvSpPr>
        <p:spPr>
          <a:xfrm>
            <a:off x="310661" y="834291"/>
            <a:ext cx="7913077" cy="6157351"/>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SzPts val="1800"/>
              <a:buChar char="•"/>
            </a:pPr>
            <a:r>
              <a:rPr lang="en-US" sz="1800">
                <a:latin typeface="Times New Roman"/>
                <a:ea typeface="Times New Roman"/>
                <a:cs typeface="Times New Roman"/>
                <a:sym typeface="Times New Roman"/>
              </a:rPr>
              <a:t>Padma Bh et al (2010) have presented a model to encode and decode messages using Koblitz’s Method in Elliptic Curve Cryptography.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lang="en-US" sz="1800">
                <a:latin typeface="Times New Roman"/>
                <a:ea typeface="Times New Roman"/>
                <a:cs typeface="Times New Roman"/>
                <a:sym typeface="Times New Roman"/>
              </a:rPr>
              <a:t>Ali Soleymani et al (2013) have proposed a cryptosystem for image encryption/decryption using a novel mapping scheme involving elliptic curves.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K Mani &amp; M Viswambari et al (2017) explained generation of key matrix for cipher using magic rectangle. Magic matrix can’t encrypt the image properly if the image is gray or if image consist of large area of same color. This drawback of magic matrix can be removed by using a proper key matrix. They proposed a deterministic method for generation of key matrix of higher order k from magic rectangle.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Pachamuthu  Rajalakshmi  et  al  (2010) have presented  a  compact  hardware-software  co-design  of Advanced  Encryption  Standard  (AES)  on  the  field programmable  gate  arrays  (FPGA)  designed  for  low-cost embedded systems.</a:t>
            </a:r>
            <a:endParaRPr sz="1800">
              <a:latin typeface="Times New Roman"/>
              <a:ea typeface="Times New Roman"/>
              <a:cs typeface="Times New Roman"/>
              <a:sym typeface="Times New Roman"/>
            </a:endParaRPr>
          </a:p>
        </p:txBody>
      </p:sp>
      <p:sp>
        <p:nvSpPr>
          <p:cNvPr id="169" name="Google Shape;169;p1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228600" y="6175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sz="3000">
                <a:solidFill>
                  <a:schemeClr val="dk1"/>
                </a:solidFill>
                <a:latin typeface="Times New Roman"/>
                <a:ea typeface="Times New Roman"/>
                <a:cs typeface="Times New Roman"/>
                <a:sym typeface="Times New Roman"/>
              </a:rPr>
              <a:t>Proposed Block Diagram</a:t>
            </a:r>
            <a:endParaRPr sz="3000">
              <a:solidFill>
                <a:schemeClr val="dk1"/>
              </a:solidFill>
              <a:latin typeface="Times New Roman"/>
              <a:ea typeface="Times New Roman"/>
              <a:cs typeface="Times New Roman"/>
              <a:sym typeface="Times New Roman"/>
            </a:endParaRPr>
          </a:p>
        </p:txBody>
      </p:sp>
      <p:pic>
        <p:nvPicPr>
          <p:cNvPr id="176" name="Google Shape;176;p19"/>
          <p:cNvPicPr preferRelativeResize="0"/>
          <p:nvPr/>
        </p:nvPicPr>
        <p:blipFill rotWithShape="1">
          <a:blip r:embed="rId3">
            <a:alphaModFix/>
          </a:blip>
          <a:srcRect b="0" l="0" r="0" t="0"/>
          <a:stretch/>
        </p:blipFill>
        <p:spPr>
          <a:xfrm>
            <a:off x="100025" y="2014550"/>
            <a:ext cx="8291551" cy="3271825"/>
          </a:xfrm>
          <a:prstGeom prst="rect">
            <a:avLst/>
          </a:prstGeom>
          <a:noFill/>
          <a:ln>
            <a:noFill/>
          </a:ln>
        </p:spPr>
      </p:pic>
      <p:sp>
        <p:nvSpPr>
          <p:cNvPr id="177" name="Google Shape;177;p1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 to Elliptic curves</a:t>
            </a:r>
            <a:endParaRPr sz="3000">
              <a:latin typeface="Times New Roman"/>
              <a:ea typeface="Times New Roman"/>
              <a:cs typeface="Times New Roman"/>
              <a:sym typeface="Times New Roman"/>
            </a:endParaRPr>
          </a:p>
        </p:txBody>
      </p:sp>
      <p:sp>
        <p:nvSpPr>
          <p:cNvPr id="183" name="Google Shape;183;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An </a:t>
            </a:r>
            <a:r>
              <a:rPr i="1" lang="en-US" sz="1800">
                <a:latin typeface="Times New Roman"/>
                <a:ea typeface="Times New Roman"/>
                <a:cs typeface="Times New Roman"/>
                <a:sym typeface="Times New Roman"/>
              </a:rPr>
              <a:t>elliptic curve</a:t>
            </a:r>
            <a:r>
              <a:rPr lang="en-US" sz="1800">
                <a:latin typeface="Times New Roman"/>
                <a:ea typeface="Times New Roman"/>
                <a:cs typeface="Times New Roman"/>
                <a:sym typeface="Times New Roman"/>
              </a:rPr>
              <a:t> is a plane curve defined by an equation of the form</a:t>
            </a:r>
            <a:endParaRPr sz="1800">
              <a:latin typeface="Times New Roman"/>
              <a:ea typeface="Times New Roman"/>
              <a:cs typeface="Times New Roman"/>
              <a:sym typeface="Times New Roman"/>
            </a:endParaRPr>
          </a:p>
          <a:p>
            <a:pPr indent="0" lvl="0" marL="342900" rtl="0" algn="ctr">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342900" rtl="0" algn="ctr">
              <a:lnSpc>
                <a:spcPct val="100000"/>
              </a:lnSpc>
              <a:spcBef>
                <a:spcPts val="0"/>
              </a:spcBef>
              <a:spcAft>
                <a:spcPts val="0"/>
              </a:spcAft>
              <a:buSzPts val="1800"/>
              <a:buNone/>
            </a:pPr>
            <a:r>
              <a:rPr lang="en-US" sz="2400">
                <a:latin typeface="Times New Roman"/>
                <a:ea typeface="Times New Roman"/>
                <a:cs typeface="Times New Roman"/>
                <a:sym typeface="Times New Roman"/>
              </a:rPr>
              <a:t>y² mod p=(x³+ax+ b) mod p</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 b and p are known as elliptic curve parameters; ‘a’ and  ‘b’ decide the shape of the curve, while ‘p’ decides the range.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this model, the value of curve parameters used are:</a:t>
            </a:r>
            <a:endParaRPr sz="18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US" sz="1800">
                <a:latin typeface="Times New Roman"/>
                <a:ea typeface="Times New Roman"/>
                <a:cs typeface="Times New Roman"/>
                <a:sym typeface="Times New Roman"/>
              </a:rPr>
              <a:t>a = -1, b = 188, p = 3049 .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our model, ECC has been used to </a:t>
            </a:r>
            <a:r>
              <a:rPr b="1" lang="en-US" sz="1800">
                <a:latin typeface="Times New Roman"/>
                <a:ea typeface="Times New Roman"/>
                <a:cs typeface="Times New Roman"/>
                <a:sym typeface="Times New Roman"/>
              </a:rPr>
              <a:t>transform pixel intensity values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With respect to the curve, ‘x’ refers to the original intensity value while ‘y’ refers to the transformed value.</a:t>
            </a:r>
            <a:endParaRPr sz="1800">
              <a:latin typeface="Times New Roman"/>
              <a:ea typeface="Times New Roman"/>
              <a:cs typeface="Times New Roman"/>
              <a:sym typeface="Times New Roman"/>
            </a:endParaRPr>
          </a:p>
          <a:p>
            <a:pPr indent="-88900" lvl="0" marL="342900" rtl="0" algn="just">
              <a:lnSpc>
                <a:spcPct val="115000"/>
              </a:lnSpc>
              <a:spcBef>
                <a:spcPts val="440"/>
              </a:spcBef>
              <a:spcAft>
                <a:spcPts val="0"/>
              </a:spcAft>
              <a:buSzPts val="2200"/>
              <a:buNone/>
            </a:pPr>
            <a:r>
              <a:t/>
            </a:r>
            <a:endParaRPr/>
          </a:p>
        </p:txBody>
      </p:sp>
      <p:sp>
        <p:nvSpPr>
          <p:cNvPr id="184" name="Google Shape;184;p2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457200" y="38400"/>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Encryption of pixel intensity values</a:t>
            </a:r>
            <a:endParaRPr sz="3000">
              <a:latin typeface="Times New Roman"/>
              <a:ea typeface="Times New Roman"/>
              <a:cs typeface="Times New Roman"/>
              <a:sym typeface="Times New Roman"/>
            </a:endParaRPr>
          </a:p>
        </p:txBody>
      </p:sp>
      <p:sp>
        <p:nvSpPr>
          <p:cNvPr id="190" name="Google Shape;190;p21"/>
          <p:cNvSpPr txBox="1"/>
          <p:nvPr>
            <p:ph idx="1" type="body"/>
          </p:nvPr>
        </p:nvSpPr>
        <p:spPr>
          <a:xfrm>
            <a:off x="457200" y="970384"/>
            <a:ext cx="7620000" cy="5849215"/>
          </a:xfrm>
          <a:prstGeom prst="rect">
            <a:avLst/>
          </a:prstGeom>
          <a:noFill/>
          <a:ln>
            <a:noFill/>
          </a:ln>
        </p:spPr>
        <p:txBody>
          <a:bodyPr anchorCtr="0" anchor="t" bIns="45700" lIns="91425" spcFirstLastPara="1" rIns="91425" wrap="square" tIns="45700">
            <a:noAutofit/>
          </a:bodyPr>
          <a:lstStyle/>
          <a:p>
            <a:pPr indent="-228600" lvl="0" marL="342900" rtl="0" algn="just">
              <a:lnSpc>
                <a:spcPct val="150000"/>
              </a:lnSpc>
              <a:spcBef>
                <a:spcPts val="0"/>
              </a:spcBef>
              <a:spcAft>
                <a:spcPts val="0"/>
              </a:spcAft>
              <a:buSzPts val="1800"/>
              <a:buFont typeface="Times New Roman"/>
              <a:buChar char="•"/>
            </a:pPr>
            <a:r>
              <a:rPr b="1" i="1" lang="en-US" sz="1800">
                <a:latin typeface="Times New Roman"/>
                <a:ea typeface="Times New Roman"/>
                <a:cs typeface="Times New Roman"/>
                <a:sym typeface="Times New Roman"/>
              </a:rPr>
              <a:t>Step1</a:t>
            </a:r>
            <a:r>
              <a:rPr lang="en-US" sz="1800">
                <a:latin typeface="Times New Roman"/>
                <a:ea typeface="Times New Roman"/>
                <a:cs typeface="Times New Roman"/>
                <a:sym typeface="Times New Roman"/>
              </a:rPr>
              <a:t>:  An elliptic curve Ep(a,b) was chosen.</a:t>
            </a:r>
            <a:endParaRPr sz="1800">
              <a:latin typeface="Times New Roman"/>
              <a:ea typeface="Times New Roman"/>
              <a:cs typeface="Times New Roman"/>
              <a:sym typeface="Times New Roman"/>
            </a:endParaRPr>
          </a:p>
          <a:p>
            <a:pPr indent="-203200" lvl="0" marL="342900" rtl="0" algn="just">
              <a:lnSpc>
                <a:spcPct val="150000"/>
              </a:lnSpc>
              <a:spcBef>
                <a:spcPts val="0"/>
              </a:spcBef>
              <a:spcAft>
                <a:spcPts val="0"/>
              </a:spcAft>
              <a:buSzPts val="1800"/>
              <a:buChar char="•"/>
            </a:pPr>
            <a:r>
              <a:rPr b="1" i="1" lang="en-US" sz="1800">
                <a:latin typeface="Times New Roman"/>
                <a:ea typeface="Times New Roman"/>
                <a:cs typeface="Times New Roman"/>
                <a:sym typeface="Times New Roman"/>
              </a:rPr>
              <a:t>Step 2</a:t>
            </a:r>
            <a:r>
              <a:rPr lang="en-US" sz="1800">
                <a:latin typeface="Times New Roman"/>
                <a:ea typeface="Times New Roman"/>
                <a:cs typeface="Times New Roman"/>
                <a:sym typeface="Times New Roman"/>
              </a:rPr>
              <a:t>: Based on the value of p, range of the curve was determined</a:t>
            </a:r>
            <a:endParaRPr sz="1800">
              <a:latin typeface="Times New Roman"/>
              <a:ea typeface="Times New Roman"/>
              <a:cs typeface="Times New Roman"/>
              <a:sym typeface="Times New Roman"/>
            </a:endParaRPr>
          </a:p>
          <a:p>
            <a:pPr indent="-203200" lvl="0" marL="342900" rtl="0" algn="just">
              <a:lnSpc>
                <a:spcPct val="150000"/>
              </a:lnSpc>
              <a:spcBef>
                <a:spcPts val="0"/>
              </a:spcBef>
              <a:spcAft>
                <a:spcPts val="0"/>
              </a:spcAft>
              <a:buSzPts val="1800"/>
              <a:buChar char="•"/>
            </a:pPr>
            <a:r>
              <a:rPr b="1" i="1" lang="en-US" sz="1800">
                <a:latin typeface="Times New Roman"/>
                <a:ea typeface="Times New Roman"/>
                <a:cs typeface="Times New Roman"/>
                <a:sym typeface="Times New Roman"/>
              </a:rPr>
              <a:t>Step 3</a:t>
            </a:r>
            <a:r>
              <a:rPr lang="en-US" sz="1800">
                <a:latin typeface="Times New Roman"/>
                <a:ea typeface="Times New Roman"/>
                <a:cs typeface="Times New Roman"/>
                <a:sym typeface="Times New Roman"/>
              </a:rPr>
              <a:t>: An image was inputted and read as a matrix of pixel intensity values. These values range from 0(black) to 255(white).</a:t>
            </a:r>
            <a:endParaRPr sz="1800">
              <a:latin typeface="Times New Roman"/>
              <a:ea typeface="Times New Roman"/>
              <a:cs typeface="Times New Roman"/>
              <a:sym typeface="Times New Roman"/>
            </a:endParaRPr>
          </a:p>
          <a:p>
            <a:pPr indent="-203200" lvl="0" marL="342900" rtl="0" algn="just">
              <a:lnSpc>
                <a:spcPct val="150000"/>
              </a:lnSpc>
              <a:spcBef>
                <a:spcPts val="0"/>
              </a:spcBef>
              <a:spcAft>
                <a:spcPts val="0"/>
              </a:spcAft>
              <a:buSzPts val="1800"/>
              <a:buChar char="•"/>
            </a:pPr>
            <a:r>
              <a:rPr b="1" i="1" lang="en-US" sz="1800">
                <a:latin typeface="Times New Roman"/>
                <a:ea typeface="Times New Roman"/>
                <a:cs typeface="Times New Roman"/>
                <a:sym typeface="Times New Roman"/>
              </a:rPr>
              <a:t>Step 4</a:t>
            </a:r>
            <a:r>
              <a:rPr lang="en-US" sz="1800">
                <a:latin typeface="Times New Roman"/>
                <a:ea typeface="Times New Roman"/>
                <a:cs typeface="Times New Roman"/>
                <a:sym typeface="Times New Roman"/>
              </a:rPr>
              <a:t>: An auxiliary base parameter(k), for example </a:t>
            </a:r>
            <a:r>
              <a:rPr i="1" lang="en-US" sz="1800">
                <a:latin typeface="Times New Roman"/>
                <a:ea typeface="Times New Roman"/>
                <a:cs typeface="Times New Roman"/>
                <a:sym typeface="Times New Roman"/>
              </a:rPr>
              <a:t>k </a:t>
            </a:r>
            <a:r>
              <a:rPr lang="en-US" sz="1800">
                <a:latin typeface="Times New Roman"/>
                <a:ea typeface="Times New Roman"/>
                <a:cs typeface="Times New Roman"/>
                <a:sym typeface="Times New Roman"/>
              </a:rPr>
              <a:t>= 20, was chosen.</a:t>
            </a:r>
            <a:endParaRPr sz="1800">
              <a:latin typeface="Times New Roman"/>
              <a:ea typeface="Times New Roman"/>
              <a:cs typeface="Times New Roman"/>
              <a:sym typeface="Times New Roman"/>
            </a:endParaRPr>
          </a:p>
          <a:p>
            <a:pPr indent="-203200" lvl="0" marL="342900" rtl="0" algn="just">
              <a:lnSpc>
                <a:spcPct val="150000"/>
              </a:lnSpc>
              <a:spcBef>
                <a:spcPts val="0"/>
              </a:spcBef>
              <a:spcAft>
                <a:spcPts val="0"/>
              </a:spcAft>
              <a:buSzPts val="1800"/>
              <a:buChar char="•"/>
            </a:pPr>
            <a:r>
              <a:rPr b="1" i="1" lang="en-US" sz="1800">
                <a:latin typeface="Times New Roman"/>
                <a:ea typeface="Times New Roman"/>
                <a:cs typeface="Times New Roman"/>
                <a:sym typeface="Times New Roman"/>
              </a:rPr>
              <a:t>Step 5</a:t>
            </a:r>
            <a:r>
              <a:rPr lang="en-US" sz="1800">
                <a:latin typeface="Times New Roman"/>
                <a:ea typeface="Times New Roman"/>
                <a:cs typeface="Times New Roman"/>
                <a:sym typeface="Times New Roman"/>
              </a:rPr>
              <a:t>: An attempt was made to the solve the elliptic curve for x=mk+1 (for every mk), where m represents an individual pixel intensity value.</a:t>
            </a:r>
            <a:endParaRPr sz="1800">
              <a:latin typeface="Times New Roman"/>
              <a:ea typeface="Times New Roman"/>
              <a:cs typeface="Times New Roman"/>
              <a:sym typeface="Times New Roman"/>
            </a:endParaRPr>
          </a:p>
          <a:p>
            <a:pPr indent="-228600" lvl="0" marL="342900" rtl="0" algn="just">
              <a:lnSpc>
                <a:spcPct val="150000"/>
              </a:lnSpc>
              <a:spcBef>
                <a:spcPts val="0"/>
              </a:spcBef>
              <a:spcAft>
                <a:spcPts val="0"/>
              </a:spcAft>
              <a:buSzPts val="1800"/>
              <a:buChar char="•"/>
            </a:pPr>
            <a:r>
              <a:rPr b="1" i="1" lang="en-US" sz="1800">
                <a:latin typeface="Times New Roman"/>
                <a:ea typeface="Times New Roman"/>
                <a:cs typeface="Times New Roman"/>
                <a:sym typeface="Times New Roman"/>
              </a:rPr>
              <a:t>Step 6</a:t>
            </a:r>
            <a:r>
              <a:rPr i="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If the curve could not be solved using x=mk+1, x=mk+2,3,4….(k-1) were given as inputs to the elliptic curve equation.</a:t>
            </a:r>
            <a:endParaRPr b="1" i="1" sz="1800">
              <a:latin typeface="Times New Roman"/>
              <a:ea typeface="Times New Roman"/>
              <a:cs typeface="Times New Roman"/>
              <a:sym typeface="Times New Roman"/>
            </a:endParaRPr>
          </a:p>
          <a:p>
            <a:pPr indent="-228600" lvl="0" marL="342900" rtl="0" algn="just">
              <a:lnSpc>
                <a:spcPct val="150000"/>
              </a:lnSpc>
              <a:spcBef>
                <a:spcPts val="0"/>
              </a:spcBef>
              <a:spcAft>
                <a:spcPts val="0"/>
              </a:spcAft>
              <a:buSzPts val="1800"/>
              <a:buChar char="•"/>
            </a:pPr>
            <a:r>
              <a:rPr b="1" i="1" lang="en-US" sz="1800">
                <a:latin typeface="Times New Roman"/>
                <a:ea typeface="Times New Roman"/>
                <a:cs typeface="Times New Roman"/>
                <a:sym typeface="Times New Roman"/>
              </a:rPr>
              <a:t>Step 7</a:t>
            </a:r>
            <a:r>
              <a:rPr lang="en-US" sz="1800">
                <a:latin typeface="Times New Roman"/>
                <a:ea typeface="Times New Roman"/>
                <a:cs typeface="Times New Roman"/>
                <a:sym typeface="Times New Roman"/>
              </a:rPr>
              <a:t>: A value of </a:t>
            </a:r>
            <a:r>
              <a:rPr i="1" lang="en-US" sz="1800">
                <a:latin typeface="Times New Roman"/>
                <a:ea typeface="Times New Roman"/>
                <a:cs typeface="Times New Roman"/>
                <a:sym typeface="Times New Roman"/>
              </a:rPr>
              <a:t>y </a:t>
            </a:r>
            <a:r>
              <a:rPr lang="en-US" sz="1800">
                <a:latin typeface="Times New Roman"/>
                <a:ea typeface="Times New Roman"/>
                <a:cs typeface="Times New Roman"/>
                <a:sym typeface="Times New Roman"/>
              </a:rPr>
              <a:t>was reached</a:t>
            </a:r>
            <a:r>
              <a:rPr i="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before reaching </a:t>
            </a:r>
            <a:r>
              <a:rPr i="1" lang="en-US" sz="1800">
                <a:latin typeface="Times New Roman"/>
                <a:ea typeface="Times New Roman"/>
                <a:cs typeface="Times New Roman"/>
                <a:sym typeface="Times New Roman"/>
              </a:rPr>
              <a:t>x </a:t>
            </a:r>
            <a:r>
              <a:rPr lang="en-US" sz="18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mk </a:t>
            </a:r>
            <a:r>
              <a:rPr lang="en-US" sz="18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k</a:t>
            </a:r>
            <a:r>
              <a:rPr lang="en-US" sz="1800">
                <a:latin typeface="Times New Roman"/>
                <a:ea typeface="Times New Roman"/>
                <a:cs typeface="Times New Roman"/>
                <a:sym typeface="Times New Roman"/>
              </a:rPr>
              <a:t>-1. Thus a point (x,y) was now obtained on the elliptic curve, which represented a value in the input matrix.</a:t>
            </a:r>
            <a:endParaRPr sz="1800">
              <a:latin typeface="Times New Roman"/>
              <a:ea typeface="Times New Roman"/>
              <a:cs typeface="Times New Roman"/>
              <a:sym typeface="Times New Roman"/>
            </a:endParaRPr>
          </a:p>
          <a:p>
            <a:pPr indent="-228600" lvl="0" marL="342900" rtl="0" algn="just">
              <a:lnSpc>
                <a:spcPct val="150000"/>
              </a:lnSpc>
              <a:spcBef>
                <a:spcPts val="0"/>
              </a:spcBef>
              <a:spcAft>
                <a:spcPts val="0"/>
              </a:spcAft>
              <a:buSzPts val="1800"/>
              <a:buChar char="•"/>
            </a:pPr>
            <a:r>
              <a:rPr b="1" i="1" lang="en-US" sz="1800">
                <a:latin typeface="Times New Roman"/>
                <a:ea typeface="Times New Roman"/>
                <a:cs typeface="Times New Roman"/>
                <a:sym typeface="Times New Roman"/>
              </a:rPr>
              <a:t>Step 8: </a:t>
            </a:r>
            <a:r>
              <a:rPr lang="en-US" sz="1800">
                <a:latin typeface="Times New Roman"/>
                <a:ea typeface="Times New Roman"/>
                <a:cs typeface="Times New Roman"/>
                <a:sym typeface="Times New Roman"/>
              </a:rPr>
              <a:t>The entire input image matrix was converted into a matrix of new points which represented solutions of the elliptical curve.</a:t>
            </a:r>
            <a:endParaRPr sz="1800">
              <a:latin typeface="Times New Roman"/>
              <a:ea typeface="Times New Roman"/>
              <a:cs typeface="Times New Roman"/>
              <a:sym typeface="Times New Roman"/>
            </a:endParaRPr>
          </a:p>
        </p:txBody>
      </p:sp>
      <p:sp>
        <p:nvSpPr>
          <p:cNvPr id="191" name="Google Shape;191;p2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457200" y="683275"/>
            <a:ext cx="7620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Modifications </a:t>
            </a:r>
            <a:endParaRPr sz="3000">
              <a:latin typeface="Times New Roman"/>
              <a:ea typeface="Times New Roman"/>
              <a:cs typeface="Times New Roman"/>
              <a:sym typeface="Times New Roman"/>
            </a:endParaRPr>
          </a:p>
        </p:txBody>
      </p:sp>
      <p:sp>
        <p:nvSpPr>
          <p:cNvPr id="197" name="Google Shape;197;p22"/>
          <p:cNvSpPr txBox="1"/>
          <p:nvPr>
            <p:ph idx="1" type="body"/>
          </p:nvPr>
        </p:nvSpPr>
        <p:spPr>
          <a:xfrm>
            <a:off x="457200" y="1593166"/>
            <a:ext cx="7620000" cy="5159326"/>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440"/>
              </a:spcBef>
              <a:spcAft>
                <a:spcPts val="0"/>
              </a:spcAft>
              <a:buSzPts val="1800"/>
              <a:buFont typeface="Times New Roman"/>
              <a:buChar char="•"/>
            </a:pPr>
            <a:r>
              <a:rPr lang="en-US" sz="1800">
                <a:latin typeface="Times New Roman"/>
                <a:ea typeface="Times New Roman"/>
                <a:cs typeface="Times New Roman"/>
                <a:sym typeface="Times New Roman"/>
              </a:rPr>
              <a:t>Encryption of pixels was done by drawing parallels from Koblitz’s method of encoding text messages.</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values of ‘Y’ for respective ‘X’ on the elliptic curve can range from 0 to ‘p’.</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Since pixel intensity values only ranged from 0 to 255; and diminishing the value of ‘p’ or base parameter ‘k’ could either lead to decreasing the range of operation or decreasing the probability of solving the curve with a particular value of x, the modulo operator (mod 255) was used for all the outputs obtained by solving the curve.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values of quotient were stored in a separate array; they can later be used to reconstruct the ‘Y’ value, which can lead to the pixel intensity value of the original image, during decryption.</a:t>
            </a:r>
            <a:endParaRPr sz="1800">
              <a:latin typeface="Times New Roman"/>
              <a:ea typeface="Times New Roman"/>
              <a:cs typeface="Times New Roman"/>
              <a:sym typeface="Times New Roman"/>
            </a:endParaRPr>
          </a:p>
        </p:txBody>
      </p:sp>
      <p:sp>
        <p:nvSpPr>
          <p:cNvPr id="198" name="Google Shape;198;p2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