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88" r:id="rId35"/>
    <p:sldId id="289" r:id="rId36"/>
    <p:sldId id="291"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AD8D38-47A3-41E5-9B68-6AB2B2BA384B}">
  <a:tblStyle styleId="{8AAD8D38-47A3-41E5-9B68-6AB2B2BA38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BD041EF-528D-4CE3-8591-DD686A0D0E9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3286f2d5fe8046f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3286f2d5fe8046f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43286f2d5fe8046f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acb25375c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acb25375c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7acb25375c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c2928eddd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c2928eddd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6c2928eddd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c2928eddd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6c2928eddd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6c2928eddd_1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c2928eddd_1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c2928eddd_1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6c2928eddd_1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c0a4964e1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c0a4964e1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6c0a4964e1_0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6c233e071c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6c233e071c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g6c233e071c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c233e071c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c233e071c_0_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6c233e071c_0_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c0a4964e1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c0a4964e1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6c0a4964e1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c0a4964e1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6c0a4964e1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6c0a4964e1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c0a4964e1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c0a4964e1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6c0a4964e1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6c233e071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6c233e071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g6c233e071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618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c2928eddd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6c2928eddd_1_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6c2928eddd_1_5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c0a4964e1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6c0a4964e1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g6c0a4964e1_0_4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c0a4964e1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c0a4964e1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6c0a4964e1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c2928eddd_1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c2928eddd_1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6c2928eddd_1_7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6600"/>
              <a:buFont typeface="Calibri"/>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Autofit/>
          </a:bodyPr>
          <a:lstStyle>
            <a:lvl1pPr lvl="0" algn="l">
              <a:spcBef>
                <a:spcPts val="400"/>
              </a:spcBef>
              <a:spcAft>
                <a:spcPts val="0"/>
              </a:spcAft>
              <a:buSzPts val="2000"/>
              <a:buNone/>
              <a:defRPr sz="2000">
                <a:solidFill>
                  <a:srgbClr val="888888"/>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a:endParaRPr/>
          </a:p>
        </p:txBody>
      </p:sp>
      <p:sp>
        <p:nvSpPr>
          <p:cNvPr id="20" name="Google Shape;20;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4579937" y="2324100"/>
            <a:ext cx="5851525" cy="1752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86"/>
        <p:cNvGrpSpPr/>
        <p:nvPr/>
      </p:nvGrpSpPr>
      <p:grpSpPr>
        <a:xfrm>
          <a:off x="0" y="0"/>
          <a:ext cx="0" cy="0"/>
          <a:chOff x="0" y="0"/>
          <a:chExt cx="0" cy="0"/>
        </a:xfrm>
      </p:grpSpPr>
      <p:sp>
        <p:nvSpPr>
          <p:cNvPr id="87" name="Google Shape;87;p13"/>
          <p:cNvSpPr/>
          <p:nvPr/>
        </p:nvSpPr>
        <p:spPr>
          <a:xfrm>
            <a:off x="0" y="0"/>
            <a:ext cx="9144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rot="5400000">
            <a:off x="-190350" y="2476204"/>
            <a:ext cx="11427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rot="5400000">
            <a:off x="-190350" y="190350"/>
            <a:ext cx="1142700" cy="762000"/>
          </a:xfrm>
          <a:prstGeom prst="triangl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rot="-5400000">
            <a:off x="-190216" y="762090"/>
            <a:ext cx="11427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5400000">
            <a:off x="1333578" y="2476204"/>
            <a:ext cx="11427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5400000">
            <a:off x="1619350" y="6191051"/>
            <a:ext cx="571500" cy="762000"/>
          </a:xfrm>
          <a:prstGeom prst="rtTriangl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rot="-5400000">
            <a:off x="1333712" y="762090"/>
            <a:ext cx="11427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rot="-5400000" flipH="1">
            <a:off x="571748" y="2476204"/>
            <a:ext cx="11427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rot="5400000">
            <a:off x="-190350" y="1333343"/>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5400000">
            <a:off x="1333712" y="1905083"/>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rot="-5400000" flipH="1">
            <a:off x="571748" y="190350"/>
            <a:ext cx="11427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5400000" flipH="1">
            <a:off x="571748" y="1333343"/>
            <a:ext cx="1142700" cy="762000"/>
          </a:xfrm>
          <a:prstGeom prst="triangl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5400000">
            <a:off x="95384" y="6191051"/>
            <a:ext cx="5715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rot="-5400000" flipH="1">
            <a:off x="95307" y="-94977"/>
            <a:ext cx="5715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5400000" flipH="1">
            <a:off x="1619235" y="-94977"/>
            <a:ext cx="571500" cy="762000"/>
          </a:xfrm>
          <a:prstGeom prst="rtTriangle">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rot="5400000" flipH="1">
            <a:off x="571537" y="762090"/>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5400000" flipH="1">
            <a:off x="571537" y="1905083"/>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5400000">
            <a:off x="-190216" y="1905083"/>
            <a:ext cx="11427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5400000">
            <a:off x="1333578" y="190350"/>
            <a:ext cx="11427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5400000">
            <a:off x="1333578" y="1333343"/>
            <a:ext cx="11427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5400000" flipH="1">
            <a:off x="857214" y="6191051"/>
            <a:ext cx="5715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5400000">
            <a:off x="857214" y="-94977"/>
            <a:ext cx="571500" cy="7620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5400000">
            <a:off x="-190350" y="4762105"/>
            <a:ext cx="11427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5400000">
            <a:off x="-190216" y="3047991"/>
            <a:ext cx="11427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rot="5400000">
            <a:off x="1333578" y="4762105"/>
            <a:ext cx="1142700" cy="7620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rot="-5400000">
            <a:off x="1333712" y="3047991"/>
            <a:ext cx="1142700" cy="762000"/>
          </a:xfrm>
          <a:prstGeom prst="triangle">
            <a:avLst>
              <a:gd name="adj" fmla="val 5000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rot="-5400000" flipH="1">
            <a:off x="571748" y="4762105"/>
            <a:ext cx="11427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190350" y="3619244"/>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rot="-5400000">
            <a:off x="1333712" y="4190984"/>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5400000" flipH="1">
            <a:off x="571748" y="3619244"/>
            <a:ext cx="1142700" cy="762000"/>
          </a:xfrm>
          <a:prstGeom prst="triangl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rot="5400000" flipH="1">
            <a:off x="571537" y="3047991"/>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5400000" flipH="1">
            <a:off x="571537" y="4190984"/>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5400000">
            <a:off x="-190216" y="4190984"/>
            <a:ext cx="11427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rot="5400000">
            <a:off x="1333578" y="3619244"/>
            <a:ext cx="11427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rot="-5400000">
            <a:off x="-190216" y="5334152"/>
            <a:ext cx="1142700" cy="762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rot="-5400000">
            <a:off x="1333712" y="5334152"/>
            <a:ext cx="1142700" cy="762000"/>
          </a:xfrm>
          <a:prstGeom prst="triangle">
            <a:avLst>
              <a:gd name="adj" fmla="val 5000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rot="5400000">
            <a:off x="-190350" y="5905405"/>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rot="-5400000" flipH="1">
            <a:off x="571748" y="5905405"/>
            <a:ext cx="1142700" cy="762000"/>
          </a:xfrm>
          <a:prstGeom prst="triangle">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5400000" flipH="1">
            <a:off x="571537" y="5334152"/>
            <a:ext cx="1142700" cy="7620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rot="5400000">
            <a:off x="1333616" y="5905015"/>
            <a:ext cx="1142700" cy="762000"/>
          </a:xfrm>
          <a:prstGeom prst="triangle">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txBox="1">
            <a:spLocks noGrp="1"/>
          </p:cNvSpPr>
          <p:nvPr>
            <p:ph type="title"/>
          </p:nvPr>
        </p:nvSpPr>
        <p:spPr>
          <a:xfrm>
            <a:off x="2894475" y="601295"/>
            <a:ext cx="5740800" cy="1923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None/>
              <a:defRPr sz="3600" b="1">
                <a:solidFill>
                  <a:srgbClr val="212121"/>
                </a:solidFill>
              </a:defRPr>
            </a:lvl1pPr>
            <a:lvl2pPr lvl="1" algn="l">
              <a:lnSpc>
                <a:spcPct val="100000"/>
              </a:lnSpc>
              <a:spcBef>
                <a:spcPts val="0"/>
              </a:spcBef>
              <a:spcAft>
                <a:spcPts val="0"/>
              </a:spcAft>
              <a:buNone/>
              <a:defRPr sz="3600" b="1">
                <a:solidFill>
                  <a:srgbClr val="212121"/>
                </a:solidFill>
              </a:defRPr>
            </a:lvl2pPr>
            <a:lvl3pPr lvl="2" algn="l">
              <a:lnSpc>
                <a:spcPct val="100000"/>
              </a:lnSpc>
              <a:spcBef>
                <a:spcPts val="0"/>
              </a:spcBef>
              <a:spcAft>
                <a:spcPts val="0"/>
              </a:spcAft>
              <a:buNone/>
              <a:defRPr sz="3600" b="1">
                <a:solidFill>
                  <a:srgbClr val="212121"/>
                </a:solidFill>
              </a:defRPr>
            </a:lvl3pPr>
            <a:lvl4pPr lvl="3" algn="l">
              <a:lnSpc>
                <a:spcPct val="100000"/>
              </a:lnSpc>
              <a:spcBef>
                <a:spcPts val="0"/>
              </a:spcBef>
              <a:spcAft>
                <a:spcPts val="0"/>
              </a:spcAft>
              <a:buNone/>
              <a:defRPr sz="3600" b="1">
                <a:solidFill>
                  <a:srgbClr val="212121"/>
                </a:solidFill>
              </a:defRPr>
            </a:lvl4pPr>
            <a:lvl5pPr lvl="4" algn="l">
              <a:lnSpc>
                <a:spcPct val="100000"/>
              </a:lnSpc>
              <a:spcBef>
                <a:spcPts val="0"/>
              </a:spcBef>
              <a:spcAft>
                <a:spcPts val="0"/>
              </a:spcAft>
              <a:buNone/>
              <a:defRPr sz="3600" b="1">
                <a:solidFill>
                  <a:srgbClr val="212121"/>
                </a:solidFill>
              </a:defRPr>
            </a:lvl5pPr>
            <a:lvl6pPr lvl="5" algn="l">
              <a:lnSpc>
                <a:spcPct val="100000"/>
              </a:lnSpc>
              <a:spcBef>
                <a:spcPts val="0"/>
              </a:spcBef>
              <a:spcAft>
                <a:spcPts val="0"/>
              </a:spcAft>
              <a:buNone/>
              <a:defRPr sz="3600" b="1">
                <a:solidFill>
                  <a:srgbClr val="212121"/>
                </a:solidFill>
              </a:defRPr>
            </a:lvl6pPr>
            <a:lvl7pPr lvl="6" algn="l">
              <a:lnSpc>
                <a:spcPct val="100000"/>
              </a:lnSpc>
              <a:spcBef>
                <a:spcPts val="0"/>
              </a:spcBef>
              <a:spcAft>
                <a:spcPts val="0"/>
              </a:spcAft>
              <a:buNone/>
              <a:defRPr sz="3600" b="1">
                <a:solidFill>
                  <a:srgbClr val="212121"/>
                </a:solidFill>
              </a:defRPr>
            </a:lvl7pPr>
            <a:lvl8pPr lvl="7" algn="l">
              <a:lnSpc>
                <a:spcPct val="100000"/>
              </a:lnSpc>
              <a:spcBef>
                <a:spcPts val="0"/>
              </a:spcBef>
              <a:spcAft>
                <a:spcPts val="0"/>
              </a:spcAft>
              <a:buNone/>
              <a:defRPr sz="3600" b="1">
                <a:solidFill>
                  <a:srgbClr val="212121"/>
                </a:solidFill>
              </a:defRPr>
            </a:lvl8pPr>
            <a:lvl9pPr lvl="8" algn="l">
              <a:lnSpc>
                <a:spcPct val="100000"/>
              </a:lnSpc>
              <a:spcBef>
                <a:spcPts val="0"/>
              </a:spcBef>
              <a:spcAft>
                <a:spcPts val="0"/>
              </a:spcAft>
              <a:buNone/>
              <a:defRPr sz="3600" b="1">
                <a:solidFill>
                  <a:srgbClr val="212121"/>
                </a:solidFill>
              </a:defRPr>
            </a:lvl9pPr>
          </a:lstStyle>
          <a:p>
            <a:endParaRPr/>
          </a:p>
        </p:txBody>
      </p:sp>
      <p:sp>
        <p:nvSpPr>
          <p:cNvPr id="128" name="Google Shape;128;p13"/>
          <p:cNvSpPr txBox="1">
            <a:spLocks noGrp="1"/>
          </p:cNvSpPr>
          <p:nvPr>
            <p:ph type="body" idx="1"/>
          </p:nvPr>
        </p:nvSpPr>
        <p:spPr>
          <a:xfrm>
            <a:off x="2894475" y="2585267"/>
            <a:ext cx="5740800" cy="3531900"/>
          </a:xfrm>
          <a:prstGeom prst="rect">
            <a:avLst/>
          </a:prstGeom>
          <a:noFill/>
          <a:ln>
            <a:noFill/>
          </a:ln>
        </p:spPr>
        <p:txBody>
          <a:bodyPr spcFirstLastPara="1" wrap="square" lIns="91425" tIns="45700" rIns="91425" bIns="45700" anchor="t" anchorCtr="0">
            <a:noAutofit/>
          </a:bodyPr>
          <a:lstStyle>
            <a:lvl1pPr marL="457200" lvl="0" indent="-355600" algn="l">
              <a:lnSpc>
                <a:spcPct val="115000"/>
              </a:lnSpc>
              <a:spcBef>
                <a:spcPts val="440"/>
              </a:spcBef>
              <a:spcAft>
                <a:spcPts val="0"/>
              </a:spcAft>
              <a:buClr>
                <a:srgbClr val="616161"/>
              </a:buClr>
              <a:buSzPts val="2000"/>
              <a:buChar char="•"/>
              <a:defRPr sz="2000">
                <a:solidFill>
                  <a:srgbClr val="616161"/>
                </a:solidFill>
              </a:defRPr>
            </a:lvl1pPr>
            <a:lvl2pPr marL="914400" lvl="1" indent="-330200" algn="l">
              <a:lnSpc>
                <a:spcPct val="115000"/>
              </a:lnSpc>
              <a:spcBef>
                <a:spcPts val="1600"/>
              </a:spcBef>
              <a:spcAft>
                <a:spcPts val="0"/>
              </a:spcAft>
              <a:buClr>
                <a:srgbClr val="616161"/>
              </a:buClr>
              <a:buSzPts val="1600"/>
              <a:buChar char="•"/>
              <a:defRPr sz="1600">
                <a:solidFill>
                  <a:srgbClr val="616161"/>
                </a:solidFill>
              </a:defRPr>
            </a:lvl2pPr>
            <a:lvl3pPr marL="1371600" lvl="2" indent="-330200" algn="l">
              <a:lnSpc>
                <a:spcPct val="115000"/>
              </a:lnSpc>
              <a:spcBef>
                <a:spcPts val="1600"/>
              </a:spcBef>
              <a:spcAft>
                <a:spcPts val="0"/>
              </a:spcAft>
              <a:buClr>
                <a:srgbClr val="616161"/>
              </a:buClr>
              <a:buSzPts val="1600"/>
              <a:buChar char="•"/>
              <a:defRPr sz="1600">
                <a:solidFill>
                  <a:srgbClr val="616161"/>
                </a:solidFill>
              </a:defRPr>
            </a:lvl3pPr>
            <a:lvl4pPr marL="1828800" lvl="3" indent="-330200" algn="l">
              <a:lnSpc>
                <a:spcPct val="115000"/>
              </a:lnSpc>
              <a:spcBef>
                <a:spcPts val="1600"/>
              </a:spcBef>
              <a:spcAft>
                <a:spcPts val="0"/>
              </a:spcAft>
              <a:buClr>
                <a:srgbClr val="616161"/>
              </a:buClr>
              <a:buSzPts val="1600"/>
              <a:buChar char="•"/>
              <a:defRPr sz="1600">
                <a:solidFill>
                  <a:srgbClr val="616161"/>
                </a:solidFill>
              </a:defRPr>
            </a:lvl4pPr>
            <a:lvl5pPr marL="2286000" lvl="4" indent="-330200" algn="l">
              <a:lnSpc>
                <a:spcPct val="115000"/>
              </a:lnSpc>
              <a:spcBef>
                <a:spcPts val="1600"/>
              </a:spcBef>
              <a:spcAft>
                <a:spcPts val="0"/>
              </a:spcAft>
              <a:buClr>
                <a:srgbClr val="616161"/>
              </a:buClr>
              <a:buSzPts val="1600"/>
              <a:buChar char="•"/>
              <a:defRPr sz="1600">
                <a:solidFill>
                  <a:srgbClr val="616161"/>
                </a:solidFill>
              </a:defRPr>
            </a:lvl5pPr>
            <a:lvl6pPr marL="2743200" lvl="5" indent="-330200" algn="l">
              <a:lnSpc>
                <a:spcPct val="115000"/>
              </a:lnSpc>
              <a:spcBef>
                <a:spcPts val="1600"/>
              </a:spcBef>
              <a:spcAft>
                <a:spcPts val="0"/>
              </a:spcAft>
              <a:buClr>
                <a:srgbClr val="616161"/>
              </a:buClr>
              <a:buSzPts val="1600"/>
              <a:buChar char="•"/>
              <a:defRPr sz="1600">
                <a:solidFill>
                  <a:srgbClr val="616161"/>
                </a:solidFill>
              </a:defRPr>
            </a:lvl6pPr>
            <a:lvl7pPr marL="3200400" lvl="6" indent="-330200" algn="l">
              <a:lnSpc>
                <a:spcPct val="115000"/>
              </a:lnSpc>
              <a:spcBef>
                <a:spcPts val="1600"/>
              </a:spcBef>
              <a:spcAft>
                <a:spcPts val="0"/>
              </a:spcAft>
              <a:buClr>
                <a:srgbClr val="616161"/>
              </a:buClr>
              <a:buSzPts val="1600"/>
              <a:buChar char="•"/>
              <a:defRPr sz="1600">
                <a:solidFill>
                  <a:srgbClr val="616161"/>
                </a:solidFill>
              </a:defRPr>
            </a:lvl7pPr>
            <a:lvl8pPr marL="3657600" lvl="7" indent="-330200" algn="l">
              <a:lnSpc>
                <a:spcPct val="115000"/>
              </a:lnSpc>
              <a:spcBef>
                <a:spcPts val="1600"/>
              </a:spcBef>
              <a:spcAft>
                <a:spcPts val="0"/>
              </a:spcAft>
              <a:buClr>
                <a:srgbClr val="616161"/>
              </a:buClr>
              <a:buSzPts val="1600"/>
              <a:buChar char="•"/>
              <a:defRPr sz="1600">
                <a:solidFill>
                  <a:srgbClr val="616161"/>
                </a:solidFill>
              </a:defRPr>
            </a:lvl8pPr>
            <a:lvl9pPr marL="4114800" lvl="8" indent="-330200" algn="l">
              <a:lnSpc>
                <a:spcPct val="115000"/>
              </a:lnSpc>
              <a:spcBef>
                <a:spcPts val="1600"/>
              </a:spcBef>
              <a:spcAft>
                <a:spcPts val="1600"/>
              </a:spcAft>
              <a:buClr>
                <a:srgbClr val="616161"/>
              </a:buClr>
              <a:buSzPts val="1600"/>
              <a:buChar char="•"/>
              <a:defRPr sz="1600">
                <a:solidFill>
                  <a:srgbClr val="616161"/>
                </a:solidFill>
              </a:defRPr>
            </a:lvl9pPr>
          </a:lstStyle>
          <a:p>
            <a:endParaRPr/>
          </a:p>
        </p:txBody>
      </p:sp>
      <p:sp>
        <p:nvSpPr>
          <p:cNvPr id="129" name="Google Shape;129;p13"/>
          <p:cNvSpPr txBox="1">
            <a:spLocks noGrp="1"/>
          </p:cNvSpPr>
          <p:nvPr>
            <p:ph type="sldNum" idx="12"/>
          </p:nvPr>
        </p:nvSpPr>
        <p:spPr>
          <a:xfrm>
            <a:off x="8472458" y="6217622"/>
            <a:ext cx="548700" cy="524700"/>
          </a:xfrm>
          <a:prstGeom prst="rect">
            <a:avLst/>
          </a:prstGeom>
          <a:noFill/>
        </p:spPr>
        <p:txBody>
          <a:bodyPr spcFirstLastPara="1" wrap="square" lIns="0" tIns="0" rIns="0" bIns="0" anchor="ctr" anchorCtr="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3600"/>
              <a:buFont typeface="Calibri"/>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solidFill>
                  <a:srgbClr val="888888"/>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SzPts val="1400"/>
              <a:buNone/>
              <a:defRPr sz="1400">
                <a:solidFill>
                  <a:srgbClr val="888888"/>
                </a:solidFill>
              </a:defRPr>
            </a:lvl6pPr>
            <a:lvl7pPr marL="3200400" lvl="6" indent="-228600" algn="l">
              <a:spcBef>
                <a:spcPts val="280"/>
              </a:spcBef>
              <a:spcAft>
                <a:spcPts val="0"/>
              </a:spcAft>
              <a:buSzPts val="1400"/>
              <a:buNone/>
              <a:defRPr sz="1400">
                <a:solidFill>
                  <a:srgbClr val="888888"/>
                </a:solidFill>
              </a:defRPr>
            </a:lvl7pPr>
            <a:lvl8pPr marL="3657600" lvl="7" indent="-228600" algn="l">
              <a:spcBef>
                <a:spcPts val="280"/>
              </a:spcBef>
              <a:spcAft>
                <a:spcPts val="0"/>
              </a:spcAft>
              <a:buSzPts val="1400"/>
              <a:buNone/>
              <a:defRPr sz="1400">
                <a:solidFill>
                  <a:srgbClr val="888888"/>
                </a:solidFill>
              </a:defRPr>
            </a:lvl8pPr>
            <a:lvl9pPr marL="4114800" lvl="8" indent="-228600" algn="l">
              <a:spcBef>
                <a:spcPts val="280"/>
              </a:spcBef>
              <a:spcAft>
                <a:spcPts val="0"/>
              </a:spcAft>
              <a:buSzPts val="1400"/>
              <a:buNone/>
              <a:defRPr sz="1400">
                <a:solidFill>
                  <a:srgbClr val="888888"/>
                </a:solidFill>
              </a:defRPr>
            </a:lvl9pPr>
          </a:lstStyle>
          <a:p>
            <a:endParaRPr/>
          </a:p>
        </p:txBody>
      </p:sp>
      <p:sp>
        <p:nvSpPr>
          <p:cNvPr id="32" name="Google Shape;32;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8" name="Google Shape;38;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9" name="Google Shape;39;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5" name="Google Shape;45;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6" name="Google Shape;46;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7" name="Google Shape;47;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8" name="Google Shape;48;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libri"/>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3" name="Google Shape;63;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6" name="Google Shape;66;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libri"/>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a:spLocks noGrp="1"/>
          </p:cNvSpPr>
          <p:nvPr>
            <p:ph type="pic" idx="2"/>
          </p:nvPr>
        </p:nvSpPr>
        <p:spPr>
          <a:xfrm>
            <a:off x="0" y="0"/>
            <a:ext cx="8458200" cy="54864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1" name="Google Shape;71;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3" name="Google Shape;73;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600"/>
              <a:buFont typeface="Calibri"/>
              <a:buNone/>
              <a:defRPr sz="46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5" name="Google Shape;15;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800100" y="303975"/>
            <a:ext cx="7543800" cy="1679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4000"/>
              <a:buFont typeface="Calibri"/>
              <a:buNone/>
            </a:pPr>
            <a:r>
              <a:rPr lang="en-US" sz="3000" b="1" dirty="0">
                <a:latin typeface="Times New Roman"/>
                <a:ea typeface="Times New Roman"/>
                <a:cs typeface="Times New Roman"/>
                <a:sym typeface="Times New Roman"/>
              </a:rPr>
              <a:t>Image cryptography using Elliptic curve and Magic matrix with Advanced encryption standard </a:t>
            </a:r>
            <a:endParaRPr sz="3000" b="1" dirty="0">
              <a:latin typeface="Times New Roman"/>
              <a:ea typeface="Times New Roman"/>
              <a:cs typeface="Times New Roman"/>
              <a:sym typeface="Times New Roman"/>
            </a:endParaRPr>
          </a:p>
        </p:txBody>
      </p:sp>
      <p:sp>
        <p:nvSpPr>
          <p:cNvPr id="135" name="Google Shape;135;p14"/>
          <p:cNvSpPr txBox="1">
            <a:spLocks noGrp="1"/>
          </p:cNvSpPr>
          <p:nvPr>
            <p:ph type="subTitle" idx="1"/>
          </p:nvPr>
        </p:nvSpPr>
        <p:spPr>
          <a:xfrm>
            <a:off x="771150" y="4494975"/>
            <a:ext cx="6477000" cy="12192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50"/>
              <a:buNone/>
            </a:pPr>
            <a:r>
              <a:rPr lang="en-US" sz="1850" b="1" dirty="0">
                <a:solidFill>
                  <a:schemeClr val="dk2"/>
                </a:solidFill>
                <a:latin typeface="Times New Roman"/>
                <a:ea typeface="Times New Roman"/>
                <a:cs typeface="Times New Roman"/>
                <a:sym typeface="Times New Roman"/>
              </a:rPr>
              <a:t>GROUP MEMBERS:</a:t>
            </a:r>
            <a:endParaRPr dirty="0">
              <a:latin typeface="Times New Roman"/>
              <a:ea typeface="Times New Roman"/>
              <a:cs typeface="Times New Roman"/>
              <a:sym typeface="Times New Roman"/>
            </a:endParaRPr>
          </a:p>
          <a:p>
            <a:pPr marL="0" lvl="0" indent="0" algn="l" rtl="0">
              <a:lnSpc>
                <a:spcPct val="80000"/>
              </a:lnSpc>
              <a:spcBef>
                <a:spcPts val="370"/>
              </a:spcBef>
              <a:spcAft>
                <a:spcPts val="0"/>
              </a:spcAft>
              <a:buSzPts val="1850"/>
              <a:buNone/>
            </a:pPr>
            <a:r>
              <a:rPr lang="en-US" sz="1850" dirty="0">
                <a:solidFill>
                  <a:schemeClr val="dk2"/>
                </a:solidFill>
                <a:latin typeface="Times New Roman"/>
                <a:ea typeface="Times New Roman"/>
                <a:cs typeface="Times New Roman"/>
                <a:sym typeface="Times New Roman"/>
              </a:rPr>
              <a:t>DERIL RAJU (BE/10489/16)</a:t>
            </a:r>
            <a:endParaRPr dirty="0">
              <a:latin typeface="Times New Roman"/>
              <a:ea typeface="Times New Roman"/>
              <a:cs typeface="Times New Roman"/>
              <a:sym typeface="Times New Roman"/>
            </a:endParaRPr>
          </a:p>
          <a:p>
            <a:pPr marL="0" lvl="0" indent="0" algn="l" rtl="0">
              <a:lnSpc>
                <a:spcPct val="80000"/>
              </a:lnSpc>
              <a:spcBef>
                <a:spcPts val="370"/>
              </a:spcBef>
              <a:spcAft>
                <a:spcPts val="0"/>
              </a:spcAft>
              <a:buSzPts val="1850"/>
              <a:buNone/>
            </a:pPr>
            <a:r>
              <a:rPr lang="en-US" sz="1850" dirty="0">
                <a:solidFill>
                  <a:schemeClr val="dk2"/>
                </a:solidFill>
                <a:latin typeface="Times New Roman"/>
                <a:ea typeface="Times New Roman"/>
                <a:cs typeface="Times New Roman"/>
                <a:sym typeface="Times New Roman"/>
              </a:rPr>
              <a:t>MUPPIDI SAI PRANAV (BE/10488/16)</a:t>
            </a:r>
            <a:endParaRPr dirty="0">
              <a:latin typeface="Times New Roman"/>
              <a:ea typeface="Times New Roman"/>
              <a:cs typeface="Times New Roman"/>
              <a:sym typeface="Times New Roman"/>
            </a:endParaRPr>
          </a:p>
          <a:p>
            <a:pPr marL="0" lvl="0" indent="0" algn="l" rtl="0">
              <a:lnSpc>
                <a:spcPct val="80000"/>
              </a:lnSpc>
              <a:spcBef>
                <a:spcPts val="370"/>
              </a:spcBef>
              <a:spcAft>
                <a:spcPts val="0"/>
              </a:spcAft>
              <a:buSzPts val="1850"/>
              <a:buNone/>
            </a:pPr>
            <a:r>
              <a:rPr lang="en-US" sz="1850" dirty="0">
                <a:solidFill>
                  <a:schemeClr val="dk2"/>
                </a:solidFill>
                <a:latin typeface="Times New Roman"/>
                <a:ea typeface="Times New Roman"/>
                <a:cs typeface="Times New Roman"/>
                <a:sym typeface="Times New Roman"/>
              </a:rPr>
              <a:t>LALITHA ELESWARAPU (BE/10435/16)</a:t>
            </a:r>
            <a:endParaRPr dirty="0">
              <a:latin typeface="Times New Roman"/>
              <a:ea typeface="Times New Roman"/>
              <a:cs typeface="Times New Roman"/>
              <a:sym typeface="Times New Roman"/>
            </a:endParaRPr>
          </a:p>
        </p:txBody>
      </p:sp>
      <p:pic>
        <p:nvPicPr>
          <p:cNvPr id="136" name="Google Shape;136;p14" descr="Image result for bit mesra logo"/>
          <p:cNvPicPr preferRelativeResize="0"/>
          <p:nvPr/>
        </p:nvPicPr>
        <p:blipFill rotWithShape="1">
          <a:blip r:embed="rId3">
            <a:alphaModFix/>
          </a:blip>
          <a:srcRect/>
          <a:stretch/>
        </p:blipFill>
        <p:spPr>
          <a:xfrm>
            <a:off x="3276100" y="2023882"/>
            <a:ext cx="2322842" cy="2238630"/>
          </a:xfrm>
          <a:prstGeom prst="rect">
            <a:avLst/>
          </a:prstGeom>
          <a:noFill/>
          <a:ln>
            <a:noFill/>
          </a:ln>
        </p:spPr>
      </p:pic>
      <p:sp>
        <p:nvSpPr>
          <p:cNvPr id="137" name="Google Shape;137;p14"/>
          <p:cNvSpPr txBox="1"/>
          <p:nvPr/>
        </p:nvSpPr>
        <p:spPr>
          <a:xfrm>
            <a:off x="2712493" y="5850856"/>
            <a:ext cx="5492100" cy="668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370"/>
              </a:spcBef>
              <a:spcAft>
                <a:spcPts val="0"/>
              </a:spcAft>
              <a:buNone/>
            </a:pPr>
            <a:r>
              <a:rPr lang="en-US" sz="1850" b="1" dirty="0">
                <a:solidFill>
                  <a:schemeClr val="dk2"/>
                </a:solidFill>
                <a:latin typeface="Times New Roman"/>
                <a:ea typeface="Times New Roman"/>
                <a:cs typeface="Times New Roman"/>
                <a:sym typeface="Times New Roman"/>
              </a:rPr>
              <a:t>                                                 Guide </a:t>
            </a:r>
            <a:endParaRPr sz="1850" b="1" dirty="0">
              <a:solidFill>
                <a:schemeClr val="dk2"/>
              </a:solidFill>
              <a:latin typeface="Times New Roman"/>
              <a:ea typeface="Times New Roman"/>
              <a:cs typeface="Times New Roman"/>
              <a:sym typeface="Times New Roman"/>
            </a:endParaRPr>
          </a:p>
          <a:p>
            <a:pPr marL="0" lvl="0" indent="0" algn="r" rtl="0">
              <a:lnSpc>
                <a:spcPct val="80000"/>
              </a:lnSpc>
              <a:spcBef>
                <a:spcPts val="370"/>
              </a:spcBef>
              <a:spcAft>
                <a:spcPts val="0"/>
              </a:spcAft>
              <a:buClr>
                <a:schemeClr val="dk1"/>
              </a:buClr>
              <a:buSzPts val="1850"/>
              <a:buFont typeface="Arial"/>
              <a:buNone/>
            </a:pPr>
            <a:r>
              <a:rPr lang="en-US" sz="1850" dirty="0">
                <a:solidFill>
                  <a:schemeClr val="dk2"/>
                </a:solidFill>
                <a:latin typeface="Times New Roman"/>
                <a:ea typeface="Times New Roman"/>
                <a:cs typeface="Times New Roman"/>
                <a:sym typeface="Times New Roman"/>
              </a:rPr>
              <a:t>Dr. Rupesh Kumar Sinha</a:t>
            </a: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66525" y="0"/>
            <a:ext cx="77814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dirty="0">
                <a:latin typeface="Times New Roman"/>
                <a:ea typeface="Times New Roman"/>
                <a:cs typeface="Times New Roman"/>
                <a:sym typeface="Times New Roman"/>
              </a:rPr>
              <a:t>Results of ECC for Lena Image</a:t>
            </a:r>
            <a:endParaRPr sz="3000" dirty="0">
              <a:latin typeface="Times New Roman"/>
              <a:ea typeface="Times New Roman"/>
              <a:cs typeface="Times New Roman"/>
              <a:sym typeface="Times New Roman"/>
            </a:endParaRPr>
          </a:p>
        </p:txBody>
      </p:sp>
      <p:sp>
        <p:nvSpPr>
          <p:cNvPr id="196" name="Google Shape;196;p23"/>
          <p:cNvSpPr txBox="1"/>
          <p:nvPr/>
        </p:nvSpPr>
        <p:spPr>
          <a:xfrm>
            <a:off x="1314575" y="5995575"/>
            <a:ext cx="23163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1.c encrypted image(ECC)</a:t>
            </a:r>
            <a:endParaRPr sz="1800">
              <a:latin typeface="Times New Roman"/>
              <a:ea typeface="Times New Roman"/>
              <a:cs typeface="Times New Roman"/>
              <a:sym typeface="Times New Roman"/>
            </a:endParaRPr>
          </a:p>
        </p:txBody>
      </p:sp>
      <p:sp>
        <p:nvSpPr>
          <p:cNvPr id="197" name="Google Shape;197;p23"/>
          <p:cNvSpPr txBox="1"/>
          <p:nvPr/>
        </p:nvSpPr>
        <p:spPr>
          <a:xfrm>
            <a:off x="1291875" y="3225600"/>
            <a:ext cx="23163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1.a Input Image (Lena)</a:t>
            </a:r>
            <a:endParaRPr sz="1800">
              <a:latin typeface="Times New Roman"/>
              <a:ea typeface="Times New Roman"/>
              <a:cs typeface="Times New Roman"/>
              <a:sym typeface="Times New Roman"/>
            </a:endParaRPr>
          </a:p>
        </p:txBody>
      </p:sp>
      <p:sp>
        <p:nvSpPr>
          <p:cNvPr id="198" name="Google Shape;198;p23"/>
          <p:cNvSpPr txBox="1"/>
          <p:nvPr/>
        </p:nvSpPr>
        <p:spPr>
          <a:xfrm>
            <a:off x="5130113" y="3225600"/>
            <a:ext cx="23163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1.b Histogram of Input Image</a:t>
            </a:r>
            <a:endParaRPr sz="1800">
              <a:latin typeface="Times New Roman"/>
              <a:ea typeface="Times New Roman"/>
              <a:cs typeface="Times New Roman"/>
              <a:sym typeface="Times New Roman"/>
            </a:endParaRPr>
          </a:p>
        </p:txBody>
      </p:sp>
      <p:sp>
        <p:nvSpPr>
          <p:cNvPr id="199" name="Google Shape;199;p23"/>
          <p:cNvSpPr txBox="1"/>
          <p:nvPr/>
        </p:nvSpPr>
        <p:spPr>
          <a:xfrm>
            <a:off x="5206313" y="6003025"/>
            <a:ext cx="23163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1.d Histogram of encrypted image</a:t>
            </a:r>
            <a:endParaRPr sz="1800">
              <a:latin typeface="Times New Roman"/>
              <a:ea typeface="Times New Roman"/>
              <a:cs typeface="Times New Roman"/>
              <a:sym typeface="Times New Roman"/>
            </a:endParaRPr>
          </a:p>
        </p:txBody>
      </p:sp>
      <p:pic>
        <p:nvPicPr>
          <p:cNvPr id="200" name="Google Shape;200;p23"/>
          <p:cNvPicPr preferRelativeResize="0"/>
          <p:nvPr/>
        </p:nvPicPr>
        <p:blipFill>
          <a:blip r:embed="rId3">
            <a:alphaModFix/>
          </a:blip>
          <a:stretch>
            <a:fillRect/>
          </a:stretch>
        </p:blipFill>
        <p:spPr>
          <a:xfrm>
            <a:off x="1498375" y="1435200"/>
            <a:ext cx="1796294" cy="1777799"/>
          </a:xfrm>
          <a:prstGeom prst="rect">
            <a:avLst/>
          </a:prstGeom>
          <a:noFill/>
          <a:ln>
            <a:noFill/>
          </a:ln>
        </p:spPr>
      </p:pic>
      <p:pic>
        <p:nvPicPr>
          <p:cNvPr id="201" name="Google Shape;201;p23"/>
          <p:cNvPicPr preferRelativeResize="0"/>
          <p:nvPr/>
        </p:nvPicPr>
        <p:blipFill>
          <a:blip r:embed="rId4">
            <a:alphaModFix/>
          </a:blip>
          <a:stretch>
            <a:fillRect/>
          </a:stretch>
        </p:blipFill>
        <p:spPr>
          <a:xfrm>
            <a:off x="4651119" y="1447800"/>
            <a:ext cx="3296794" cy="1777800"/>
          </a:xfrm>
          <a:prstGeom prst="rect">
            <a:avLst/>
          </a:prstGeom>
          <a:noFill/>
          <a:ln>
            <a:noFill/>
          </a:ln>
        </p:spPr>
      </p:pic>
      <p:pic>
        <p:nvPicPr>
          <p:cNvPr id="202" name="Google Shape;202;p23"/>
          <p:cNvPicPr preferRelativeResize="0"/>
          <p:nvPr/>
        </p:nvPicPr>
        <p:blipFill>
          <a:blip r:embed="rId5">
            <a:alphaModFix/>
          </a:blip>
          <a:stretch>
            <a:fillRect/>
          </a:stretch>
        </p:blipFill>
        <p:spPr>
          <a:xfrm>
            <a:off x="4651125" y="4095550"/>
            <a:ext cx="3296799" cy="1755072"/>
          </a:xfrm>
          <a:prstGeom prst="rect">
            <a:avLst/>
          </a:prstGeom>
          <a:noFill/>
          <a:ln>
            <a:noFill/>
          </a:ln>
        </p:spPr>
      </p:pic>
      <p:pic>
        <p:nvPicPr>
          <p:cNvPr id="203" name="Google Shape;203;p23"/>
          <p:cNvPicPr preferRelativeResize="0"/>
          <p:nvPr/>
        </p:nvPicPr>
        <p:blipFill>
          <a:blip r:embed="rId6">
            <a:alphaModFix/>
          </a:blip>
          <a:stretch>
            <a:fillRect/>
          </a:stretch>
        </p:blipFill>
        <p:spPr>
          <a:xfrm>
            <a:off x="1447800" y="4089600"/>
            <a:ext cx="1934199" cy="1829776"/>
          </a:xfrm>
          <a:prstGeom prst="rect">
            <a:avLst/>
          </a:prstGeom>
          <a:noFill/>
          <a:ln>
            <a:noFill/>
          </a:ln>
        </p:spPr>
      </p:pic>
      <p:sp>
        <p:nvSpPr>
          <p:cNvPr id="2" name="Slide Number Placeholder 1">
            <a:extLst>
              <a:ext uri="{FF2B5EF4-FFF2-40B4-BE49-F238E27FC236}">
                <a16:creationId xmlns:a16="http://schemas.microsoft.com/office/drawing/2014/main" id="{E3FE3B10-793A-4A1F-9233-B91B5D1DA0C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574625" y="122238"/>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dirty="0">
                <a:latin typeface="Times New Roman"/>
                <a:ea typeface="Times New Roman"/>
                <a:cs typeface="Times New Roman"/>
                <a:sym typeface="Times New Roman"/>
              </a:rPr>
              <a:t>Results of ECC for Other Image</a:t>
            </a:r>
            <a:endParaRPr sz="3000" dirty="0">
              <a:latin typeface="Times New Roman"/>
              <a:ea typeface="Times New Roman"/>
              <a:cs typeface="Times New Roman"/>
              <a:sym typeface="Times New Roman"/>
            </a:endParaRPr>
          </a:p>
        </p:txBody>
      </p:sp>
      <p:pic>
        <p:nvPicPr>
          <p:cNvPr id="210" name="Google Shape;210;p24"/>
          <p:cNvPicPr preferRelativeResize="0"/>
          <p:nvPr/>
        </p:nvPicPr>
        <p:blipFill>
          <a:blip r:embed="rId3">
            <a:alphaModFix/>
          </a:blip>
          <a:stretch>
            <a:fillRect/>
          </a:stretch>
        </p:blipFill>
        <p:spPr>
          <a:xfrm>
            <a:off x="908350" y="1180350"/>
            <a:ext cx="2065436" cy="1976600"/>
          </a:xfrm>
          <a:prstGeom prst="rect">
            <a:avLst/>
          </a:prstGeom>
          <a:noFill/>
          <a:ln>
            <a:noFill/>
          </a:ln>
        </p:spPr>
      </p:pic>
      <p:sp>
        <p:nvSpPr>
          <p:cNvPr id="211" name="Google Shape;211;p24"/>
          <p:cNvSpPr txBox="1"/>
          <p:nvPr/>
        </p:nvSpPr>
        <p:spPr>
          <a:xfrm>
            <a:off x="782913" y="3233150"/>
            <a:ext cx="23163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2.a Input Image </a:t>
            </a:r>
            <a:endParaRPr sz="1800">
              <a:latin typeface="Times New Roman"/>
              <a:ea typeface="Times New Roman"/>
              <a:cs typeface="Times New Roman"/>
              <a:sym typeface="Times New Roman"/>
            </a:endParaRPr>
          </a:p>
        </p:txBody>
      </p:sp>
      <p:sp>
        <p:nvSpPr>
          <p:cNvPr id="212" name="Google Shape;212;p24"/>
          <p:cNvSpPr txBox="1"/>
          <p:nvPr/>
        </p:nvSpPr>
        <p:spPr>
          <a:xfrm>
            <a:off x="782913" y="5641275"/>
            <a:ext cx="23163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2.c Encrypted Image</a:t>
            </a:r>
            <a:endParaRPr sz="1800">
              <a:latin typeface="Times New Roman"/>
              <a:ea typeface="Times New Roman"/>
              <a:cs typeface="Times New Roman"/>
              <a:sym typeface="Times New Roman"/>
            </a:endParaRPr>
          </a:p>
        </p:txBody>
      </p:sp>
      <p:sp>
        <p:nvSpPr>
          <p:cNvPr id="213" name="Google Shape;213;p24"/>
          <p:cNvSpPr txBox="1"/>
          <p:nvPr/>
        </p:nvSpPr>
        <p:spPr>
          <a:xfrm>
            <a:off x="5204538" y="3156950"/>
            <a:ext cx="23163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2.b Histogram of Input Image </a:t>
            </a:r>
            <a:endParaRPr sz="1800">
              <a:latin typeface="Times New Roman"/>
              <a:ea typeface="Times New Roman"/>
              <a:cs typeface="Times New Roman"/>
              <a:sym typeface="Times New Roman"/>
            </a:endParaRPr>
          </a:p>
        </p:txBody>
      </p:sp>
      <p:sp>
        <p:nvSpPr>
          <p:cNvPr id="214" name="Google Shape;214;p24"/>
          <p:cNvSpPr txBox="1"/>
          <p:nvPr/>
        </p:nvSpPr>
        <p:spPr>
          <a:xfrm>
            <a:off x="5204538" y="5760250"/>
            <a:ext cx="23163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2.d Histogram of Encrypted image</a:t>
            </a:r>
            <a:endParaRPr sz="1800">
              <a:latin typeface="Times New Roman"/>
              <a:ea typeface="Times New Roman"/>
              <a:cs typeface="Times New Roman"/>
              <a:sym typeface="Times New Roman"/>
            </a:endParaRPr>
          </a:p>
        </p:txBody>
      </p:sp>
      <p:pic>
        <p:nvPicPr>
          <p:cNvPr id="215" name="Google Shape;215;p24"/>
          <p:cNvPicPr preferRelativeResize="0"/>
          <p:nvPr/>
        </p:nvPicPr>
        <p:blipFill>
          <a:blip r:embed="rId4">
            <a:alphaModFix/>
          </a:blip>
          <a:stretch>
            <a:fillRect/>
          </a:stretch>
        </p:blipFill>
        <p:spPr>
          <a:xfrm>
            <a:off x="908350" y="3860475"/>
            <a:ext cx="2065425" cy="1780800"/>
          </a:xfrm>
          <a:prstGeom prst="rect">
            <a:avLst/>
          </a:prstGeom>
          <a:noFill/>
          <a:ln>
            <a:noFill/>
          </a:ln>
        </p:spPr>
      </p:pic>
      <p:pic>
        <p:nvPicPr>
          <p:cNvPr id="216" name="Google Shape;216;p24"/>
          <p:cNvPicPr preferRelativeResize="0"/>
          <p:nvPr/>
        </p:nvPicPr>
        <p:blipFill>
          <a:blip r:embed="rId5">
            <a:alphaModFix/>
          </a:blip>
          <a:stretch>
            <a:fillRect/>
          </a:stretch>
        </p:blipFill>
        <p:spPr>
          <a:xfrm>
            <a:off x="4572000" y="1180350"/>
            <a:ext cx="3622636" cy="1976601"/>
          </a:xfrm>
          <a:prstGeom prst="rect">
            <a:avLst/>
          </a:prstGeom>
          <a:noFill/>
          <a:ln>
            <a:noFill/>
          </a:ln>
        </p:spPr>
      </p:pic>
      <p:pic>
        <p:nvPicPr>
          <p:cNvPr id="217" name="Google Shape;217;p24"/>
          <p:cNvPicPr preferRelativeResize="0"/>
          <p:nvPr/>
        </p:nvPicPr>
        <p:blipFill>
          <a:blip r:embed="rId6">
            <a:alphaModFix/>
          </a:blip>
          <a:stretch>
            <a:fillRect/>
          </a:stretch>
        </p:blipFill>
        <p:spPr>
          <a:xfrm>
            <a:off x="4572000" y="3860475"/>
            <a:ext cx="3655226" cy="1780800"/>
          </a:xfrm>
          <a:prstGeom prst="rect">
            <a:avLst/>
          </a:prstGeom>
          <a:noFill/>
          <a:ln>
            <a:noFill/>
          </a:ln>
        </p:spPr>
      </p:pic>
      <p:sp>
        <p:nvSpPr>
          <p:cNvPr id="2" name="Slide Number Placeholder 1">
            <a:extLst>
              <a:ext uri="{FF2B5EF4-FFF2-40B4-BE49-F238E27FC236}">
                <a16:creationId xmlns:a16="http://schemas.microsoft.com/office/drawing/2014/main" id="{3EFF0CB6-90E1-426F-8890-F301A015D91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457200" y="315713"/>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Magic Matrix</a:t>
            </a:r>
            <a:endParaRPr sz="3000">
              <a:latin typeface="Times New Roman"/>
              <a:ea typeface="Times New Roman"/>
              <a:cs typeface="Times New Roman"/>
              <a:sym typeface="Times New Roman"/>
            </a:endParaRPr>
          </a:p>
        </p:txBody>
      </p:sp>
      <p:sp>
        <p:nvSpPr>
          <p:cNvPr id="223" name="Google Shape;223;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228600" algn="just" rtl="0">
              <a:lnSpc>
                <a:spcPct val="150000"/>
              </a:lnSpc>
              <a:spcBef>
                <a:spcPts val="400"/>
              </a:spcBef>
              <a:spcAft>
                <a:spcPts val="0"/>
              </a:spcAft>
              <a:buSzPts val="1800"/>
              <a:buFont typeface="Times New Roman"/>
              <a:buChar char="•"/>
            </a:pPr>
            <a:r>
              <a:rPr lang="en-US" sz="1800" dirty="0">
                <a:latin typeface="Times New Roman"/>
                <a:ea typeface="Times New Roman"/>
                <a:cs typeface="Times New Roman"/>
                <a:sym typeface="Times New Roman"/>
              </a:rPr>
              <a:t>A magic square is “magic” because it contains the property that the square consists of the distinct positive integers 1, 2, …,N </a:t>
            </a:r>
            <a:r>
              <a:rPr lang="en-US" sz="1800" baseline="30000" dirty="0">
                <a:latin typeface="Times New Roman"/>
                <a:ea typeface="Times New Roman"/>
                <a:cs typeface="Times New Roman"/>
                <a:sym typeface="Times New Roman"/>
              </a:rPr>
              <a:t>2</a:t>
            </a:r>
            <a:r>
              <a:rPr lang="en-US" sz="1800" dirty="0">
                <a:latin typeface="Times New Roman"/>
                <a:ea typeface="Times New Roman"/>
                <a:cs typeface="Times New Roman"/>
                <a:sym typeface="Times New Roman"/>
              </a:rPr>
              <a:t> (N&gt;=3) such that the sum of the N numbers in any horizontal, vertical or main diagonal line is always the same magic constant.</a:t>
            </a:r>
            <a:endParaRPr sz="1800" dirty="0">
              <a:latin typeface="Times New Roman"/>
              <a:ea typeface="Times New Roman"/>
              <a:cs typeface="Times New Roman"/>
              <a:sym typeface="Times New Roman"/>
            </a:endParaRPr>
          </a:p>
          <a:p>
            <a:pPr marL="342900" lvl="0" indent="-2286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For an </a:t>
            </a:r>
            <a:r>
              <a:rPr lang="en-US" sz="1800" dirty="0" err="1">
                <a:latin typeface="Times New Roman"/>
                <a:ea typeface="Times New Roman"/>
                <a:cs typeface="Times New Roman"/>
                <a:sym typeface="Times New Roman"/>
              </a:rPr>
              <a:t>NxN</a:t>
            </a:r>
            <a:r>
              <a:rPr lang="en-US" sz="1800" dirty="0">
                <a:latin typeface="Times New Roman"/>
                <a:ea typeface="Times New Roman"/>
                <a:cs typeface="Times New Roman"/>
                <a:sym typeface="Times New Roman"/>
              </a:rPr>
              <a:t> magic matrix, the sum of the rows or columns or diagonals can be given by N(N²+1)/2.</a:t>
            </a:r>
            <a:endParaRPr sz="1800" dirty="0">
              <a:latin typeface="Times New Roman"/>
              <a:ea typeface="Times New Roman"/>
              <a:cs typeface="Times New Roman"/>
              <a:sym typeface="Times New Roman"/>
            </a:endParaRPr>
          </a:p>
          <a:p>
            <a:pPr marL="342900" lvl="0" indent="-2286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Magic matrix is used as a scrambling technique which scrambles the pixels of the image by </a:t>
            </a:r>
            <a:r>
              <a:rPr lang="en-US" sz="1800" b="1" dirty="0">
                <a:latin typeface="Times New Roman"/>
                <a:ea typeface="Times New Roman"/>
                <a:cs typeface="Times New Roman"/>
                <a:sym typeface="Times New Roman"/>
              </a:rPr>
              <a:t>position transformation.</a:t>
            </a:r>
            <a:endParaRPr sz="1800" b="1" dirty="0">
              <a:latin typeface="Times New Roman"/>
              <a:ea typeface="Times New Roman"/>
              <a:cs typeface="Times New Roman"/>
              <a:sym typeface="Times New Roman"/>
            </a:endParaRPr>
          </a:p>
          <a:p>
            <a:pPr marL="0" lvl="0" indent="0" algn="l" rtl="0">
              <a:spcBef>
                <a:spcPts val="0"/>
              </a:spcBef>
              <a:spcAft>
                <a:spcPts val="0"/>
              </a:spcAft>
              <a:buNone/>
            </a:pPr>
            <a:endParaRPr sz="1400" dirty="0">
              <a:solidFill>
                <a:srgbClr val="000000"/>
              </a:solidFill>
            </a:endParaRPr>
          </a:p>
          <a:p>
            <a:pPr marL="342900" lvl="0" indent="0" algn="l" rtl="0">
              <a:spcBef>
                <a:spcPts val="440"/>
              </a:spcBef>
              <a:spcAft>
                <a:spcPts val="0"/>
              </a:spcAft>
              <a:buNone/>
            </a:pPr>
            <a:endParaRPr dirty="0"/>
          </a:p>
          <a:p>
            <a:pPr marL="0" lvl="0" indent="0" algn="l" rtl="0">
              <a:spcBef>
                <a:spcPts val="0"/>
              </a:spcBef>
              <a:spcAft>
                <a:spcPts val="0"/>
              </a:spcAft>
              <a:buNone/>
            </a:pPr>
            <a:endParaRPr sz="1400" dirty="0">
              <a:solidFill>
                <a:srgbClr val="000000"/>
              </a:solidFill>
            </a:endParaRPr>
          </a:p>
          <a:p>
            <a:pPr marL="342900" lvl="0" indent="-88900" algn="l" rtl="0">
              <a:spcBef>
                <a:spcPts val="440"/>
              </a:spcBef>
              <a:spcAft>
                <a:spcPts val="0"/>
              </a:spcAft>
              <a:buSzPts val="2200"/>
              <a:buNone/>
            </a:pPr>
            <a:endParaRPr dirty="0"/>
          </a:p>
        </p:txBody>
      </p:sp>
      <p:sp>
        <p:nvSpPr>
          <p:cNvPr id="2" name="Slide Number Placeholder 1">
            <a:extLst>
              <a:ext uri="{FF2B5EF4-FFF2-40B4-BE49-F238E27FC236}">
                <a16:creationId xmlns:a16="http://schemas.microsoft.com/office/drawing/2014/main" id="{980CC1AD-487F-4A34-8BDC-8B474EB9E74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Example of magic matrix</a:t>
            </a:r>
            <a:endParaRPr sz="3000">
              <a:latin typeface="Times New Roman"/>
              <a:ea typeface="Times New Roman"/>
              <a:cs typeface="Times New Roman"/>
              <a:sym typeface="Times New Roman"/>
            </a:endParaRPr>
          </a:p>
        </p:txBody>
      </p:sp>
      <p:sp>
        <p:nvSpPr>
          <p:cNvPr id="229" name="Google Shape;229;p26"/>
          <p:cNvSpPr txBox="1">
            <a:spLocks noGrp="1"/>
          </p:cNvSpPr>
          <p:nvPr>
            <p:ph type="body" idx="1"/>
          </p:nvPr>
        </p:nvSpPr>
        <p:spPr>
          <a:xfrm>
            <a:off x="457200" y="1535188"/>
            <a:ext cx="7848600" cy="5137162"/>
          </a:xfrm>
          <a:prstGeom prst="rect">
            <a:avLst/>
          </a:prstGeom>
          <a:noFill/>
          <a:ln>
            <a:noFill/>
          </a:ln>
        </p:spPr>
        <p:txBody>
          <a:bodyPr spcFirstLastPara="1" wrap="square" lIns="91425" tIns="45700" rIns="91425" bIns="45700" anchor="t" anchorCtr="0">
            <a:noAutofit/>
          </a:bodyPr>
          <a:lstStyle/>
          <a:p>
            <a:pPr marL="457200" lvl="0" indent="-342900" algn="just" rtl="0">
              <a:lnSpc>
                <a:spcPct val="115000"/>
              </a:lnSpc>
              <a:spcBef>
                <a:spcPts val="400"/>
              </a:spcBef>
              <a:spcAft>
                <a:spcPts val="0"/>
              </a:spcAft>
              <a:buSzPts val="1800"/>
              <a:buFont typeface="Times New Roman"/>
              <a:buChar char="•"/>
            </a:pPr>
            <a:r>
              <a:rPr lang="en-US" sz="1800" dirty="0">
                <a:latin typeface="Times New Roman"/>
                <a:ea typeface="Times New Roman"/>
                <a:cs typeface="Times New Roman"/>
                <a:sym typeface="Times New Roman"/>
              </a:rPr>
              <a:t>In the 3x3 matrix shown below, the values are arranged such that the sum of values in all the rows, columns and the diagonals is 15.</a:t>
            </a:r>
            <a:endParaRPr sz="1800" dirty="0">
              <a:latin typeface="Times New Roman"/>
              <a:ea typeface="Times New Roman"/>
              <a:cs typeface="Times New Roman"/>
              <a:sym typeface="Times New Roman"/>
            </a:endParaRPr>
          </a:p>
          <a:p>
            <a:pPr marL="457200" lvl="0" indent="0" algn="l" rtl="0">
              <a:lnSpc>
                <a:spcPct val="115000"/>
              </a:lnSpc>
              <a:spcBef>
                <a:spcPts val="400"/>
              </a:spcBef>
              <a:spcAft>
                <a:spcPts val="0"/>
              </a:spcAft>
              <a:buNone/>
            </a:pPr>
            <a:endParaRPr sz="2035" dirty="0"/>
          </a:p>
          <a:p>
            <a:pPr marL="0" lvl="0" indent="0" algn="just" rtl="0">
              <a:spcBef>
                <a:spcPts val="407"/>
              </a:spcBef>
              <a:spcAft>
                <a:spcPts val="0"/>
              </a:spcAft>
              <a:buNone/>
            </a:pPr>
            <a:endParaRPr sz="2035" dirty="0"/>
          </a:p>
        </p:txBody>
      </p:sp>
      <p:graphicFrame>
        <p:nvGraphicFramePr>
          <p:cNvPr id="230" name="Google Shape;230;p26"/>
          <p:cNvGraphicFramePr/>
          <p:nvPr/>
        </p:nvGraphicFramePr>
        <p:xfrm>
          <a:off x="2944850" y="3211825"/>
          <a:ext cx="2438400" cy="2371725"/>
        </p:xfrm>
        <a:graphic>
          <a:graphicData uri="http://schemas.openxmlformats.org/drawingml/2006/table">
            <a:tbl>
              <a:tblPr>
                <a:noFill/>
                <a:tableStyleId>{8AAD8D38-47A3-41E5-9B68-6AB2B2BA384B}</a:tableStyleId>
              </a:tblPr>
              <a:tblGrid>
                <a:gridCol w="809625">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tblGrid>
              <a:tr h="790575">
                <a:tc>
                  <a:txBody>
                    <a:bodyPr/>
                    <a:lstStyle/>
                    <a:p>
                      <a:pPr marL="0" lvl="0" indent="0" algn="ctr" rtl="0">
                        <a:lnSpc>
                          <a:spcPct val="115000"/>
                        </a:lnSpc>
                        <a:spcBef>
                          <a:spcPts val="0"/>
                        </a:spcBef>
                        <a:spcAft>
                          <a:spcPts val="0"/>
                        </a:spcAft>
                        <a:buNone/>
                      </a:pPr>
                      <a:r>
                        <a:rPr lang="en-US"/>
                        <a:t>4</a:t>
                      </a:r>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9</a:t>
                      </a:r>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2</a:t>
                      </a:r>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790575">
                <a:tc>
                  <a:txBody>
                    <a:bodyPr/>
                    <a:lstStyle/>
                    <a:p>
                      <a:pPr marL="0" lvl="0" indent="0" algn="ctr" rtl="0">
                        <a:lnSpc>
                          <a:spcPct val="115000"/>
                        </a:lnSpc>
                        <a:spcBef>
                          <a:spcPts val="0"/>
                        </a:spcBef>
                        <a:spcAft>
                          <a:spcPts val="0"/>
                        </a:spcAft>
                        <a:buNone/>
                      </a:pPr>
                      <a:r>
                        <a:rPr lang="en-US"/>
                        <a:t>3</a:t>
                      </a:r>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5</a:t>
                      </a:r>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dirty="0"/>
                        <a:t>7</a:t>
                      </a:r>
                      <a:endParaRPr dirty="0"/>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790575">
                <a:tc>
                  <a:txBody>
                    <a:bodyPr/>
                    <a:lstStyle/>
                    <a:p>
                      <a:pPr marL="0" lvl="0" indent="0" algn="ctr" rtl="0">
                        <a:lnSpc>
                          <a:spcPct val="115000"/>
                        </a:lnSpc>
                        <a:spcBef>
                          <a:spcPts val="0"/>
                        </a:spcBef>
                        <a:spcAft>
                          <a:spcPts val="0"/>
                        </a:spcAft>
                        <a:buNone/>
                      </a:pPr>
                      <a:r>
                        <a:rPr lang="en-US"/>
                        <a:t>8</a:t>
                      </a:r>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a:t>1</a:t>
                      </a:r>
                      <a:endParaRPr/>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dirty="0"/>
                        <a:t>6</a:t>
                      </a:r>
                      <a:endParaRPr dirty="0"/>
                    </a:p>
                  </a:txBody>
                  <a:tcPr marL="91425" marR="91425" marT="91425" marB="91425" anchor="ctr">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31" name="Google Shape;231;p26"/>
          <p:cNvSpPr txBox="1"/>
          <p:nvPr/>
        </p:nvSpPr>
        <p:spPr>
          <a:xfrm>
            <a:off x="5383250" y="3211825"/>
            <a:ext cx="15606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ROW SUM  = 15</a:t>
            </a:r>
            <a:endParaRPr>
              <a:latin typeface="Calibri"/>
              <a:ea typeface="Calibri"/>
              <a:cs typeface="Calibri"/>
              <a:sym typeface="Calibri"/>
            </a:endParaRPr>
          </a:p>
        </p:txBody>
      </p:sp>
      <p:sp>
        <p:nvSpPr>
          <p:cNvPr id="232" name="Google Shape;232;p26"/>
          <p:cNvSpPr txBox="1"/>
          <p:nvPr/>
        </p:nvSpPr>
        <p:spPr>
          <a:xfrm>
            <a:off x="5383250" y="4002400"/>
            <a:ext cx="15606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ROW SUM  = 15</a:t>
            </a:r>
            <a:endParaRPr>
              <a:latin typeface="Calibri"/>
              <a:ea typeface="Calibri"/>
              <a:cs typeface="Calibri"/>
              <a:sym typeface="Calibri"/>
            </a:endParaRPr>
          </a:p>
        </p:txBody>
      </p:sp>
      <p:sp>
        <p:nvSpPr>
          <p:cNvPr id="233" name="Google Shape;233;p26"/>
          <p:cNvSpPr txBox="1"/>
          <p:nvPr/>
        </p:nvSpPr>
        <p:spPr>
          <a:xfrm>
            <a:off x="5383250" y="4792975"/>
            <a:ext cx="15606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ROW SUM  = 15</a:t>
            </a:r>
            <a:endParaRPr>
              <a:latin typeface="Calibri"/>
              <a:ea typeface="Calibri"/>
              <a:cs typeface="Calibri"/>
              <a:sym typeface="Calibri"/>
            </a:endParaRPr>
          </a:p>
        </p:txBody>
      </p:sp>
      <p:sp>
        <p:nvSpPr>
          <p:cNvPr id="234" name="Google Shape;234;p26"/>
          <p:cNvSpPr txBox="1"/>
          <p:nvPr/>
        </p:nvSpPr>
        <p:spPr>
          <a:xfrm>
            <a:off x="2944850" y="5583550"/>
            <a:ext cx="894900" cy="7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COL SUM  = 15</a:t>
            </a:r>
            <a:endParaRPr>
              <a:latin typeface="Calibri"/>
              <a:ea typeface="Calibri"/>
              <a:cs typeface="Calibri"/>
              <a:sym typeface="Calibri"/>
            </a:endParaRPr>
          </a:p>
        </p:txBody>
      </p:sp>
      <p:sp>
        <p:nvSpPr>
          <p:cNvPr id="235" name="Google Shape;235;p26"/>
          <p:cNvSpPr txBox="1"/>
          <p:nvPr/>
        </p:nvSpPr>
        <p:spPr>
          <a:xfrm>
            <a:off x="3716600" y="5583550"/>
            <a:ext cx="894900" cy="7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COL SUM  = 15</a:t>
            </a:r>
            <a:endParaRPr>
              <a:latin typeface="Calibri"/>
              <a:ea typeface="Calibri"/>
              <a:cs typeface="Calibri"/>
              <a:sym typeface="Calibri"/>
            </a:endParaRPr>
          </a:p>
        </p:txBody>
      </p:sp>
      <p:sp>
        <p:nvSpPr>
          <p:cNvPr id="236" name="Google Shape;236;p26"/>
          <p:cNvSpPr txBox="1"/>
          <p:nvPr/>
        </p:nvSpPr>
        <p:spPr>
          <a:xfrm>
            <a:off x="4564100" y="5583550"/>
            <a:ext cx="894900" cy="7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COL SUM  = 15</a:t>
            </a:r>
            <a:endParaRPr>
              <a:latin typeface="Calibri"/>
              <a:ea typeface="Calibri"/>
              <a:cs typeface="Calibri"/>
              <a:sym typeface="Calibri"/>
            </a:endParaRPr>
          </a:p>
        </p:txBody>
      </p:sp>
      <p:sp>
        <p:nvSpPr>
          <p:cNvPr id="237" name="Google Shape;237;p26"/>
          <p:cNvSpPr txBox="1"/>
          <p:nvPr/>
        </p:nvSpPr>
        <p:spPr>
          <a:xfrm>
            <a:off x="1384250" y="5273000"/>
            <a:ext cx="15606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DIAG-2 SUM  = 15</a:t>
            </a:r>
            <a:endParaRPr>
              <a:latin typeface="Calibri"/>
              <a:ea typeface="Calibri"/>
              <a:cs typeface="Calibri"/>
              <a:sym typeface="Calibri"/>
            </a:endParaRPr>
          </a:p>
        </p:txBody>
      </p:sp>
      <p:sp>
        <p:nvSpPr>
          <p:cNvPr id="238" name="Google Shape;238;p26"/>
          <p:cNvSpPr txBox="1"/>
          <p:nvPr/>
        </p:nvSpPr>
        <p:spPr>
          <a:xfrm>
            <a:off x="1384250" y="3211825"/>
            <a:ext cx="15606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DIAG-1 SUM  = 15</a:t>
            </a:r>
            <a:endParaRPr>
              <a:latin typeface="Calibri"/>
              <a:ea typeface="Calibri"/>
              <a:cs typeface="Calibri"/>
              <a:sym typeface="Calibri"/>
            </a:endParaRPr>
          </a:p>
        </p:txBody>
      </p:sp>
      <p:sp>
        <p:nvSpPr>
          <p:cNvPr id="239" name="Google Shape;239;p26"/>
          <p:cNvSpPr txBox="1"/>
          <p:nvPr/>
        </p:nvSpPr>
        <p:spPr>
          <a:xfrm>
            <a:off x="2937900" y="6243650"/>
            <a:ext cx="2658600" cy="42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Fig 3. </a:t>
            </a:r>
            <a:r>
              <a:rPr lang="en-US" sz="1800" dirty="0">
                <a:solidFill>
                  <a:srgbClr val="FF0000"/>
                </a:solidFill>
                <a:latin typeface="Times New Roman"/>
                <a:ea typeface="Times New Roman"/>
                <a:cs typeface="Times New Roman"/>
                <a:sym typeface="Times New Roman"/>
              </a:rPr>
              <a:t>3x3</a:t>
            </a:r>
            <a:r>
              <a:rPr lang="en-US" sz="1800" dirty="0">
                <a:latin typeface="Times New Roman"/>
                <a:ea typeface="Times New Roman"/>
                <a:cs typeface="Times New Roman"/>
                <a:sym typeface="Times New Roman"/>
              </a:rPr>
              <a:t> magic matrix</a:t>
            </a: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46C43284-7C0D-4279-8ABD-38DFFA78E9B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Construction of Magic Matrix</a:t>
            </a:r>
            <a:endParaRPr sz="3000">
              <a:latin typeface="Times New Roman"/>
              <a:ea typeface="Times New Roman"/>
              <a:cs typeface="Times New Roman"/>
              <a:sym typeface="Times New Roman"/>
            </a:endParaRPr>
          </a:p>
        </p:txBody>
      </p:sp>
      <p:sp>
        <p:nvSpPr>
          <p:cNvPr id="245" name="Google Shape;245;p27"/>
          <p:cNvSpPr txBox="1">
            <a:spLocks noGrp="1"/>
          </p:cNvSpPr>
          <p:nvPr>
            <p:ph type="body" idx="1"/>
          </p:nvPr>
        </p:nvSpPr>
        <p:spPr>
          <a:xfrm>
            <a:off x="250675" y="1582400"/>
            <a:ext cx="8236800" cy="5000962"/>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400"/>
              </a:spcBef>
              <a:spcAft>
                <a:spcPts val="0"/>
              </a:spcAft>
              <a:buClr>
                <a:schemeClr val="dk1"/>
              </a:buClr>
              <a:buSzPts val="1100"/>
              <a:buFont typeface="Arial"/>
              <a:buNone/>
            </a:pPr>
            <a:r>
              <a:rPr lang="en-US" sz="1800" dirty="0">
                <a:latin typeface="Times New Roman"/>
                <a:ea typeface="Times New Roman"/>
                <a:cs typeface="Times New Roman"/>
                <a:sym typeface="Times New Roman"/>
              </a:rPr>
              <a:t>1. </a:t>
            </a:r>
            <a:r>
              <a:rPr lang="en-US" sz="1800" dirty="0">
                <a:solidFill>
                  <a:srgbClr val="FF0000"/>
                </a:solidFill>
                <a:latin typeface="Times New Roman"/>
                <a:ea typeface="Times New Roman"/>
                <a:cs typeface="Times New Roman"/>
                <a:sym typeface="Times New Roman"/>
              </a:rPr>
              <a:t>You start by placing the number 1 in any of the cells of your  N x N  magic square. (A ‘1’ in the top middle will give a perfect magic square, however, you can place the ‘1’ anywhere, the diagonals might not sum to the magic number.)</a:t>
            </a:r>
            <a:endParaRPr sz="1800" dirty="0">
              <a:solidFill>
                <a:srgbClr val="FF0000"/>
              </a:solidFill>
              <a:latin typeface="Times New Roman"/>
              <a:ea typeface="Times New Roman"/>
              <a:cs typeface="Times New Roman"/>
              <a:sym typeface="Times New Roman"/>
            </a:endParaRPr>
          </a:p>
          <a:p>
            <a:pPr marL="0" lvl="0" indent="0" algn="just" rtl="0">
              <a:lnSpc>
                <a:spcPct val="150000"/>
              </a:lnSpc>
              <a:spcBef>
                <a:spcPts val="400"/>
              </a:spcBef>
              <a:spcAft>
                <a:spcPts val="0"/>
              </a:spcAft>
              <a:buClr>
                <a:schemeClr val="dk1"/>
              </a:buClr>
              <a:buSzPts val="1100"/>
              <a:buFont typeface="Arial"/>
              <a:buNone/>
            </a:pPr>
            <a:r>
              <a:rPr lang="en-US" sz="1800" dirty="0">
                <a:latin typeface="Times New Roman"/>
                <a:ea typeface="Times New Roman"/>
                <a:cs typeface="Times New Roman"/>
                <a:sym typeface="Times New Roman"/>
              </a:rPr>
              <a:t>2.  The next step is to place the next successive integer in the square above and to the right of the “1”. Continue this last step until the square is filled.</a:t>
            </a:r>
            <a:endParaRPr sz="1800" dirty="0">
              <a:latin typeface="Times New Roman"/>
              <a:ea typeface="Times New Roman"/>
              <a:cs typeface="Times New Roman"/>
              <a:sym typeface="Times New Roman"/>
            </a:endParaRPr>
          </a:p>
          <a:p>
            <a:pPr marL="0" lvl="0" indent="0" algn="just" rtl="0">
              <a:lnSpc>
                <a:spcPct val="150000"/>
              </a:lnSpc>
              <a:spcBef>
                <a:spcPts val="400"/>
              </a:spcBef>
              <a:spcAft>
                <a:spcPts val="0"/>
              </a:spcAft>
              <a:buClr>
                <a:schemeClr val="dk1"/>
              </a:buClr>
              <a:buSzPts val="1100"/>
              <a:buFont typeface="Arial"/>
              <a:buNone/>
            </a:pPr>
            <a:r>
              <a:rPr lang="en-US" sz="1800" dirty="0">
                <a:latin typeface="Times New Roman"/>
                <a:ea typeface="Times New Roman"/>
                <a:cs typeface="Times New Roman"/>
                <a:sym typeface="Times New Roman"/>
              </a:rPr>
              <a:t>3.  The numbers wrap around the square, so when you reach the top of the square, wrap to the bottom row, and if you reach the right side, then wrap to the left. </a:t>
            </a:r>
            <a:endParaRPr sz="1800" dirty="0">
              <a:latin typeface="Times New Roman"/>
              <a:ea typeface="Times New Roman"/>
              <a:cs typeface="Times New Roman"/>
              <a:sym typeface="Times New Roman"/>
            </a:endParaRPr>
          </a:p>
          <a:p>
            <a:pPr marL="0" lvl="0" indent="0" algn="just" rtl="0">
              <a:lnSpc>
                <a:spcPct val="150000"/>
              </a:lnSpc>
              <a:spcBef>
                <a:spcPts val="400"/>
              </a:spcBef>
              <a:spcAft>
                <a:spcPts val="0"/>
              </a:spcAft>
              <a:buClr>
                <a:schemeClr val="dk1"/>
              </a:buClr>
              <a:buSzPts val="1100"/>
              <a:buFont typeface="Arial"/>
              <a:buNone/>
            </a:pPr>
            <a:r>
              <a:rPr lang="en-US" sz="1800" dirty="0">
                <a:solidFill>
                  <a:srgbClr val="000000"/>
                </a:solidFill>
                <a:latin typeface="Times New Roman"/>
                <a:ea typeface="Times New Roman"/>
                <a:cs typeface="Times New Roman"/>
                <a:sym typeface="Times New Roman"/>
              </a:rPr>
              <a:t>4. </a:t>
            </a:r>
            <a:r>
              <a:rPr lang="en-US" sz="1800" dirty="0">
                <a:latin typeface="Times New Roman"/>
                <a:ea typeface="Times New Roman"/>
                <a:cs typeface="Times New Roman"/>
                <a:sym typeface="Times New Roman"/>
              </a:rPr>
              <a:t>When you come to the upper right corner drop down one row to continue filling numbers.</a:t>
            </a:r>
            <a:endParaRPr sz="1800" dirty="0">
              <a:latin typeface="Times New Roman"/>
              <a:ea typeface="Times New Roman"/>
              <a:cs typeface="Times New Roman"/>
              <a:sym typeface="Times New Roman"/>
            </a:endParaRPr>
          </a:p>
          <a:p>
            <a:pPr marL="0" lvl="0" indent="0" algn="just" rtl="0">
              <a:lnSpc>
                <a:spcPct val="150000"/>
              </a:lnSpc>
              <a:spcBef>
                <a:spcPts val="400"/>
              </a:spcBef>
              <a:spcAft>
                <a:spcPts val="0"/>
              </a:spcAft>
              <a:buClr>
                <a:schemeClr val="dk1"/>
              </a:buClr>
              <a:buSzPts val="1100"/>
              <a:buFont typeface="Arial"/>
              <a:buNone/>
            </a:pPr>
            <a:r>
              <a:rPr lang="en-US" sz="1800" dirty="0">
                <a:latin typeface="Times New Roman"/>
                <a:ea typeface="Times New Roman"/>
                <a:cs typeface="Times New Roman"/>
                <a:sym typeface="Times New Roman"/>
              </a:rPr>
              <a:t>5.  If you go to place the next number, x,  in a cell that is already filled, then place x in the cell below x-1, the number you had just placed.</a:t>
            </a:r>
            <a:endParaRPr sz="1800" dirty="0">
              <a:latin typeface="Times New Roman"/>
              <a:ea typeface="Times New Roman"/>
              <a:cs typeface="Times New Roman"/>
              <a:sym typeface="Times New Roman"/>
            </a:endParaRPr>
          </a:p>
          <a:p>
            <a:pPr marL="0" lvl="0" indent="0" algn="just" rtl="0">
              <a:lnSpc>
                <a:spcPct val="115000"/>
              </a:lnSpc>
              <a:spcBef>
                <a:spcPts val="400"/>
              </a:spcBef>
              <a:spcAft>
                <a:spcPts val="0"/>
              </a:spcAft>
              <a:buClr>
                <a:schemeClr val="dk1"/>
              </a:buClr>
              <a:buSzPts val="1100"/>
              <a:buFont typeface="Arial"/>
              <a:buNone/>
            </a:pPr>
            <a:endParaRPr sz="1800" dirty="0">
              <a:solidFill>
                <a:srgbClr val="2DA2BF"/>
              </a:solidFill>
              <a:latin typeface="Times New Roman"/>
              <a:ea typeface="Times New Roman"/>
              <a:cs typeface="Times New Roman"/>
              <a:sym typeface="Times New Roman"/>
            </a:endParaRPr>
          </a:p>
          <a:p>
            <a:pPr marL="342900" lvl="0" indent="0" algn="just" rtl="0">
              <a:lnSpc>
                <a:spcPct val="115000"/>
              </a:lnSpc>
              <a:spcBef>
                <a:spcPts val="0"/>
              </a:spcBef>
              <a:spcAft>
                <a:spcPts val="0"/>
              </a:spcAft>
              <a:buNone/>
            </a:pP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041BC544-166E-401A-83D9-1BBBD010BB0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Construction of Magic Matrix</a:t>
            </a:r>
            <a:endParaRPr sz="3000">
              <a:latin typeface="Times New Roman"/>
              <a:ea typeface="Times New Roman"/>
              <a:cs typeface="Times New Roman"/>
              <a:sym typeface="Times New Roman"/>
            </a:endParaRPr>
          </a:p>
        </p:txBody>
      </p:sp>
      <p:pic>
        <p:nvPicPr>
          <p:cNvPr id="251" name="Google Shape;251;p28"/>
          <p:cNvPicPr preferRelativeResize="0"/>
          <p:nvPr/>
        </p:nvPicPr>
        <p:blipFill>
          <a:blip r:embed="rId3">
            <a:alphaModFix/>
          </a:blip>
          <a:stretch>
            <a:fillRect/>
          </a:stretch>
        </p:blipFill>
        <p:spPr>
          <a:xfrm>
            <a:off x="256700" y="1986150"/>
            <a:ext cx="3627600" cy="2793700"/>
          </a:xfrm>
          <a:prstGeom prst="rect">
            <a:avLst/>
          </a:prstGeom>
          <a:noFill/>
          <a:ln>
            <a:noFill/>
          </a:ln>
        </p:spPr>
      </p:pic>
      <p:pic>
        <p:nvPicPr>
          <p:cNvPr id="252" name="Google Shape;252;p28"/>
          <p:cNvPicPr preferRelativeResize="0"/>
          <p:nvPr/>
        </p:nvPicPr>
        <p:blipFill>
          <a:blip r:embed="rId4">
            <a:alphaModFix/>
          </a:blip>
          <a:stretch>
            <a:fillRect/>
          </a:stretch>
        </p:blipFill>
        <p:spPr>
          <a:xfrm>
            <a:off x="4189775" y="3287113"/>
            <a:ext cx="791798" cy="427037"/>
          </a:xfrm>
          <a:prstGeom prst="rect">
            <a:avLst/>
          </a:prstGeom>
          <a:noFill/>
          <a:ln>
            <a:noFill/>
          </a:ln>
        </p:spPr>
      </p:pic>
      <p:pic>
        <p:nvPicPr>
          <p:cNvPr id="253" name="Google Shape;253;p28"/>
          <p:cNvPicPr preferRelativeResize="0"/>
          <p:nvPr/>
        </p:nvPicPr>
        <p:blipFill>
          <a:blip r:embed="rId5">
            <a:alphaModFix/>
          </a:blip>
          <a:stretch>
            <a:fillRect/>
          </a:stretch>
        </p:blipFill>
        <p:spPr>
          <a:xfrm>
            <a:off x="4981574" y="2033799"/>
            <a:ext cx="3095625" cy="2670735"/>
          </a:xfrm>
          <a:prstGeom prst="rect">
            <a:avLst/>
          </a:prstGeom>
          <a:noFill/>
          <a:ln>
            <a:noFill/>
          </a:ln>
        </p:spPr>
      </p:pic>
      <p:sp>
        <p:nvSpPr>
          <p:cNvPr id="254" name="Google Shape;254;p28"/>
          <p:cNvSpPr txBox="1"/>
          <p:nvPr/>
        </p:nvSpPr>
        <p:spPr>
          <a:xfrm>
            <a:off x="2885425" y="5029200"/>
            <a:ext cx="34005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Fig 4. Magic matrix construction</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D8696237-176D-4583-9CF4-B118D2D15F0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457200" y="397838"/>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a:latin typeface="Times New Roman"/>
                <a:ea typeface="Times New Roman"/>
                <a:cs typeface="Times New Roman"/>
                <a:sym typeface="Times New Roman"/>
              </a:rPr>
              <a:t>Scrambling using magic matrix</a:t>
            </a:r>
            <a:endParaRPr sz="3000">
              <a:latin typeface="Times New Roman"/>
              <a:ea typeface="Times New Roman"/>
              <a:cs typeface="Times New Roman"/>
              <a:sym typeface="Times New Roman"/>
            </a:endParaRPr>
          </a:p>
        </p:txBody>
      </p:sp>
      <p:sp>
        <p:nvSpPr>
          <p:cNvPr id="261" name="Google Shape;261;p29"/>
          <p:cNvSpPr txBox="1">
            <a:spLocks noGrp="1"/>
          </p:cNvSpPr>
          <p:nvPr>
            <p:ph type="body" idx="1"/>
          </p:nvPr>
        </p:nvSpPr>
        <p:spPr>
          <a:xfrm>
            <a:off x="457200" y="1826050"/>
            <a:ext cx="7620000" cy="4800600"/>
          </a:xfrm>
          <a:prstGeom prst="rect">
            <a:avLst/>
          </a:prstGeom>
        </p:spPr>
        <p:txBody>
          <a:bodyPr spcFirstLastPara="1" wrap="square" lIns="91425" tIns="45700" rIns="91425" bIns="45700" anchor="t" anchorCtr="0">
            <a:noAutofit/>
          </a:bodyPr>
          <a:lstStyle/>
          <a:p>
            <a:pPr marL="457200" lvl="0" indent="-342900" algn="just" rtl="0">
              <a:lnSpc>
                <a:spcPct val="150000"/>
              </a:lnSpc>
              <a:spcBef>
                <a:spcPts val="400"/>
              </a:spcBef>
              <a:spcAft>
                <a:spcPts val="0"/>
              </a:spcAft>
              <a:buSzPts val="1800"/>
              <a:buFont typeface="Times New Roman"/>
              <a:buChar char="•"/>
            </a:pPr>
            <a:r>
              <a:rPr lang="en-US" sz="1800" dirty="0">
                <a:latin typeface="Times New Roman"/>
                <a:ea typeface="Times New Roman"/>
                <a:cs typeface="Times New Roman"/>
                <a:sym typeface="Times New Roman"/>
              </a:rPr>
              <a:t>The image matrix holding the pixel values in converted into a one-dimension matrix.</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The pixel values are hence arranged linearly with indices from 1 to N².</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The magic matrix is traversed, and each position is replaced by the pixel value that is contained in the index value that the position holds in the 1D matrix.</a:t>
            </a:r>
            <a:endParaRPr sz="1800" dirty="0">
              <a:latin typeface="Times New Roman"/>
              <a:ea typeface="Times New Roman"/>
              <a:cs typeface="Times New Roman"/>
              <a:sym typeface="Times New Roman"/>
            </a:endParaRPr>
          </a:p>
          <a:p>
            <a:pPr marL="0" lvl="0" indent="0" algn="l" rtl="0">
              <a:spcBef>
                <a:spcPts val="360"/>
              </a:spcBef>
              <a:spcAft>
                <a:spcPts val="0"/>
              </a:spcAft>
              <a:buNone/>
            </a:pPr>
            <a:endParaRPr dirty="0"/>
          </a:p>
        </p:txBody>
      </p:sp>
      <p:sp>
        <p:nvSpPr>
          <p:cNvPr id="2" name="Slide Number Placeholder 1">
            <a:extLst>
              <a:ext uri="{FF2B5EF4-FFF2-40B4-BE49-F238E27FC236}">
                <a16:creationId xmlns:a16="http://schemas.microsoft.com/office/drawing/2014/main" id="{938C3E8B-94D4-421B-8267-55070831ADF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title"/>
          </p:nvPr>
        </p:nvSpPr>
        <p:spPr>
          <a:xfrm>
            <a:off x="457200" y="274638"/>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a:latin typeface="Times New Roman"/>
                <a:ea typeface="Times New Roman"/>
                <a:cs typeface="Times New Roman"/>
                <a:sym typeface="Times New Roman"/>
              </a:rPr>
              <a:t>Modifications</a:t>
            </a:r>
            <a:endParaRPr sz="3000">
              <a:latin typeface="Times New Roman"/>
              <a:ea typeface="Times New Roman"/>
              <a:cs typeface="Times New Roman"/>
              <a:sym typeface="Times New Roman"/>
            </a:endParaRPr>
          </a:p>
        </p:txBody>
      </p:sp>
      <p:sp>
        <p:nvSpPr>
          <p:cNvPr id="268" name="Google Shape;268;p30"/>
          <p:cNvSpPr txBox="1">
            <a:spLocks noGrp="1"/>
          </p:cNvSpPr>
          <p:nvPr>
            <p:ph type="body" idx="1"/>
          </p:nvPr>
        </p:nvSpPr>
        <p:spPr>
          <a:xfrm>
            <a:off x="457200" y="1600200"/>
            <a:ext cx="7620000" cy="4800600"/>
          </a:xfrm>
          <a:prstGeom prst="rect">
            <a:avLst/>
          </a:prstGeom>
        </p:spPr>
        <p:txBody>
          <a:bodyPr spcFirstLastPara="1" wrap="square" lIns="91425" tIns="45700" rIns="91425" bIns="45700" anchor="t" anchorCtr="0">
            <a:noAutofit/>
          </a:bodyPr>
          <a:lstStyle/>
          <a:p>
            <a:pPr marL="457200" lvl="0" indent="-342900" algn="just" rtl="0">
              <a:lnSpc>
                <a:spcPct val="150000"/>
              </a:lnSpc>
              <a:spcBef>
                <a:spcPts val="360"/>
              </a:spcBef>
              <a:spcAft>
                <a:spcPts val="0"/>
              </a:spcAft>
              <a:buSzPts val="1800"/>
              <a:buChar char="•"/>
            </a:pPr>
            <a:r>
              <a:rPr lang="en-US" sz="1800" dirty="0">
                <a:latin typeface="Times New Roman"/>
                <a:ea typeface="Times New Roman"/>
                <a:cs typeface="Times New Roman"/>
                <a:sym typeface="Times New Roman"/>
              </a:rPr>
              <a:t>The technique of magic matrix has been modified by changing the pixel values before scrambling. Hence the modified technique is a combination of both </a:t>
            </a:r>
            <a:r>
              <a:rPr lang="en-US" sz="1800" b="1" dirty="0">
                <a:latin typeface="Times New Roman"/>
                <a:ea typeface="Times New Roman"/>
                <a:cs typeface="Times New Roman"/>
                <a:sym typeface="Times New Roman"/>
              </a:rPr>
              <a:t>value transformation</a:t>
            </a:r>
            <a:r>
              <a:rPr lang="en-US" sz="1800" dirty="0">
                <a:latin typeface="Times New Roman"/>
                <a:ea typeface="Times New Roman"/>
                <a:cs typeface="Times New Roman"/>
                <a:sym typeface="Times New Roman"/>
              </a:rPr>
              <a:t> and </a:t>
            </a:r>
            <a:r>
              <a:rPr lang="en-US" sz="1800" b="1" dirty="0">
                <a:latin typeface="Times New Roman"/>
                <a:ea typeface="Times New Roman"/>
                <a:cs typeface="Times New Roman"/>
                <a:sym typeface="Times New Roman"/>
              </a:rPr>
              <a:t>position transformation</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All the pixel values of the input image are XORed and the result is stored in a variable.</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This variable is again XORed individually with each pixel and the pixel value is replaced with this XORed value.</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This transforms the value of each pixel in the matrix and this matrix is scrambled by using the magic matrix.</a:t>
            </a:r>
            <a:endParaRPr sz="1800" dirty="0">
              <a:latin typeface="Times New Roman"/>
              <a:ea typeface="Times New Roman"/>
              <a:cs typeface="Times New Roman"/>
              <a:sym typeface="Times New Roman"/>
            </a:endParaRPr>
          </a:p>
          <a:p>
            <a:pPr marL="0" lvl="0" indent="0" algn="l" rtl="0">
              <a:spcBef>
                <a:spcPts val="360"/>
              </a:spcBef>
              <a:spcAft>
                <a:spcPts val="0"/>
              </a:spcAft>
              <a:buNone/>
            </a:pP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8D057501-087C-4346-8BEC-D223FED6DA4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457200" y="274638"/>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dirty="0">
                <a:latin typeface="Times New Roman"/>
                <a:ea typeface="Times New Roman"/>
                <a:cs typeface="Times New Roman"/>
                <a:sym typeface="Times New Roman"/>
              </a:rPr>
              <a:t>Results of Magic matrix for Lena Image</a:t>
            </a:r>
            <a:endParaRPr sz="3000" dirty="0">
              <a:latin typeface="Times New Roman"/>
              <a:ea typeface="Times New Roman"/>
              <a:cs typeface="Times New Roman"/>
              <a:sym typeface="Times New Roman"/>
            </a:endParaRPr>
          </a:p>
        </p:txBody>
      </p:sp>
      <p:pic>
        <p:nvPicPr>
          <p:cNvPr id="275" name="Google Shape;275;p31"/>
          <p:cNvPicPr preferRelativeResize="0"/>
          <p:nvPr/>
        </p:nvPicPr>
        <p:blipFill>
          <a:blip r:embed="rId3">
            <a:alphaModFix/>
          </a:blip>
          <a:stretch>
            <a:fillRect/>
          </a:stretch>
        </p:blipFill>
        <p:spPr>
          <a:xfrm>
            <a:off x="970450" y="1442825"/>
            <a:ext cx="1835301" cy="1736225"/>
          </a:xfrm>
          <a:prstGeom prst="rect">
            <a:avLst/>
          </a:prstGeom>
          <a:noFill/>
          <a:ln>
            <a:noFill/>
          </a:ln>
        </p:spPr>
      </p:pic>
      <p:pic>
        <p:nvPicPr>
          <p:cNvPr id="276" name="Google Shape;276;p31"/>
          <p:cNvPicPr preferRelativeResize="0"/>
          <p:nvPr/>
        </p:nvPicPr>
        <p:blipFill>
          <a:blip r:embed="rId4">
            <a:alphaModFix/>
          </a:blip>
          <a:stretch>
            <a:fillRect/>
          </a:stretch>
        </p:blipFill>
        <p:spPr>
          <a:xfrm>
            <a:off x="4572000" y="1548822"/>
            <a:ext cx="3062274" cy="1630217"/>
          </a:xfrm>
          <a:prstGeom prst="rect">
            <a:avLst/>
          </a:prstGeom>
          <a:noFill/>
          <a:ln>
            <a:noFill/>
          </a:ln>
        </p:spPr>
      </p:pic>
      <p:pic>
        <p:nvPicPr>
          <p:cNvPr id="277" name="Google Shape;277;p31"/>
          <p:cNvPicPr preferRelativeResize="0"/>
          <p:nvPr/>
        </p:nvPicPr>
        <p:blipFill>
          <a:blip r:embed="rId5">
            <a:alphaModFix/>
          </a:blip>
          <a:stretch>
            <a:fillRect/>
          </a:stretch>
        </p:blipFill>
        <p:spPr>
          <a:xfrm>
            <a:off x="970451" y="4074400"/>
            <a:ext cx="1835300" cy="1721262"/>
          </a:xfrm>
          <a:prstGeom prst="rect">
            <a:avLst/>
          </a:prstGeom>
          <a:noFill/>
          <a:ln>
            <a:noFill/>
          </a:ln>
        </p:spPr>
      </p:pic>
      <p:pic>
        <p:nvPicPr>
          <p:cNvPr id="278" name="Google Shape;278;p31"/>
          <p:cNvPicPr preferRelativeResize="0"/>
          <p:nvPr/>
        </p:nvPicPr>
        <p:blipFill>
          <a:blip r:embed="rId6">
            <a:alphaModFix/>
          </a:blip>
          <a:stretch>
            <a:fillRect/>
          </a:stretch>
        </p:blipFill>
        <p:spPr>
          <a:xfrm>
            <a:off x="4572000" y="4160125"/>
            <a:ext cx="3062275" cy="1641498"/>
          </a:xfrm>
          <a:prstGeom prst="rect">
            <a:avLst/>
          </a:prstGeom>
          <a:noFill/>
          <a:ln>
            <a:noFill/>
          </a:ln>
        </p:spPr>
      </p:pic>
      <p:sp>
        <p:nvSpPr>
          <p:cNvPr id="279" name="Google Shape;279;p31"/>
          <p:cNvSpPr txBox="1"/>
          <p:nvPr/>
        </p:nvSpPr>
        <p:spPr>
          <a:xfrm>
            <a:off x="457200" y="3306475"/>
            <a:ext cx="31860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5a. Output image from ECC Block</a:t>
            </a:r>
            <a:endParaRPr sz="1800">
              <a:latin typeface="Times New Roman"/>
              <a:ea typeface="Times New Roman"/>
              <a:cs typeface="Times New Roman"/>
              <a:sym typeface="Times New Roman"/>
            </a:endParaRPr>
          </a:p>
        </p:txBody>
      </p:sp>
      <p:sp>
        <p:nvSpPr>
          <p:cNvPr id="280" name="Google Shape;280;p31"/>
          <p:cNvSpPr txBox="1"/>
          <p:nvPr/>
        </p:nvSpPr>
        <p:spPr>
          <a:xfrm>
            <a:off x="4371975" y="3349338"/>
            <a:ext cx="31860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5b. Histogram of ECC output image</a:t>
            </a:r>
            <a:endParaRPr sz="1800">
              <a:latin typeface="Times New Roman"/>
              <a:ea typeface="Times New Roman"/>
              <a:cs typeface="Times New Roman"/>
              <a:sym typeface="Times New Roman"/>
            </a:endParaRPr>
          </a:p>
        </p:txBody>
      </p:sp>
      <p:sp>
        <p:nvSpPr>
          <p:cNvPr id="281" name="Google Shape;281;p31"/>
          <p:cNvSpPr txBox="1"/>
          <p:nvPr/>
        </p:nvSpPr>
        <p:spPr>
          <a:xfrm>
            <a:off x="4510138" y="5971888"/>
            <a:ext cx="31860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5d. Histogram of encrypted image</a:t>
            </a:r>
            <a:endParaRPr sz="1800">
              <a:latin typeface="Times New Roman"/>
              <a:ea typeface="Times New Roman"/>
              <a:cs typeface="Times New Roman"/>
              <a:sym typeface="Times New Roman"/>
            </a:endParaRPr>
          </a:p>
        </p:txBody>
      </p:sp>
      <p:sp>
        <p:nvSpPr>
          <p:cNvPr id="282" name="Google Shape;282;p31"/>
          <p:cNvSpPr txBox="1"/>
          <p:nvPr/>
        </p:nvSpPr>
        <p:spPr>
          <a:xfrm>
            <a:off x="314250" y="5835800"/>
            <a:ext cx="3471900" cy="64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5c. Encrypted image from magic matrix</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C90DE4D6-2FB0-4030-BF24-D1DC1C88C7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2"/>
          <p:cNvPicPr preferRelativeResize="0"/>
          <p:nvPr/>
        </p:nvPicPr>
        <p:blipFill>
          <a:blip r:embed="rId3">
            <a:alphaModFix/>
          </a:blip>
          <a:stretch>
            <a:fillRect/>
          </a:stretch>
        </p:blipFill>
        <p:spPr>
          <a:xfrm>
            <a:off x="749250" y="1267450"/>
            <a:ext cx="1978174" cy="1902095"/>
          </a:xfrm>
          <a:prstGeom prst="rect">
            <a:avLst/>
          </a:prstGeom>
          <a:noFill/>
          <a:ln>
            <a:noFill/>
          </a:ln>
        </p:spPr>
      </p:pic>
      <p:pic>
        <p:nvPicPr>
          <p:cNvPr id="289" name="Google Shape;289;p32"/>
          <p:cNvPicPr preferRelativeResize="0"/>
          <p:nvPr/>
        </p:nvPicPr>
        <p:blipFill>
          <a:blip r:embed="rId4">
            <a:alphaModFix/>
          </a:blip>
          <a:stretch>
            <a:fillRect/>
          </a:stretch>
        </p:blipFill>
        <p:spPr>
          <a:xfrm>
            <a:off x="4572000" y="1407800"/>
            <a:ext cx="3162299" cy="1710051"/>
          </a:xfrm>
          <a:prstGeom prst="rect">
            <a:avLst/>
          </a:prstGeom>
          <a:noFill/>
          <a:ln>
            <a:noFill/>
          </a:ln>
        </p:spPr>
      </p:pic>
      <p:pic>
        <p:nvPicPr>
          <p:cNvPr id="290" name="Google Shape;290;p32"/>
          <p:cNvPicPr preferRelativeResize="0"/>
          <p:nvPr/>
        </p:nvPicPr>
        <p:blipFill>
          <a:blip r:embed="rId5">
            <a:alphaModFix/>
          </a:blip>
          <a:stretch>
            <a:fillRect/>
          </a:stretch>
        </p:blipFill>
        <p:spPr>
          <a:xfrm>
            <a:off x="785625" y="4138625"/>
            <a:ext cx="1905414" cy="1804975"/>
          </a:xfrm>
          <a:prstGeom prst="rect">
            <a:avLst/>
          </a:prstGeom>
          <a:noFill/>
          <a:ln>
            <a:noFill/>
          </a:ln>
        </p:spPr>
      </p:pic>
      <p:pic>
        <p:nvPicPr>
          <p:cNvPr id="291" name="Google Shape;291;p32"/>
          <p:cNvPicPr preferRelativeResize="0"/>
          <p:nvPr/>
        </p:nvPicPr>
        <p:blipFill>
          <a:blip r:embed="rId6">
            <a:alphaModFix/>
          </a:blip>
          <a:stretch>
            <a:fillRect/>
          </a:stretch>
        </p:blipFill>
        <p:spPr>
          <a:xfrm>
            <a:off x="4654700" y="4238650"/>
            <a:ext cx="3349726" cy="1804976"/>
          </a:xfrm>
          <a:prstGeom prst="rect">
            <a:avLst/>
          </a:prstGeom>
          <a:noFill/>
          <a:ln>
            <a:noFill/>
          </a:ln>
        </p:spPr>
      </p:pic>
      <p:sp>
        <p:nvSpPr>
          <p:cNvPr id="292" name="Google Shape;292;p32"/>
          <p:cNvSpPr txBox="1"/>
          <p:nvPr/>
        </p:nvSpPr>
        <p:spPr>
          <a:xfrm>
            <a:off x="501100" y="263975"/>
            <a:ext cx="7445100" cy="8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000">
                <a:solidFill>
                  <a:schemeClr val="dk2"/>
                </a:solidFill>
                <a:latin typeface="Times New Roman"/>
                <a:ea typeface="Times New Roman"/>
                <a:cs typeface="Times New Roman"/>
                <a:sym typeface="Times New Roman"/>
              </a:rPr>
              <a:t>Results (Magic matrix) Other Image</a:t>
            </a:r>
            <a:endParaRPr>
              <a:latin typeface="Calibri"/>
              <a:ea typeface="Calibri"/>
              <a:cs typeface="Calibri"/>
              <a:sym typeface="Calibri"/>
            </a:endParaRPr>
          </a:p>
        </p:txBody>
      </p:sp>
      <p:sp>
        <p:nvSpPr>
          <p:cNvPr id="293" name="Google Shape;293;p32"/>
          <p:cNvSpPr txBox="1"/>
          <p:nvPr/>
        </p:nvSpPr>
        <p:spPr>
          <a:xfrm>
            <a:off x="357925" y="3373975"/>
            <a:ext cx="3063900" cy="4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 6a. Output image from ECC Block</a:t>
            </a:r>
            <a:endParaRPr sz="1800">
              <a:solidFill>
                <a:schemeClr val="dk1"/>
              </a:solidFill>
              <a:latin typeface="Times New Roman"/>
              <a:ea typeface="Times New Roman"/>
              <a:cs typeface="Times New Roman"/>
              <a:sym typeface="Times New Roman"/>
            </a:endParaRPr>
          </a:p>
        </p:txBody>
      </p:sp>
      <p:sp>
        <p:nvSpPr>
          <p:cNvPr id="294" name="Google Shape;294;p32"/>
          <p:cNvSpPr txBox="1"/>
          <p:nvPr/>
        </p:nvSpPr>
        <p:spPr>
          <a:xfrm>
            <a:off x="4621200" y="3373963"/>
            <a:ext cx="3063900" cy="4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 6b. Histogram of ECC output image</a:t>
            </a:r>
            <a:endParaRPr sz="1800">
              <a:solidFill>
                <a:schemeClr val="dk1"/>
              </a:solidFill>
              <a:latin typeface="Times New Roman"/>
              <a:ea typeface="Times New Roman"/>
              <a:cs typeface="Times New Roman"/>
              <a:sym typeface="Times New Roman"/>
            </a:endParaRPr>
          </a:p>
        </p:txBody>
      </p:sp>
      <p:sp>
        <p:nvSpPr>
          <p:cNvPr id="295" name="Google Shape;295;p32"/>
          <p:cNvSpPr txBox="1"/>
          <p:nvPr/>
        </p:nvSpPr>
        <p:spPr>
          <a:xfrm>
            <a:off x="252488" y="6126788"/>
            <a:ext cx="3063900" cy="4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 6c. Encrypted image from magic matrix</a:t>
            </a:r>
            <a:endParaRPr sz="1800">
              <a:solidFill>
                <a:schemeClr val="dk1"/>
              </a:solidFill>
              <a:latin typeface="Times New Roman"/>
              <a:ea typeface="Times New Roman"/>
              <a:cs typeface="Times New Roman"/>
              <a:sym typeface="Times New Roman"/>
            </a:endParaRPr>
          </a:p>
        </p:txBody>
      </p:sp>
      <p:sp>
        <p:nvSpPr>
          <p:cNvPr id="296" name="Google Shape;296;p32"/>
          <p:cNvSpPr txBox="1"/>
          <p:nvPr/>
        </p:nvSpPr>
        <p:spPr>
          <a:xfrm>
            <a:off x="4670400" y="6126788"/>
            <a:ext cx="3063900" cy="42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Fig 6d. Histogram of encrypted image</a:t>
            </a:r>
            <a:endParaRPr sz="180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76BFDABC-96EF-4593-B457-7ADF28600B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762000" y="331563"/>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Contents</a:t>
            </a:r>
            <a:endParaRPr sz="3000">
              <a:latin typeface="Times New Roman"/>
              <a:ea typeface="Times New Roman"/>
              <a:cs typeface="Times New Roman"/>
              <a:sym typeface="Times New Roman"/>
            </a:endParaRPr>
          </a:p>
        </p:txBody>
      </p:sp>
      <p:sp>
        <p:nvSpPr>
          <p:cNvPr id="143" name="Google Shape;143;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Motivation</a:t>
            </a:r>
          </a:p>
          <a:p>
            <a:pPr marL="457200" lvl="0" indent="-342900" algn="l" rtl="0">
              <a:lnSpc>
                <a:spcPct val="15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Introduction</a:t>
            </a:r>
          </a:p>
          <a:p>
            <a:pPr marL="457200" lvl="0" indent="-342900" algn="l" rtl="0">
              <a:lnSpc>
                <a:spcPct val="15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Objective</a:t>
            </a:r>
          </a:p>
          <a:p>
            <a:pPr marL="457200" lvl="0" indent="-342900" algn="l" rtl="0">
              <a:lnSpc>
                <a:spcPct val="15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Literature Review</a:t>
            </a:r>
          </a:p>
          <a:p>
            <a:pPr marL="457200" lvl="0" indent="-342900" algn="l" rtl="0">
              <a:lnSpc>
                <a:spcPct val="15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Methodology</a:t>
            </a:r>
          </a:p>
          <a:p>
            <a:pPr marL="457200" lvl="0" indent="-342900" algn="l" rtl="0">
              <a:lnSpc>
                <a:spcPct val="15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Results and discussions</a:t>
            </a:r>
          </a:p>
          <a:p>
            <a:pPr marL="457200" lvl="0" indent="-342900" algn="l" rtl="0">
              <a:lnSpc>
                <a:spcPct val="15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Future Works</a:t>
            </a:r>
          </a:p>
          <a:p>
            <a:pPr marL="457200" lvl="0" indent="-342900" algn="l" rtl="0">
              <a:lnSpc>
                <a:spcPct val="15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References</a:t>
            </a:r>
          </a:p>
        </p:txBody>
      </p:sp>
      <p:sp>
        <p:nvSpPr>
          <p:cNvPr id="2" name="Slide Number Placeholder 1">
            <a:extLst>
              <a:ext uri="{FF2B5EF4-FFF2-40B4-BE49-F238E27FC236}">
                <a16:creationId xmlns:a16="http://schemas.microsoft.com/office/drawing/2014/main" id="{986BCFE1-9261-48C3-8C4C-6F28EF3D0A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5400"/>
              <a:buFont typeface="Calibri"/>
              <a:buNone/>
            </a:pPr>
            <a:r>
              <a:rPr lang="en-US" sz="3000" dirty="0">
                <a:latin typeface="Times New Roman"/>
                <a:ea typeface="Times New Roman"/>
                <a:cs typeface="Times New Roman"/>
                <a:sym typeface="Times New Roman"/>
              </a:rPr>
              <a:t>Advanced Encryption Standard (AES)</a:t>
            </a:r>
            <a:endParaRPr sz="3000" dirty="0">
              <a:latin typeface="Times New Roman"/>
              <a:ea typeface="Times New Roman"/>
              <a:cs typeface="Times New Roman"/>
              <a:sym typeface="Times New Roman"/>
            </a:endParaRPr>
          </a:p>
        </p:txBody>
      </p:sp>
      <p:sp>
        <p:nvSpPr>
          <p:cNvPr id="302" name="Google Shape;302;p33"/>
          <p:cNvSpPr txBox="1">
            <a:spLocks noGrp="1"/>
          </p:cNvSpPr>
          <p:nvPr>
            <p:ph type="body" idx="1"/>
          </p:nvPr>
        </p:nvSpPr>
        <p:spPr>
          <a:xfrm>
            <a:off x="85375" y="1600200"/>
            <a:ext cx="8366100" cy="5150100"/>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It uses higher length key sizes such as 128, 192 and 256 bits for encryption. Hence it makes AES algorithm more robust against hacking.</a:t>
            </a:r>
            <a:endParaRPr sz="1600" dirty="0">
              <a:latin typeface="Times New Roman"/>
              <a:ea typeface="Times New Roman"/>
              <a:cs typeface="Times New Roman"/>
              <a:sym typeface="Times New Roman"/>
            </a:endParaRPr>
          </a:p>
          <a:p>
            <a:pPr marL="342900" lvl="0" indent="-190500" algn="just" rtl="0">
              <a:lnSpc>
                <a:spcPct val="150000"/>
              </a:lnSpc>
              <a:spcBef>
                <a:spcPts val="440"/>
              </a:spcBef>
              <a:spcAft>
                <a:spcPts val="0"/>
              </a:spcAft>
              <a:buSzPts val="1600"/>
              <a:buFont typeface="Times New Roman"/>
              <a:buChar char="•"/>
            </a:pPr>
            <a:r>
              <a:rPr lang="en-US" sz="1600" dirty="0">
                <a:latin typeface="Times New Roman"/>
                <a:ea typeface="Times New Roman"/>
                <a:cs typeface="Times New Roman"/>
                <a:sym typeface="Times New Roman"/>
              </a:rPr>
              <a:t>For  128 bit, about 2^128 attempts are needed to break. This makes it very difficult to hack it as a result it is very safe protocol.</a:t>
            </a:r>
            <a:endParaRPr sz="1600" dirty="0">
              <a:latin typeface="Times New Roman"/>
              <a:ea typeface="Times New Roman"/>
              <a:cs typeface="Times New Roman"/>
              <a:sym typeface="Times New Roman"/>
            </a:endParaRPr>
          </a:p>
          <a:p>
            <a:pPr marL="342900" lvl="0" indent="-215900" algn="just" rtl="0">
              <a:lnSpc>
                <a:spcPct val="150000"/>
              </a:lnSpc>
              <a:spcBef>
                <a:spcPts val="440"/>
              </a:spcBef>
              <a:spcAft>
                <a:spcPts val="0"/>
              </a:spcAft>
              <a:buSzPts val="1600"/>
              <a:buFont typeface="Times New Roman"/>
              <a:buChar char="•"/>
            </a:pPr>
            <a:r>
              <a:rPr lang="en-US" sz="1600" dirty="0">
                <a:latin typeface="Times New Roman"/>
                <a:ea typeface="Times New Roman"/>
                <a:cs typeface="Times New Roman"/>
                <a:sym typeface="Times New Roman"/>
              </a:rPr>
              <a:t>AES repeats 4 major functions to encrypt data. It takes 128-bit block of data and a key and gives a ciphertext as output. The functions are:</a:t>
            </a:r>
            <a:endParaRPr sz="1600" dirty="0">
              <a:latin typeface="Times New Roman"/>
              <a:ea typeface="Times New Roman"/>
              <a:cs typeface="Times New Roman"/>
              <a:sym typeface="Times New Roman"/>
            </a:endParaRPr>
          </a:p>
          <a:p>
            <a:pPr marL="0" lvl="0" indent="0" algn="just" rtl="0">
              <a:lnSpc>
                <a:spcPct val="150000"/>
              </a:lnSpc>
              <a:spcBef>
                <a:spcPts val="440"/>
              </a:spcBef>
              <a:spcAft>
                <a:spcPts val="0"/>
              </a:spcAft>
              <a:buNone/>
            </a:pPr>
            <a:r>
              <a:rPr lang="en-US" sz="1600" dirty="0">
                <a:latin typeface="Times New Roman"/>
                <a:ea typeface="Times New Roman"/>
                <a:cs typeface="Times New Roman"/>
                <a:sym typeface="Times New Roman"/>
              </a:rPr>
              <a:t>       Sub Bytes, Shift Rows, Mix Columns, Add Round Key</a:t>
            </a:r>
            <a:endParaRPr sz="1600" dirty="0">
              <a:latin typeface="Times New Roman"/>
              <a:ea typeface="Times New Roman"/>
              <a:cs typeface="Times New Roman"/>
              <a:sym typeface="Times New Roman"/>
            </a:endParaRPr>
          </a:p>
          <a:p>
            <a:pPr marL="457200" lvl="0" indent="-342900" algn="just" rtl="0">
              <a:lnSpc>
                <a:spcPct val="150000"/>
              </a:lnSpc>
              <a:spcBef>
                <a:spcPts val="440"/>
              </a:spcBef>
              <a:spcAft>
                <a:spcPts val="0"/>
              </a:spcAft>
              <a:buSzPts val="1800"/>
              <a:buChar char="•"/>
            </a:pPr>
            <a:r>
              <a:rPr lang="en-US" sz="1600" dirty="0">
                <a:latin typeface="Times New Roman"/>
                <a:ea typeface="Times New Roman"/>
                <a:cs typeface="Times New Roman"/>
                <a:sym typeface="Times New Roman"/>
              </a:rPr>
              <a:t>The number of rounds performed by the algorithm strictly depends on the size of key.</a:t>
            </a:r>
            <a:br>
              <a:rPr lang="en-US" dirty="0"/>
            </a:br>
            <a:r>
              <a:rPr lang="en-US" sz="1800" dirty="0"/>
              <a:t>	</a:t>
            </a:r>
            <a:endParaRPr sz="1800" dirty="0"/>
          </a:p>
          <a:p>
            <a:pPr marL="342900" lvl="0" indent="-228600" algn="l" rtl="0">
              <a:spcBef>
                <a:spcPts val="440"/>
              </a:spcBef>
              <a:spcAft>
                <a:spcPts val="0"/>
              </a:spcAft>
              <a:buSzPts val="2200"/>
              <a:buNone/>
            </a:pPr>
            <a:endParaRPr dirty="0"/>
          </a:p>
        </p:txBody>
      </p:sp>
      <p:graphicFrame>
        <p:nvGraphicFramePr>
          <p:cNvPr id="303" name="Google Shape;303;p33"/>
          <p:cNvGraphicFramePr/>
          <p:nvPr>
            <p:extLst>
              <p:ext uri="{D42A27DB-BD31-4B8C-83A1-F6EECF244321}">
                <p14:modId xmlns:p14="http://schemas.microsoft.com/office/powerpoint/2010/main" val="578107042"/>
              </p:ext>
            </p:extLst>
          </p:nvPr>
        </p:nvGraphicFramePr>
        <p:xfrm>
          <a:off x="647700" y="5165460"/>
          <a:ext cx="7239000" cy="1584840"/>
        </p:xfrm>
        <a:graphic>
          <a:graphicData uri="http://schemas.openxmlformats.org/drawingml/2006/table">
            <a:tbl>
              <a:tblPr>
                <a:noFill/>
                <a:tableStyleId>{0BD041EF-528D-4CE3-8591-DD686A0D0E92}</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just" rtl="0">
                        <a:spcBef>
                          <a:spcPts val="0"/>
                        </a:spcBef>
                        <a:spcAft>
                          <a:spcPts val="0"/>
                        </a:spcAft>
                        <a:buNone/>
                      </a:pPr>
                      <a:r>
                        <a:rPr lang="en-US" b="1">
                          <a:latin typeface="Times New Roman"/>
                          <a:ea typeface="Times New Roman"/>
                          <a:cs typeface="Times New Roman"/>
                          <a:sym typeface="Times New Roman"/>
                        </a:rPr>
                        <a:t>Algorithm</a:t>
                      </a:r>
                      <a:endParaRPr b="1">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b="1">
                          <a:latin typeface="Times New Roman"/>
                          <a:ea typeface="Times New Roman"/>
                          <a:cs typeface="Times New Roman"/>
                          <a:sym typeface="Times New Roman"/>
                        </a:rPr>
                        <a:t>Key length Nk</a:t>
                      </a:r>
                      <a:endParaRPr b="1">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b="1">
                          <a:latin typeface="Times New Roman"/>
                          <a:ea typeface="Times New Roman"/>
                          <a:cs typeface="Times New Roman"/>
                          <a:sym typeface="Times New Roman"/>
                        </a:rPr>
                        <a:t>Block size Nb</a:t>
                      </a:r>
                      <a:endParaRPr b="1">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b="1">
                          <a:latin typeface="Times New Roman"/>
                          <a:ea typeface="Times New Roman"/>
                          <a:cs typeface="Times New Roman"/>
                          <a:sym typeface="Times New Roman"/>
                        </a:rPr>
                        <a:t>No. of Rounds Nr</a:t>
                      </a:r>
                      <a:endParaRPr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AES-128</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dirty="0">
                          <a:latin typeface="Times New Roman"/>
                          <a:ea typeface="Times New Roman"/>
                          <a:cs typeface="Times New Roman"/>
                          <a:sym typeface="Times New Roman"/>
                        </a:rPr>
                        <a:t>4</a:t>
                      </a:r>
                      <a:endParaRPr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10</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AES-192</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12</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AES-256</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dirty="0">
                          <a:latin typeface="Times New Roman"/>
                          <a:ea typeface="Times New Roman"/>
                          <a:cs typeface="Times New Roman"/>
                          <a:sym typeface="Times New Roman"/>
                        </a:rPr>
                        <a:t>14</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
        <p:nvSpPr>
          <p:cNvPr id="304" name="Google Shape;304;p33"/>
          <p:cNvSpPr txBox="1"/>
          <p:nvPr/>
        </p:nvSpPr>
        <p:spPr>
          <a:xfrm>
            <a:off x="85375" y="4702779"/>
            <a:ext cx="3528900" cy="37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latin typeface="Times New Roman"/>
                <a:ea typeface="Times New Roman"/>
                <a:cs typeface="Times New Roman"/>
                <a:sym typeface="Times New Roman"/>
              </a:rPr>
              <a:t>Table 1. AES parameters</a:t>
            </a: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5207DA46-A66B-423A-A1F3-5EB11E3044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34"/>
          <p:cNvPicPr preferRelativeResize="0">
            <a:picLocks noGrp="1"/>
          </p:cNvPicPr>
          <p:nvPr>
            <p:ph type="body" idx="1"/>
          </p:nvPr>
        </p:nvPicPr>
        <p:blipFill rotWithShape="1">
          <a:blip r:embed="rId3">
            <a:alphaModFix/>
          </a:blip>
          <a:srcRect/>
          <a:stretch/>
        </p:blipFill>
        <p:spPr>
          <a:xfrm>
            <a:off x="707575" y="455075"/>
            <a:ext cx="7107600" cy="5576400"/>
          </a:xfrm>
          <a:prstGeom prst="rect">
            <a:avLst/>
          </a:prstGeom>
          <a:noFill/>
          <a:ln>
            <a:noFill/>
          </a:ln>
        </p:spPr>
      </p:pic>
      <p:sp>
        <p:nvSpPr>
          <p:cNvPr id="310" name="Google Shape;310;p34"/>
          <p:cNvSpPr txBox="1"/>
          <p:nvPr/>
        </p:nvSpPr>
        <p:spPr>
          <a:xfrm>
            <a:off x="1943100" y="6229350"/>
            <a:ext cx="48435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7. AES Encryption</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D98B2268-DF58-492D-9B77-3EB933037E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400275" y="530763"/>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Step 1: Sub Bytes</a:t>
            </a:r>
            <a:endParaRPr sz="3000">
              <a:latin typeface="Times New Roman"/>
              <a:ea typeface="Times New Roman"/>
              <a:cs typeface="Times New Roman"/>
              <a:sym typeface="Times New Roman"/>
            </a:endParaRPr>
          </a:p>
        </p:txBody>
      </p:sp>
      <p:sp>
        <p:nvSpPr>
          <p:cNvPr id="316" name="Google Shape;316;p35"/>
          <p:cNvSpPr txBox="1">
            <a:spLocks noGrp="1"/>
          </p:cNvSpPr>
          <p:nvPr>
            <p:ph type="body" idx="1"/>
          </p:nvPr>
        </p:nvSpPr>
        <p:spPr>
          <a:xfrm>
            <a:off x="628650" y="1825625"/>
            <a:ext cx="8020800" cy="684300"/>
          </a:xfrm>
          <a:prstGeom prst="rect">
            <a:avLst/>
          </a:prstGeom>
          <a:noFill/>
          <a:ln>
            <a:noFill/>
          </a:ln>
        </p:spPr>
        <p:txBody>
          <a:bodyPr spcFirstLastPara="1" wrap="square" lIns="91425" tIns="45700" rIns="91425" bIns="45700" anchor="t" anchorCtr="0">
            <a:noAutofit/>
          </a:bodyPr>
          <a:lstStyle/>
          <a:p>
            <a:pPr marL="342900" lvl="0" indent="-213677" algn="l" rtl="0">
              <a:lnSpc>
                <a:spcPct val="9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Sub Bytes- Each element of the matrix is replaced by the an element of s-box matrix.</a:t>
            </a:r>
            <a:endParaRPr sz="1800">
              <a:latin typeface="Times New Roman"/>
              <a:ea typeface="Times New Roman"/>
              <a:cs typeface="Times New Roman"/>
              <a:sym typeface="Times New Roman"/>
            </a:endParaRPr>
          </a:p>
        </p:txBody>
      </p:sp>
      <p:sp>
        <p:nvSpPr>
          <p:cNvPr id="317" name="Google Shape;317;p35"/>
          <p:cNvSpPr txBox="1"/>
          <p:nvPr/>
        </p:nvSpPr>
        <p:spPr>
          <a:xfrm>
            <a:off x="993711" y="2864498"/>
            <a:ext cx="737584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18" name="Google Shape;318;p35"/>
          <p:cNvPicPr preferRelativeResize="0"/>
          <p:nvPr/>
        </p:nvPicPr>
        <p:blipFill rotWithShape="1">
          <a:blip r:embed="rId3">
            <a:alphaModFix/>
          </a:blip>
          <a:srcRect/>
          <a:stretch/>
        </p:blipFill>
        <p:spPr>
          <a:xfrm>
            <a:off x="559150" y="2732175"/>
            <a:ext cx="7810401" cy="3409847"/>
          </a:xfrm>
          <a:prstGeom prst="rect">
            <a:avLst/>
          </a:prstGeom>
          <a:noFill/>
          <a:ln>
            <a:noFill/>
          </a:ln>
        </p:spPr>
      </p:pic>
      <p:sp>
        <p:nvSpPr>
          <p:cNvPr id="319" name="Google Shape;319;p35"/>
          <p:cNvSpPr txBox="1"/>
          <p:nvPr/>
        </p:nvSpPr>
        <p:spPr>
          <a:xfrm>
            <a:off x="3392750" y="6070600"/>
            <a:ext cx="2143200" cy="51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8. Sub bytes</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82356EFA-3F83-4702-8A97-0BDB428ECD5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36"/>
          <p:cNvPicPr preferRelativeResize="0">
            <a:picLocks noGrp="1"/>
          </p:cNvPicPr>
          <p:nvPr>
            <p:ph type="body" idx="1"/>
          </p:nvPr>
        </p:nvPicPr>
        <p:blipFill rotWithShape="1">
          <a:blip r:embed="rId3">
            <a:alphaModFix/>
          </a:blip>
          <a:srcRect/>
          <a:stretch/>
        </p:blipFill>
        <p:spPr>
          <a:xfrm>
            <a:off x="519136" y="566877"/>
            <a:ext cx="7678800" cy="4957800"/>
          </a:xfrm>
          <a:prstGeom prst="rect">
            <a:avLst/>
          </a:prstGeom>
          <a:noFill/>
          <a:ln>
            <a:noFill/>
          </a:ln>
        </p:spPr>
      </p:pic>
      <p:sp>
        <p:nvSpPr>
          <p:cNvPr id="325" name="Google Shape;325;p36"/>
          <p:cNvSpPr txBox="1"/>
          <p:nvPr/>
        </p:nvSpPr>
        <p:spPr>
          <a:xfrm>
            <a:off x="2961022" y="5881800"/>
            <a:ext cx="34770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Fig 9. Rijndael S-Box</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6CC9B987-2C58-4539-8782-E72932D11C6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7"/>
          <p:cNvSpPr txBox="1">
            <a:spLocks noGrp="1"/>
          </p:cNvSpPr>
          <p:nvPr>
            <p:ph type="title"/>
          </p:nvPr>
        </p:nvSpPr>
        <p:spPr>
          <a:xfrm>
            <a:off x="206275" y="4675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800"/>
              <a:buFont typeface="Calibri"/>
              <a:buNone/>
            </a:pPr>
            <a:r>
              <a:rPr lang="en-US" sz="3000">
                <a:latin typeface="Times New Roman"/>
                <a:ea typeface="Times New Roman"/>
                <a:cs typeface="Times New Roman"/>
                <a:sym typeface="Times New Roman"/>
              </a:rPr>
              <a:t>Step 2: Shift rows</a:t>
            </a:r>
            <a:endParaRPr sz="3000">
              <a:latin typeface="Times New Roman"/>
              <a:ea typeface="Times New Roman"/>
              <a:cs typeface="Times New Roman"/>
              <a:sym typeface="Times New Roman"/>
            </a:endParaRPr>
          </a:p>
        </p:txBody>
      </p:sp>
      <p:sp>
        <p:nvSpPr>
          <p:cNvPr id="331" name="Google Shape;331;p37"/>
          <p:cNvSpPr txBox="1">
            <a:spLocks noGrp="1"/>
          </p:cNvSpPr>
          <p:nvPr>
            <p:ph type="body" idx="1"/>
          </p:nvPr>
        </p:nvSpPr>
        <p:spPr>
          <a:xfrm>
            <a:off x="450867" y="1825625"/>
            <a:ext cx="7886700" cy="1603375"/>
          </a:xfrm>
          <a:prstGeom prst="rect">
            <a:avLst/>
          </a:prstGeom>
          <a:noFill/>
          <a:ln>
            <a:noFill/>
          </a:ln>
        </p:spPr>
        <p:txBody>
          <a:bodyPr spcFirstLastPara="1" wrap="square" lIns="91425" tIns="45700" rIns="91425" bIns="45700" anchor="t" anchorCtr="0">
            <a:noAutofit/>
          </a:bodyPr>
          <a:lstStyle/>
          <a:p>
            <a:pPr marL="342900" lvl="0" indent="-2032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In this step rows of the block are cylindrically shifted in left direction.</a:t>
            </a:r>
            <a:endParaRPr sz="1800" dirty="0">
              <a:latin typeface="Times New Roman"/>
              <a:ea typeface="Times New Roman"/>
              <a:cs typeface="Times New Roman"/>
              <a:sym typeface="Times New Roman"/>
            </a:endParaRPr>
          </a:p>
          <a:p>
            <a:pPr marL="342900" lvl="0" indent="-203200" algn="just" rtl="0">
              <a:lnSpc>
                <a:spcPct val="150000"/>
              </a:lnSpc>
              <a:spcBef>
                <a:spcPts val="440"/>
              </a:spcBef>
              <a:spcAft>
                <a:spcPts val="0"/>
              </a:spcAft>
              <a:buSzPts val="1800"/>
              <a:buFont typeface="Times New Roman"/>
              <a:buChar char="•"/>
            </a:pPr>
            <a:r>
              <a:rPr lang="en-US" sz="1800" dirty="0">
                <a:latin typeface="Times New Roman"/>
                <a:ea typeface="Times New Roman"/>
                <a:cs typeface="Times New Roman"/>
                <a:sym typeface="Times New Roman"/>
              </a:rPr>
              <a:t>The first row is untouched , the second by one shift, third by two and fourth by 3.</a:t>
            </a:r>
            <a:endParaRPr sz="1800" dirty="0">
              <a:latin typeface="Times New Roman"/>
              <a:ea typeface="Times New Roman"/>
              <a:cs typeface="Times New Roman"/>
              <a:sym typeface="Times New Roman"/>
            </a:endParaRPr>
          </a:p>
        </p:txBody>
      </p:sp>
      <p:pic>
        <p:nvPicPr>
          <p:cNvPr id="332" name="Google Shape;332;p37"/>
          <p:cNvPicPr preferRelativeResize="0"/>
          <p:nvPr/>
        </p:nvPicPr>
        <p:blipFill rotWithShape="1">
          <a:blip r:embed="rId3">
            <a:alphaModFix/>
          </a:blip>
          <a:srcRect/>
          <a:stretch/>
        </p:blipFill>
        <p:spPr>
          <a:xfrm>
            <a:off x="962150" y="3189768"/>
            <a:ext cx="6864135" cy="3170257"/>
          </a:xfrm>
          <a:prstGeom prst="rect">
            <a:avLst/>
          </a:prstGeom>
          <a:noFill/>
          <a:ln>
            <a:noFill/>
          </a:ln>
        </p:spPr>
      </p:pic>
      <p:sp>
        <p:nvSpPr>
          <p:cNvPr id="333" name="Google Shape;333;p37"/>
          <p:cNvSpPr txBox="1"/>
          <p:nvPr/>
        </p:nvSpPr>
        <p:spPr>
          <a:xfrm>
            <a:off x="3164125" y="6119775"/>
            <a:ext cx="28062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10. Shift rows</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33A8DB48-3CE4-4C34-8056-46E1ACD36AC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800"/>
              <a:buFont typeface="Calibri"/>
              <a:buNone/>
            </a:pPr>
            <a:r>
              <a:rPr lang="en-US" sz="3000">
                <a:latin typeface="Times New Roman"/>
                <a:ea typeface="Times New Roman"/>
                <a:cs typeface="Times New Roman"/>
                <a:sym typeface="Times New Roman"/>
              </a:rPr>
              <a:t>Step 3: Mix Columns</a:t>
            </a:r>
            <a:endParaRPr sz="3000">
              <a:latin typeface="Times New Roman"/>
              <a:ea typeface="Times New Roman"/>
              <a:cs typeface="Times New Roman"/>
              <a:sym typeface="Times New Roman"/>
            </a:endParaRPr>
          </a:p>
        </p:txBody>
      </p:sp>
      <p:sp>
        <p:nvSpPr>
          <p:cNvPr id="339" name="Google Shape;339;p38"/>
          <p:cNvSpPr txBox="1">
            <a:spLocks noGrp="1"/>
          </p:cNvSpPr>
          <p:nvPr>
            <p:ph type="body" idx="1"/>
          </p:nvPr>
        </p:nvSpPr>
        <p:spPr>
          <a:xfrm>
            <a:off x="628265" y="1244600"/>
            <a:ext cx="7620000" cy="4800600"/>
          </a:xfrm>
          <a:prstGeom prst="rect">
            <a:avLst/>
          </a:prstGeom>
          <a:noFill/>
          <a:ln>
            <a:noFill/>
          </a:ln>
        </p:spPr>
        <p:txBody>
          <a:bodyPr spcFirstLastPara="1" wrap="square" lIns="91425" tIns="45700" rIns="91425" bIns="45700" anchor="t" anchorCtr="0">
            <a:noAutofit/>
          </a:bodyPr>
          <a:lstStyle/>
          <a:p>
            <a:pPr marL="342900" lvl="0" indent="-152400" algn="just" rtl="0">
              <a:lnSpc>
                <a:spcPct val="150000"/>
              </a:lnSpc>
              <a:spcBef>
                <a:spcPts val="560"/>
              </a:spcBef>
              <a:spcAft>
                <a:spcPts val="0"/>
              </a:spcAft>
              <a:buSzPts val="1600"/>
              <a:buFont typeface="Times New Roman"/>
              <a:buChar char="•"/>
            </a:pPr>
            <a:r>
              <a:rPr lang="en-US" sz="1800" dirty="0">
                <a:latin typeface="Times New Roman"/>
                <a:ea typeface="Times New Roman"/>
                <a:cs typeface="Times New Roman"/>
                <a:sym typeface="Times New Roman"/>
              </a:rPr>
              <a:t> It causes the flip of bits to spread all over the block </a:t>
            </a:r>
            <a:endParaRPr sz="1800" dirty="0">
              <a:latin typeface="Times New Roman"/>
              <a:ea typeface="Times New Roman"/>
              <a:cs typeface="Times New Roman"/>
              <a:sym typeface="Times New Roman"/>
            </a:endParaRPr>
          </a:p>
          <a:p>
            <a:pPr marL="342900" lvl="0" indent="-152400" algn="just" rtl="0">
              <a:lnSpc>
                <a:spcPct val="150000"/>
              </a:lnSpc>
              <a:spcBef>
                <a:spcPts val="560"/>
              </a:spcBef>
              <a:spcAft>
                <a:spcPts val="0"/>
              </a:spcAft>
              <a:buSzPts val="1600"/>
              <a:buFont typeface="Times New Roman"/>
              <a:buChar char="•"/>
            </a:pPr>
            <a:r>
              <a:rPr lang="en-US" sz="1800" dirty="0">
                <a:latin typeface="Times New Roman"/>
                <a:ea typeface="Times New Roman"/>
                <a:cs typeface="Times New Roman"/>
                <a:sym typeface="Times New Roman"/>
              </a:rPr>
              <a:t> In this step the block is multiplied with a fixed matrix. </a:t>
            </a:r>
            <a:endParaRPr sz="1800" dirty="0">
              <a:latin typeface="Times New Roman"/>
              <a:ea typeface="Times New Roman"/>
              <a:cs typeface="Times New Roman"/>
              <a:sym typeface="Times New Roman"/>
            </a:endParaRPr>
          </a:p>
          <a:p>
            <a:pPr marL="342900" lvl="0" indent="-152400" algn="just" rtl="0">
              <a:lnSpc>
                <a:spcPct val="150000"/>
              </a:lnSpc>
              <a:spcBef>
                <a:spcPts val="560"/>
              </a:spcBef>
              <a:spcAft>
                <a:spcPts val="0"/>
              </a:spcAft>
              <a:buSzPts val="1600"/>
              <a:buFont typeface="Times New Roman"/>
              <a:buChar char="•"/>
            </a:pPr>
            <a:r>
              <a:rPr lang="en-US" sz="1800" dirty="0">
                <a:latin typeface="Times New Roman"/>
                <a:ea typeface="Times New Roman"/>
                <a:cs typeface="Times New Roman"/>
                <a:sym typeface="Times New Roman"/>
              </a:rPr>
              <a:t> The multiplication is field multiplication in Galois field.</a:t>
            </a:r>
            <a:endParaRPr sz="1800" dirty="0">
              <a:latin typeface="Times New Roman"/>
              <a:ea typeface="Times New Roman"/>
              <a:cs typeface="Times New Roman"/>
              <a:sym typeface="Times New Roman"/>
            </a:endParaRPr>
          </a:p>
          <a:p>
            <a:pPr marL="342900" lvl="0" indent="-152400" algn="just" rtl="0">
              <a:lnSpc>
                <a:spcPct val="150000"/>
              </a:lnSpc>
              <a:spcBef>
                <a:spcPts val="560"/>
              </a:spcBef>
              <a:spcAft>
                <a:spcPts val="0"/>
              </a:spcAft>
              <a:buSzPts val="1600"/>
              <a:buFont typeface="Times New Roman"/>
              <a:buChar char="•"/>
            </a:pPr>
            <a:r>
              <a:rPr lang="en-US" sz="1800" dirty="0">
                <a:latin typeface="Times New Roman"/>
                <a:ea typeface="Times New Roman"/>
                <a:cs typeface="Times New Roman"/>
                <a:sym typeface="Times New Roman"/>
              </a:rPr>
              <a:t> For each row there are 16 multiplication, 12 XORs and a 4-byte output.</a:t>
            </a:r>
            <a:endParaRPr sz="1800" dirty="0">
              <a:latin typeface="Times New Roman"/>
              <a:ea typeface="Times New Roman"/>
              <a:cs typeface="Times New Roman"/>
              <a:sym typeface="Times New Roman"/>
            </a:endParaRPr>
          </a:p>
        </p:txBody>
      </p:sp>
      <p:pic>
        <p:nvPicPr>
          <p:cNvPr id="340" name="Google Shape;340;p38"/>
          <p:cNvPicPr preferRelativeResize="0"/>
          <p:nvPr/>
        </p:nvPicPr>
        <p:blipFill rotWithShape="1">
          <a:blip r:embed="rId3">
            <a:alphaModFix/>
          </a:blip>
          <a:srcRect/>
          <a:stretch/>
        </p:blipFill>
        <p:spPr>
          <a:xfrm>
            <a:off x="1948787" y="3284562"/>
            <a:ext cx="4636826" cy="3408525"/>
          </a:xfrm>
          <a:prstGeom prst="rect">
            <a:avLst/>
          </a:prstGeom>
          <a:noFill/>
          <a:ln>
            <a:noFill/>
          </a:ln>
        </p:spPr>
      </p:pic>
      <p:sp>
        <p:nvSpPr>
          <p:cNvPr id="341" name="Google Shape;341;p38"/>
          <p:cNvSpPr txBox="1"/>
          <p:nvPr/>
        </p:nvSpPr>
        <p:spPr>
          <a:xfrm>
            <a:off x="3123375" y="6281275"/>
            <a:ext cx="3314700" cy="2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Fig 11. Mix columns</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31BF6E9D-E108-4102-8B50-4D7F7E55E9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9"/>
          <p:cNvSpPr txBox="1">
            <a:spLocks noGrp="1"/>
          </p:cNvSpPr>
          <p:nvPr>
            <p:ph type="title"/>
          </p:nvPr>
        </p:nvSpPr>
        <p:spPr>
          <a:xfrm>
            <a:off x="457200" y="96375"/>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800"/>
              <a:buFont typeface="Calibri"/>
              <a:buNone/>
            </a:pPr>
            <a:r>
              <a:rPr lang="en-US" sz="3000" dirty="0">
                <a:latin typeface="Times New Roman"/>
                <a:ea typeface="Times New Roman"/>
                <a:cs typeface="Times New Roman"/>
                <a:sym typeface="Times New Roman"/>
              </a:rPr>
              <a:t>Step 4: Add round key</a:t>
            </a:r>
            <a:endParaRPr sz="3000" dirty="0">
              <a:latin typeface="Times New Roman"/>
              <a:ea typeface="Times New Roman"/>
              <a:cs typeface="Times New Roman"/>
              <a:sym typeface="Times New Roman"/>
            </a:endParaRPr>
          </a:p>
        </p:txBody>
      </p:sp>
      <p:sp>
        <p:nvSpPr>
          <p:cNvPr id="347" name="Google Shape;347;p39"/>
          <p:cNvSpPr txBox="1">
            <a:spLocks noGrp="1"/>
          </p:cNvSpPr>
          <p:nvPr>
            <p:ph type="body" idx="1"/>
          </p:nvPr>
        </p:nvSpPr>
        <p:spPr>
          <a:xfrm>
            <a:off x="457200" y="667875"/>
            <a:ext cx="76200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800"/>
              <a:buNone/>
            </a:pPr>
            <a:endParaRPr lang="en-IN" sz="2800" dirty="0"/>
          </a:p>
          <a:p>
            <a:pPr marL="342900" lvl="0" indent="-152400" algn="just" rtl="0">
              <a:lnSpc>
                <a:spcPct val="150000"/>
              </a:lnSpc>
              <a:spcBef>
                <a:spcPts val="560"/>
              </a:spcBef>
              <a:spcAft>
                <a:spcPts val="0"/>
              </a:spcAft>
              <a:buSzPts val="1600"/>
              <a:buFont typeface="Times New Roman"/>
              <a:buChar char="•"/>
            </a:pPr>
            <a:r>
              <a:rPr lang="en-US" sz="1800" dirty="0">
                <a:latin typeface="Times New Roman"/>
                <a:ea typeface="Times New Roman"/>
                <a:cs typeface="Times New Roman"/>
                <a:sym typeface="Times New Roman"/>
              </a:rPr>
              <a:t>In this step each byte is XOR-ed with corresponding element of key's matrix.</a:t>
            </a:r>
            <a:endParaRPr sz="1800" dirty="0">
              <a:latin typeface="Times New Roman"/>
              <a:ea typeface="Times New Roman"/>
              <a:cs typeface="Times New Roman"/>
              <a:sym typeface="Times New Roman"/>
            </a:endParaRPr>
          </a:p>
          <a:p>
            <a:pPr marL="342900" lvl="0" indent="-152400" algn="just" rtl="0">
              <a:lnSpc>
                <a:spcPct val="150000"/>
              </a:lnSpc>
              <a:spcBef>
                <a:spcPts val="560"/>
              </a:spcBef>
              <a:spcAft>
                <a:spcPts val="0"/>
              </a:spcAft>
              <a:buSzPts val="1600"/>
              <a:buFont typeface="Times New Roman"/>
              <a:buChar char="•"/>
            </a:pPr>
            <a:r>
              <a:rPr lang="en-US" sz="1800" dirty="0">
                <a:latin typeface="Times New Roman"/>
                <a:ea typeface="Times New Roman"/>
                <a:cs typeface="Times New Roman"/>
                <a:sym typeface="Times New Roman"/>
              </a:rPr>
              <a:t>Once this step is done the keys are no longer available for this step. Using the same key will weaken the algorithm.</a:t>
            </a:r>
            <a:endParaRPr sz="1800" dirty="0">
              <a:latin typeface="Times New Roman"/>
              <a:ea typeface="Times New Roman"/>
              <a:cs typeface="Times New Roman"/>
              <a:sym typeface="Times New Roman"/>
            </a:endParaRPr>
          </a:p>
          <a:p>
            <a:pPr marL="342900" lvl="0" indent="-152400" algn="just" rtl="0">
              <a:lnSpc>
                <a:spcPct val="150000"/>
              </a:lnSpc>
              <a:spcBef>
                <a:spcPts val="560"/>
              </a:spcBef>
              <a:spcAft>
                <a:spcPts val="0"/>
              </a:spcAft>
              <a:buSzPts val="1600"/>
              <a:buFont typeface="Times New Roman"/>
              <a:buChar char="•"/>
            </a:pPr>
            <a:r>
              <a:rPr lang="en-US" sz="1800" dirty="0">
                <a:latin typeface="Times New Roman"/>
                <a:ea typeface="Times New Roman"/>
                <a:cs typeface="Times New Roman"/>
                <a:sym typeface="Times New Roman"/>
              </a:rPr>
              <a:t>To overcome this problem keys are expanded.</a:t>
            </a:r>
            <a:endParaRPr sz="1800" dirty="0">
              <a:latin typeface="Times New Roman"/>
              <a:ea typeface="Times New Roman"/>
              <a:cs typeface="Times New Roman"/>
              <a:sym typeface="Times New Roman"/>
            </a:endParaRPr>
          </a:p>
        </p:txBody>
      </p:sp>
      <p:pic>
        <p:nvPicPr>
          <p:cNvPr id="348" name="Google Shape;348;p39"/>
          <p:cNvPicPr preferRelativeResize="0">
            <a:picLocks noGrp="1"/>
          </p:cNvPicPr>
          <p:nvPr>
            <p:ph type="body" idx="1"/>
          </p:nvPr>
        </p:nvPicPr>
        <p:blipFill rotWithShape="1">
          <a:blip r:embed="rId3">
            <a:alphaModFix/>
          </a:blip>
          <a:srcRect/>
          <a:stretch/>
        </p:blipFill>
        <p:spPr>
          <a:xfrm>
            <a:off x="2030700" y="3068175"/>
            <a:ext cx="5082600" cy="3606000"/>
          </a:xfrm>
          <a:prstGeom prst="rect">
            <a:avLst/>
          </a:prstGeom>
          <a:noFill/>
          <a:ln>
            <a:noFill/>
          </a:ln>
        </p:spPr>
      </p:pic>
      <p:sp>
        <p:nvSpPr>
          <p:cNvPr id="349" name="Google Shape;349;p39"/>
          <p:cNvSpPr txBox="1"/>
          <p:nvPr/>
        </p:nvSpPr>
        <p:spPr>
          <a:xfrm>
            <a:off x="3147275" y="6292500"/>
            <a:ext cx="3336000" cy="41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Fig 12. Adding round key</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2D902CE2-B16C-4FA2-AA10-052810CD92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0"/>
          <p:cNvSpPr txBox="1">
            <a:spLocks noGrp="1"/>
          </p:cNvSpPr>
          <p:nvPr>
            <p:ph type="title"/>
          </p:nvPr>
        </p:nvSpPr>
        <p:spPr>
          <a:xfrm>
            <a:off x="457200" y="274638"/>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a:latin typeface="Times New Roman"/>
                <a:ea typeface="Times New Roman"/>
                <a:cs typeface="Times New Roman"/>
                <a:sym typeface="Times New Roman"/>
              </a:rPr>
              <a:t>Modifications</a:t>
            </a:r>
            <a:endParaRPr sz="3000">
              <a:latin typeface="Times New Roman"/>
              <a:ea typeface="Times New Roman"/>
              <a:cs typeface="Times New Roman"/>
              <a:sym typeface="Times New Roman"/>
            </a:endParaRPr>
          </a:p>
        </p:txBody>
      </p:sp>
      <p:sp>
        <p:nvSpPr>
          <p:cNvPr id="356" name="Google Shape;356;p40"/>
          <p:cNvSpPr txBox="1">
            <a:spLocks noGrp="1"/>
          </p:cNvSpPr>
          <p:nvPr>
            <p:ph type="body" idx="1"/>
          </p:nvPr>
        </p:nvSpPr>
        <p:spPr>
          <a:xfrm>
            <a:off x="457200" y="1600200"/>
            <a:ext cx="7620000" cy="4800600"/>
          </a:xfrm>
          <a:prstGeom prst="rect">
            <a:avLst/>
          </a:prstGeom>
        </p:spPr>
        <p:txBody>
          <a:bodyPr spcFirstLastPara="1" wrap="square" lIns="91425" tIns="45700" rIns="91425" bIns="45700" anchor="t" anchorCtr="0">
            <a:noAutofit/>
          </a:bodyPr>
          <a:lstStyle/>
          <a:p>
            <a:pPr marL="457200" lvl="0" indent="-342900" algn="just" rtl="0">
              <a:lnSpc>
                <a:spcPct val="150000"/>
              </a:lnSpc>
              <a:spcBef>
                <a:spcPts val="360"/>
              </a:spcBef>
              <a:spcAft>
                <a:spcPts val="0"/>
              </a:spcAft>
              <a:buSzPts val="1800"/>
              <a:buFont typeface="Times New Roman"/>
              <a:buChar char="•"/>
            </a:pPr>
            <a:r>
              <a:rPr lang="en-US" sz="1800" dirty="0">
                <a:latin typeface="Times New Roman"/>
                <a:ea typeface="Times New Roman"/>
                <a:cs typeface="Times New Roman"/>
                <a:sym typeface="Times New Roman"/>
              </a:rPr>
              <a:t>AES was modified to take any size image input and break it into chunks of 16-byte blocks.</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Key Generation algorithm was introduced which generates the key from the input image, the algorithm was to take every 16th byte from the input image as key until the size of the key becomes 128 bit. In case if the image size doesn't satisfy, then a random key was used for encryption.</a:t>
            </a: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57306D1A-598D-4232-8DB8-BE80CC2449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txBox="1">
            <a:spLocks noGrp="1"/>
          </p:cNvSpPr>
          <p:nvPr>
            <p:ph type="title"/>
          </p:nvPr>
        </p:nvSpPr>
        <p:spPr>
          <a:xfrm>
            <a:off x="442925" y="-68262"/>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dirty="0">
                <a:latin typeface="Times New Roman"/>
                <a:ea typeface="Times New Roman"/>
                <a:cs typeface="Times New Roman"/>
                <a:sym typeface="Times New Roman"/>
              </a:rPr>
              <a:t>Final output: Lena Image</a:t>
            </a:r>
            <a:endParaRPr sz="3000" dirty="0">
              <a:latin typeface="Times New Roman"/>
              <a:ea typeface="Times New Roman"/>
              <a:cs typeface="Times New Roman"/>
              <a:sym typeface="Times New Roman"/>
            </a:endParaRPr>
          </a:p>
        </p:txBody>
      </p:sp>
      <p:pic>
        <p:nvPicPr>
          <p:cNvPr id="363" name="Google Shape;363;p41"/>
          <p:cNvPicPr preferRelativeResize="0"/>
          <p:nvPr/>
        </p:nvPicPr>
        <p:blipFill>
          <a:blip r:embed="rId3">
            <a:alphaModFix/>
          </a:blip>
          <a:stretch>
            <a:fillRect/>
          </a:stretch>
        </p:blipFill>
        <p:spPr>
          <a:xfrm>
            <a:off x="866775" y="996125"/>
            <a:ext cx="2181977" cy="2159500"/>
          </a:xfrm>
          <a:prstGeom prst="rect">
            <a:avLst/>
          </a:prstGeom>
          <a:noFill/>
          <a:ln>
            <a:noFill/>
          </a:ln>
        </p:spPr>
      </p:pic>
      <p:pic>
        <p:nvPicPr>
          <p:cNvPr id="364" name="Google Shape;364;p41"/>
          <p:cNvPicPr preferRelativeResize="0"/>
          <p:nvPr/>
        </p:nvPicPr>
        <p:blipFill>
          <a:blip r:embed="rId4">
            <a:alphaModFix/>
          </a:blip>
          <a:stretch>
            <a:fillRect/>
          </a:stretch>
        </p:blipFill>
        <p:spPr>
          <a:xfrm>
            <a:off x="3925275" y="1035437"/>
            <a:ext cx="3858836" cy="2080875"/>
          </a:xfrm>
          <a:prstGeom prst="rect">
            <a:avLst/>
          </a:prstGeom>
          <a:noFill/>
          <a:ln>
            <a:noFill/>
          </a:ln>
        </p:spPr>
      </p:pic>
      <p:pic>
        <p:nvPicPr>
          <p:cNvPr id="365" name="Google Shape;365;p41"/>
          <p:cNvPicPr preferRelativeResize="0"/>
          <p:nvPr/>
        </p:nvPicPr>
        <p:blipFill>
          <a:blip r:embed="rId5">
            <a:alphaModFix/>
          </a:blip>
          <a:stretch>
            <a:fillRect/>
          </a:stretch>
        </p:blipFill>
        <p:spPr>
          <a:xfrm>
            <a:off x="866775" y="3874524"/>
            <a:ext cx="2181975" cy="2080865"/>
          </a:xfrm>
          <a:prstGeom prst="rect">
            <a:avLst/>
          </a:prstGeom>
          <a:noFill/>
          <a:ln>
            <a:noFill/>
          </a:ln>
        </p:spPr>
      </p:pic>
      <p:pic>
        <p:nvPicPr>
          <p:cNvPr id="366" name="Google Shape;366;p41"/>
          <p:cNvPicPr preferRelativeResize="0"/>
          <p:nvPr/>
        </p:nvPicPr>
        <p:blipFill>
          <a:blip r:embed="rId6">
            <a:alphaModFix/>
          </a:blip>
          <a:stretch>
            <a:fillRect/>
          </a:stretch>
        </p:blipFill>
        <p:spPr>
          <a:xfrm>
            <a:off x="3911663" y="3874513"/>
            <a:ext cx="3886044" cy="2080876"/>
          </a:xfrm>
          <a:prstGeom prst="rect">
            <a:avLst/>
          </a:prstGeom>
          <a:noFill/>
          <a:ln>
            <a:noFill/>
          </a:ln>
        </p:spPr>
      </p:pic>
      <p:sp>
        <p:nvSpPr>
          <p:cNvPr id="367" name="Google Shape;367;p41"/>
          <p:cNvSpPr txBox="1"/>
          <p:nvPr/>
        </p:nvSpPr>
        <p:spPr>
          <a:xfrm>
            <a:off x="719350" y="3205925"/>
            <a:ext cx="2476800" cy="61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13a. Input image (lena)</a:t>
            </a:r>
            <a:endParaRPr sz="1800">
              <a:latin typeface="Times New Roman"/>
              <a:ea typeface="Times New Roman"/>
              <a:cs typeface="Times New Roman"/>
              <a:sym typeface="Times New Roman"/>
            </a:endParaRPr>
          </a:p>
        </p:txBody>
      </p:sp>
      <p:sp>
        <p:nvSpPr>
          <p:cNvPr id="368" name="Google Shape;368;p41"/>
          <p:cNvSpPr txBox="1"/>
          <p:nvPr/>
        </p:nvSpPr>
        <p:spPr>
          <a:xfrm>
            <a:off x="4048538" y="3305250"/>
            <a:ext cx="3612300" cy="51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13b. Histogram of input image (lena)</a:t>
            </a:r>
            <a:endParaRPr sz="1800">
              <a:latin typeface="Times New Roman"/>
              <a:ea typeface="Times New Roman"/>
              <a:cs typeface="Times New Roman"/>
              <a:sym typeface="Times New Roman"/>
            </a:endParaRPr>
          </a:p>
        </p:txBody>
      </p:sp>
      <p:sp>
        <p:nvSpPr>
          <p:cNvPr id="369" name="Google Shape;369;p41"/>
          <p:cNvSpPr txBox="1"/>
          <p:nvPr/>
        </p:nvSpPr>
        <p:spPr>
          <a:xfrm>
            <a:off x="4048538" y="6171775"/>
            <a:ext cx="3612300" cy="51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13d. Histogram of final encrypted input image (lena)</a:t>
            </a:r>
            <a:endParaRPr sz="1800">
              <a:latin typeface="Times New Roman"/>
              <a:ea typeface="Times New Roman"/>
              <a:cs typeface="Times New Roman"/>
              <a:sym typeface="Times New Roman"/>
            </a:endParaRPr>
          </a:p>
        </p:txBody>
      </p:sp>
      <p:sp>
        <p:nvSpPr>
          <p:cNvPr id="370" name="Google Shape;370;p41"/>
          <p:cNvSpPr txBox="1"/>
          <p:nvPr/>
        </p:nvSpPr>
        <p:spPr>
          <a:xfrm>
            <a:off x="719350" y="6171763"/>
            <a:ext cx="2476800" cy="61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13c. Final encrypted image (lena)</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D3956D42-8B97-4266-A967-0DF82908D9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42"/>
          <p:cNvPicPr preferRelativeResize="0"/>
          <p:nvPr/>
        </p:nvPicPr>
        <p:blipFill>
          <a:blip r:embed="rId3">
            <a:alphaModFix/>
          </a:blip>
          <a:stretch>
            <a:fillRect/>
          </a:stretch>
        </p:blipFill>
        <p:spPr>
          <a:xfrm>
            <a:off x="858738" y="995350"/>
            <a:ext cx="2161121" cy="2068175"/>
          </a:xfrm>
          <a:prstGeom prst="rect">
            <a:avLst/>
          </a:prstGeom>
          <a:noFill/>
          <a:ln>
            <a:noFill/>
          </a:ln>
        </p:spPr>
      </p:pic>
      <p:pic>
        <p:nvPicPr>
          <p:cNvPr id="377" name="Google Shape;377;p42"/>
          <p:cNvPicPr preferRelativeResize="0"/>
          <p:nvPr/>
        </p:nvPicPr>
        <p:blipFill>
          <a:blip r:embed="rId4">
            <a:alphaModFix/>
          </a:blip>
          <a:stretch>
            <a:fillRect/>
          </a:stretch>
        </p:blipFill>
        <p:spPr>
          <a:xfrm>
            <a:off x="4067175" y="992250"/>
            <a:ext cx="3801808" cy="2074375"/>
          </a:xfrm>
          <a:prstGeom prst="rect">
            <a:avLst/>
          </a:prstGeom>
          <a:noFill/>
          <a:ln>
            <a:noFill/>
          </a:ln>
        </p:spPr>
      </p:pic>
      <p:pic>
        <p:nvPicPr>
          <p:cNvPr id="378" name="Google Shape;378;p42"/>
          <p:cNvPicPr preferRelativeResize="0"/>
          <p:nvPr/>
        </p:nvPicPr>
        <p:blipFill>
          <a:blip r:embed="rId5">
            <a:alphaModFix/>
          </a:blip>
          <a:stretch>
            <a:fillRect/>
          </a:stretch>
        </p:blipFill>
        <p:spPr>
          <a:xfrm>
            <a:off x="788350" y="3830550"/>
            <a:ext cx="2301891" cy="2240375"/>
          </a:xfrm>
          <a:prstGeom prst="rect">
            <a:avLst/>
          </a:prstGeom>
          <a:noFill/>
          <a:ln>
            <a:noFill/>
          </a:ln>
        </p:spPr>
      </p:pic>
      <p:pic>
        <p:nvPicPr>
          <p:cNvPr id="379" name="Google Shape;379;p42"/>
          <p:cNvPicPr preferRelativeResize="0"/>
          <p:nvPr/>
        </p:nvPicPr>
        <p:blipFill>
          <a:blip r:embed="rId6">
            <a:alphaModFix/>
          </a:blip>
          <a:stretch>
            <a:fillRect/>
          </a:stretch>
        </p:blipFill>
        <p:spPr>
          <a:xfrm>
            <a:off x="4067175" y="3916650"/>
            <a:ext cx="3801801" cy="2068169"/>
          </a:xfrm>
          <a:prstGeom prst="rect">
            <a:avLst/>
          </a:prstGeom>
          <a:noFill/>
          <a:ln>
            <a:noFill/>
          </a:ln>
        </p:spPr>
      </p:pic>
      <p:sp>
        <p:nvSpPr>
          <p:cNvPr id="380" name="Google Shape;380;p42"/>
          <p:cNvSpPr txBox="1"/>
          <p:nvPr/>
        </p:nvSpPr>
        <p:spPr>
          <a:xfrm>
            <a:off x="858750" y="3257438"/>
            <a:ext cx="23937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Fig 14a. Input image</a:t>
            </a:r>
            <a:endParaRPr sz="1800">
              <a:latin typeface="Times New Roman"/>
              <a:ea typeface="Times New Roman"/>
              <a:cs typeface="Times New Roman"/>
              <a:sym typeface="Times New Roman"/>
            </a:endParaRPr>
          </a:p>
        </p:txBody>
      </p:sp>
      <p:sp>
        <p:nvSpPr>
          <p:cNvPr id="381" name="Google Shape;381;p42"/>
          <p:cNvSpPr txBox="1"/>
          <p:nvPr/>
        </p:nvSpPr>
        <p:spPr>
          <a:xfrm>
            <a:off x="4672000" y="3164550"/>
            <a:ext cx="28575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14b. Histogram of input image</a:t>
            </a:r>
            <a:endParaRPr sz="1800">
              <a:latin typeface="Times New Roman"/>
              <a:ea typeface="Times New Roman"/>
              <a:cs typeface="Times New Roman"/>
              <a:sym typeface="Times New Roman"/>
            </a:endParaRPr>
          </a:p>
        </p:txBody>
      </p:sp>
      <p:sp>
        <p:nvSpPr>
          <p:cNvPr id="382" name="Google Shape;382;p42"/>
          <p:cNvSpPr txBox="1"/>
          <p:nvPr/>
        </p:nvSpPr>
        <p:spPr>
          <a:xfrm>
            <a:off x="4357700" y="6070925"/>
            <a:ext cx="35862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14d. Histogram of final encrypted image</a:t>
            </a:r>
            <a:endParaRPr sz="1800">
              <a:latin typeface="Times New Roman"/>
              <a:ea typeface="Times New Roman"/>
              <a:cs typeface="Times New Roman"/>
              <a:sym typeface="Times New Roman"/>
            </a:endParaRPr>
          </a:p>
        </p:txBody>
      </p:sp>
      <p:sp>
        <p:nvSpPr>
          <p:cNvPr id="383" name="Google Shape;383;p42"/>
          <p:cNvSpPr txBox="1"/>
          <p:nvPr/>
        </p:nvSpPr>
        <p:spPr>
          <a:xfrm>
            <a:off x="952475" y="6070925"/>
            <a:ext cx="23937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Fig 14c. Final encrypted image</a:t>
            </a:r>
            <a:endParaRPr sz="1800">
              <a:latin typeface="Times New Roman"/>
              <a:ea typeface="Times New Roman"/>
              <a:cs typeface="Times New Roman"/>
              <a:sym typeface="Times New Roman"/>
            </a:endParaRPr>
          </a:p>
        </p:txBody>
      </p:sp>
      <p:sp>
        <p:nvSpPr>
          <p:cNvPr id="384" name="Google Shape;384;p42"/>
          <p:cNvSpPr txBox="1"/>
          <p:nvPr/>
        </p:nvSpPr>
        <p:spPr>
          <a:xfrm>
            <a:off x="414425" y="209775"/>
            <a:ext cx="7800900" cy="3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000">
                <a:solidFill>
                  <a:schemeClr val="dk2"/>
                </a:solidFill>
                <a:latin typeface="Times New Roman"/>
                <a:ea typeface="Times New Roman"/>
                <a:cs typeface="Times New Roman"/>
                <a:sym typeface="Times New Roman"/>
              </a:rPr>
              <a:t>Final output Other Image</a:t>
            </a:r>
            <a:endParaRPr sz="3000">
              <a:solidFill>
                <a:schemeClr val="dk2"/>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16BD12B3-81A4-4B44-957A-84CF4831B23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457200" y="457188"/>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a:latin typeface="Times New Roman"/>
                <a:ea typeface="Times New Roman"/>
                <a:cs typeface="Times New Roman"/>
                <a:sym typeface="Times New Roman"/>
              </a:rPr>
              <a:t>Motivation</a:t>
            </a:r>
            <a:endParaRPr sz="3000">
              <a:latin typeface="Times New Roman"/>
              <a:ea typeface="Times New Roman"/>
              <a:cs typeface="Times New Roman"/>
              <a:sym typeface="Times New Roman"/>
            </a:endParaRPr>
          </a:p>
        </p:txBody>
      </p:sp>
      <p:sp>
        <p:nvSpPr>
          <p:cNvPr id="150" name="Google Shape;150;p16"/>
          <p:cNvSpPr txBox="1">
            <a:spLocks noGrp="1"/>
          </p:cNvSpPr>
          <p:nvPr>
            <p:ph type="body" idx="1"/>
          </p:nvPr>
        </p:nvSpPr>
        <p:spPr>
          <a:xfrm>
            <a:off x="457200" y="1600200"/>
            <a:ext cx="7620000" cy="4800600"/>
          </a:xfrm>
          <a:prstGeom prst="rect">
            <a:avLst/>
          </a:prstGeom>
        </p:spPr>
        <p:txBody>
          <a:bodyPr spcFirstLastPara="1" wrap="square" lIns="91425" tIns="45700" rIns="91425" bIns="45700" anchor="t" anchorCtr="0">
            <a:noAutofit/>
          </a:bodyPr>
          <a:lstStyle/>
          <a:p>
            <a:pPr marL="457200" lvl="0" indent="-342900" algn="just" rtl="0">
              <a:lnSpc>
                <a:spcPct val="150000"/>
              </a:lnSpc>
              <a:spcBef>
                <a:spcPts val="360"/>
              </a:spcBef>
              <a:spcAft>
                <a:spcPts val="0"/>
              </a:spcAft>
              <a:buSzPts val="1800"/>
              <a:buFont typeface="Times New Roman"/>
              <a:buChar char="•"/>
            </a:pPr>
            <a:r>
              <a:rPr lang="en-US" sz="1800" dirty="0">
                <a:latin typeface="Times New Roman"/>
                <a:ea typeface="Times New Roman"/>
                <a:cs typeface="Times New Roman"/>
                <a:sym typeface="Times New Roman"/>
              </a:rPr>
              <a:t>Most of the modern data is transferred via internet, if no proper encryption standards are used, they can be easily accessed by people who are not meant to receive it.</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Many sectors like banks, IT companies and social media have the risk of disclosure of sensitive information.</a:t>
            </a:r>
            <a:endParaRPr sz="1800" dirty="0">
              <a:latin typeface="Times New Roman"/>
              <a:ea typeface="Times New Roman"/>
              <a:cs typeface="Times New Roman"/>
              <a:sym typeface="Times New Roman"/>
            </a:endParaRPr>
          </a:p>
          <a:p>
            <a:pPr marL="457200" lvl="0" indent="0" algn="just" rtl="0">
              <a:lnSpc>
                <a:spcPct val="150000"/>
              </a:lnSpc>
              <a:spcBef>
                <a:spcPts val="360"/>
              </a:spcBef>
              <a:spcAft>
                <a:spcPts val="0"/>
              </a:spcAft>
              <a:buNone/>
            </a:pPr>
            <a:r>
              <a:rPr lang="en-US" sz="1800" dirty="0">
                <a:latin typeface="Times New Roman"/>
                <a:ea typeface="Times New Roman"/>
                <a:cs typeface="Times New Roman"/>
                <a:sym typeface="Times New Roman"/>
              </a:rPr>
              <a:t>Thus, </a:t>
            </a:r>
            <a:r>
              <a:rPr lang="en-US" sz="1800" strike="sngStrike" dirty="0">
                <a:solidFill>
                  <a:srgbClr val="FF0000"/>
                </a:solidFill>
                <a:latin typeface="Times New Roman"/>
                <a:ea typeface="Times New Roman"/>
                <a:cs typeface="Times New Roman"/>
                <a:sym typeface="Times New Roman"/>
              </a:rPr>
              <a:t>we felt the </a:t>
            </a:r>
            <a:r>
              <a:rPr lang="en-US" sz="1800" dirty="0">
                <a:solidFill>
                  <a:schemeClr val="tx1"/>
                </a:solidFill>
                <a:latin typeface="Times New Roman"/>
                <a:ea typeface="Times New Roman"/>
                <a:cs typeface="Times New Roman"/>
                <a:sym typeface="Times New Roman"/>
              </a:rPr>
              <a:t>there is </a:t>
            </a:r>
            <a:r>
              <a:rPr lang="en-US" sz="1800" dirty="0">
                <a:latin typeface="Times New Roman"/>
                <a:ea typeface="Times New Roman"/>
                <a:cs typeface="Times New Roman"/>
                <a:sym typeface="Times New Roman"/>
              </a:rPr>
              <a:t>need to develop an image encryption standard which can withstand robust hacking techniques without compromising the speed and reliability of the system.</a:t>
            </a: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38B5A734-ACF6-4217-BEFE-DF44FF3D07A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3"/>
          <p:cNvSpPr txBox="1">
            <a:spLocks noGrp="1"/>
          </p:cNvSpPr>
          <p:nvPr>
            <p:ph type="title"/>
          </p:nvPr>
        </p:nvSpPr>
        <p:spPr>
          <a:xfrm>
            <a:off x="457200" y="274638"/>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a:latin typeface="Times New Roman"/>
                <a:ea typeface="Times New Roman"/>
                <a:cs typeface="Times New Roman"/>
                <a:sym typeface="Times New Roman"/>
              </a:rPr>
              <a:t>Results and Discussions</a:t>
            </a:r>
            <a:endParaRPr sz="3000">
              <a:latin typeface="Times New Roman"/>
              <a:ea typeface="Times New Roman"/>
              <a:cs typeface="Times New Roman"/>
              <a:sym typeface="Times New Roman"/>
            </a:endParaRPr>
          </a:p>
        </p:txBody>
      </p:sp>
      <p:sp>
        <p:nvSpPr>
          <p:cNvPr id="391" name="Google Shape;391;p43"/>
          <p:cNvSpPr txBox="1">
            <a:spLocks noGrp="1"/>
          </p:cNvSpPr>
          <p:nvPr>
            <p:ph type="body" idx="1"/>
          </p:nvPr>
        </p:nvSpPr>
        <p:spPr>
          <a:xfrm>
            <a:off x="210900" y="1094746"/>
            <a:ext cx="7866300" cy="548861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Parameters in consideration:</a:t>
            </a:r>
            <a:endParaRPr dirty="0"/>
          </a:p>
          <a:p>
            <a:pPr marL="457200" lvl="0" indent="-342900" algn="just" rtl="0">
              <a:lnSpc>
                <a:spcPct val="150000"/>
              </a:lnSpc>
              <a:spcBef>
                <a:spcPts val="360"/>
              </a:spcBef>
              <a:spcAft>
                <a:spcPts val="0"/>
              </a:spcAft>
              <a:buSzPts val="1800"/>
              <a:buChar char="•"/>
            </a:pPr>
            <a:r>
              <a:rPr lang="en-US" sz="1800" b="1" dirty="0">
                <a:latin typeface="Times New Roman"/>
                <a:ea typeface="Times New Roman"/>
                <a:cs typeface="Times New Roman"/>
                <a:sym typeface="Times New Roman"/>
              </a:rPr>
              <a:t>Number of changing pixel rate (NPCR) and </a:t>
            </a:r>
            <a:r>
              <a:rPr lang="en-US" sz="1800" b="1" dirty="0">
                <a:solidFill>
                  <a:srgbClr val="111111"/>
                </a:solidFill>
                <a:highlight>
                  <a:srgbClr val="FFFFFF"/>
                </a:highlight>
                <a:latin typeface="Times New Roman"/>
                <a:ea typeface="Times New Roman"/>
                <a:cs typeface="Times New Roman"/>
                <a:sym typeface="Times New Roman"/>
              </a:rPr>
              <a:t>Unified Averaged Changed Intensity(UACI)</a:t>
            </a:r>
            <a:r>
              <a:rPr lang="en-US" sz="1800" b="1" dirty="0">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 </a:t>
            </a:r>
            <a:r>
              <a:rPr lang="en-US" sz="1800" dirty="0">
                <a:solidFill>
                  <a:srgbClr val="222222"/>
                </a:solidFill>
                <a:highlight>
                  <a:srgbClr val="FFFFFF"/>
                </a:highlight>
                <a:latin typeface="Times New Roman"/>
                <a:ea typeface="Times New Roman"/>
                <a:cs typeface="Times New Roman"/>
                <a:sym typeface="Times New Roman"/>
              </a:rPr>
              <a:t>The NPCR measures the percentage of different pixels that change in two images which is the encrypted image when only one pixel is changed in the original image, while UACI measures the average intensity of differences between the original and encrypted images.</a:t>
            </a:r>
            <a:endParaRPr sz="1800" dirty="0">
              <a:solidFill>
                <a:srgbClr val="222222"/>
              </a:solidFill>
              <a:highlight>
                <a:srgbClr val="FFFFFF"/>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222222"/>
              </a:buClr>
              <a:buSzPts val="1800"/>
              <a:buFont typeface="Times New Roman"/>
              <a:buChar char="•"/>
            </a:pPr>
            <a:r>
              <a:rPr lang="en-US" sz="1800" b="1" dirty="0">
                <a:solidFill>
                  <a:srgbClr val="222222"/>
                </a:solidFill>
                <a:highlight>
                  <a:srgbClr val="FFFFFF"/>
                </a:highlight>
                <a:latin typeface="Times New Roman"/>
                <a:ea typeface="Times New Roman"/>
                <a:cs typeface="Times New Roman"/>
                <a:sym typeface="Times New Roman"/>
              </a:rPr>
              <a:t>Entropy: </a:t>
            </a:r>
            <a:r>
              <a:rPr lang="en-US" sz="1800" dirty="0">
                <a:solidFill>
                  <a:srgbClr val="1A1A1A"/>
                </a:solidFill>
                <a:latin typeface="Times New Roman"/>
                <a:ea typeface="Times New Roman"/>
                <a:cs typeface="Times New Roman"/>
                <a:sym typeface="Times New Roman"/>
              </a:rPr>
              <a:t>Information entropy is a concept that tells how much information there is in an image. In general, the more uncertain or random the image is, the more information it will contain. It evaluate the scattering of  pixel values in the image. For</a:t>
            </a:r>
            <a:r>
              <a:rPr lang="en-US" sz="1800" dirty="0">
                <a:solidFill>
                  <a:srgbClr val="1A1A1A"/>
                </a:solidFill>
                <a:latin typeface="Times New Roman"/>
                <a:cs typeface="Times New Roman"/>
                <a:sym typeface="Arial"/>
              </a:rPr>
              <a:t> grayscale images entropy is theoretically equal to 8.</a:t>
            </a:r>
            <a:endParaRPr sz="1800" dirty="0">
              <a:solidFill>
                <a:srgbClr val="1A1A1A"/>
              </a:solidFill>
              <a:latin typeface="Times New Roman"/>
              <a:cs typeface="Times New Roman"/>
              <a:sym typeface="Arial"/>
            </a:endParaRPr>
          </a:p>
          <a:p>
            <a:pPr marL="457200" lvl="0" indent="0" algn="l" rtl="0">
              <a:spcBef>
                <a:spcPts val="360"/>
              </a:spcBef>
              <a:spcAft>
                <a:spcPts val="0"/>
              </a:spcAft>
              <a:buNone/>
            </a:pPr>
            <a:endParaRPr sz="1800" b="1" dirty="0">
              <a:solidFill>
                <a:srgbClr val="222222"/>
              </a:solidFill>
              <a:highlight>
                <a:srgbClr val="FFFFFF"/>
              </a:highlight>
              <a:latin typeface="Times New Roman"/>
              <a:ea typeface="Times New Roman"/>
              <a:cs typeface="Times New Roman"/>
              <a:sym typeface="Times New Roman"/>
            </a:endParaRPr>
          </a:p>
        </p:txBody>
      </p:sp>
      <p:pic>
        <p:nvPicPr>
          <p:cNvPr id="392" name="Google Shape;392;p43"/>
          <p:cNvPicPr preferRelativeResize="0"/>
          <p:nvPr/>
        </p:nvPicPr>
        <p:blipFill>
          <a:blip r:embed="rId3">
            <a:alphaModFix/>
          </a:blip>
          <a:stretch>
            <a:fillRect/>
          </a:stretch>
        </p:blipFill>
        <p:spPr>
          <a:xfrm>
            <a:off x="2180492" y="5439311"/>
            <a:ext cx="3901440" cy="1031827"/>
          </a:xfrm>
          <a:prstGeom prst="rect">
            <a:avLst/>
          </a:prstGeom>
          <a:noFill/>
          <a:ln>
            <a:solidFill>
              <a:schemeClr val="bg1"/>
            </a:solidFill>
          </a:ln>
        </p:spPr>
      </p:pic>
      <p:sp>
        <p:nvSpPr>
          <p:cNvPr id="2" name="Slide Number Placeholder 1">
            <a:extLst>
              <a:ext uri="{FF2B5EF4-FFF2-40B4-BE49-F238E27FC236}">
                <a16:creationId xmlns:a16="http://schemas.microsoft.com/office/drawing/2014/main" id="{B4DC00CE-0859-4346-B056-591262200CA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4"/>
          <p:cNvSpPr txBox="1">
            <a:spLocks noGrp="1"/>
          </p:cNvSpPr>
          <p:nvPr>
            <p:ph type="body" idx="1"/>
          </p:nvPr>
        </p:nvSpPr>
        <p:spPr>
          <a:xfrm>
            <a:off x="170750" y="347700"/>
            <a:ext cx="8138700" cy="6402600"/>
          </a:xfrm>
          <a:prstGeom prst="rect">
            <a:avLst/>
          </a:prstGeom>
        </p:spPr>
        <p:txBody>
          <a:bodyPr spcFirstLastPara="1" wrap="square" lIns="91425" tIns="45700" rIns="91425" bIns="45700" anchor="t" anchorCtr="0">
            <a:noAutofit/>
          </a:bodyPr>
          <a:lstStyle/>
          <a:p>
            <a:pPr marL="457200" lvl="0" indent="-342900" algn="just" rtl="0">
              <a:lnSpc>
                <a:spcPct val="150000"/>
              </a:lnSpc>
              <a:spcBef>
                <a:spcPts val="360"/>
              </a:spcBef>
              <a:spcAft>
                <a:spcPts val="0"/>
              </a:spcAft>
              <a:buSzPts val="1800"/>
              <a:buChar char="•"/>
            </a:pPr>
            <a:r>
              <a:rPr lang="en-US" sz="1800" b="1" dirty="0">
                <a:latin typeface="Times New Roman"/>
                <a:ea typeface="Times New Roman"/>
                <a:cs typeface="Times New Roman"/>
                <a:sym typeface="Times New Roman"/>
              </a:rPr>
              <a:t>Correlation Coefficient:</a:t>
            </a:r>
            <a:r>
              <a:rPr lang="en-US" sz="1800" dirty="0">
                <a:latin typeface="Times New Roman"/>
                <a:ea typeface="Times New Roman"/>
                <a:cs typeface="Times New Roman"/>
                <a:sym typeface="Times New Roman"/>
              </a:rPr>
              <a:t> Correlation test consists of randomly selecting N pairs of adjacent pixels (vertical, horizontal, and diagonal) from the original and the encrypted images separately. Then, the  correlation coefficient of each pair is calculated using</a:t>
            </a:r>
            <a:endParaRPr sz="1800" dirty="0">
              <a:latin typeface="Times New Roman"/>
              <a:ea typeface="Times New Roman"/>
              <a:cs typeface="Times New Roman"/>
              <a:sym typeface="Times New Roman"/>
            </a:endParaRPr>
          </a:p>
          <a:p>
            <a:pPr marL="457200" lvl="0" indent="0" algn="l" rtl="0">
              <a:spcBef>
                <a:spcPts val="360"/>
              </a:spcBef>
              <a:spcAft>
                <a:spcPts val="0"/>
              </a:spcAft>
              <a:buNone/>
            </a:pPr>
            <a:endParaRPr dirty="0"/>
          </a:p>
          <a:p>
            <a:pPr marL="457200" lvl="0" indent="0" algn="l" rtl="0">
              <a:spcBef>
                <a:spcPts val="360"/>
              </a:spcBef>
              <a:spcAft>
                <a:spcPts val="0"/>
              </a:spcAft>
              <a:buNone/>
            </a:pPr>
            <a:endParaRPr dirty="0"/>
          </a:p>
          <a:p>
            <a:pPr marL="457200" lvl="0" indent="0" algn="l" rtl="0">
              <a:spcBef>
                <a:spcPts val="360"/>
              </a:spcBef>
              <a:spcAft>
                <a:spcPts val="0"/>
              </a:spcAft>
              <a:buNone/>
            </a:pPr>
            <a:endParaRPr dirty="0"/>
          </a:p>
          <a:p>
            <a:pPr marL="457200" lvl="0" indent="0" algn="l" rtl="0">
              <a:spcBef>
                <a:spcPts val="360"/>
              </a:spcBef>
              <a:spcAft>
                <a:spcPts val="0"/>
              </a:spcAft>
              <a:buNone/>
            </a:pPr>
            <a:endParaRPr dirty="0"/>
          </a:p>
          <a:p>
            <a:pPr marL="457200" lvl="0" indent="0" algn="l" rtl="0">
              <a:spcBef>
                <a:spcPts val="360"/>
              </a:spcBef>
              <a:spcAft>
                <a:spcPts val="0"/>
              </a:spcAft>
              <a:buNone/>
            </a:pPr>
            <a:endParaRPr dirty="0"/>
          </a:p>
          <a:p>
            <a:pPr marL="457200" lvl="0" indent="0" algn="l" rtl="0">
              <a:spcBef>
                <a:spcPts val="360"/>
              </a:spcBef>
              <a:spcAft>
                <a:spcPts val="0"/>
              </a:spcAft>
              <a:buNone/>
            </a:pPr>
            <a:endParaRPr dirty="0"/>
          </a:p>
          <a:p>
            <a:pPr marL="457200" lvl="0" indent="0" algn="l" rtl="0">
              <a:spcBef>
                <a:spcPts val="360"/>
              </a:spcBef>
              <a:spcAft>
                <a:spcPts val="0"/>
              </a:spcAft>
              <a:buNone/>
            </a:pPr>
            <a:endParaRPr dirty="0"/>
          </a:p>
          <a:p>
            <a:pPr marL="457200" lvl="0" indent="0" algn="l" rtl="0">
              <a:spcBef>
                <a:spcPts val="360"/>
              </a:spcBef>
              <a:spcAft>
                <a:spcPts val="0"/>
              </a:spcAft>
              <a:buNone/>
            </a:pPr>
            <a:endParaRPr dirty="0"/>
          </a:p>
          <a:p>
            <a:pPr marL="457200" lvl="0" indent="-342900" algn="just" rtl="0">
              <a:lnSpc>
                <a:spcPct val="150000"/>
              </a:lnSpc>
              <a:spcBef>
                <a:spcPts val="360"/>
              </a:spcBef>
              <a:spcAft>
                <a:spcPts val="0"/>
              </a:spcAft>
              <a:buSzPts val="1800"/>
              <a:buChar char="•"/>
            </a:pPr>
            <a:r>
              <a:rPr lang="en-US" sz="1800" b="1" dirty="0">
                <a:latin typeface="Times New Roman"/>
                <a:ea typeface="Times New Roman"/>
                <a:cs typeface="Times New Roman"/>
                <a:sym typeface="Times New Roman"/>
              </a:rPr>
              <a:t>Key Sensibility:</a:t>
            </a:r>
            <a:r>
              <a:rPr lang="en-US" sz="1800" dirty="0">
                <a:latin typeface="Times New Roman"/>
                <a:ea typeface="Times New Roman"/>
                <a:cs typeface="Times New Roman"/>
                <a:sym typeface="Times New Roman"/>
              </a:rPr>
              <a:t> Encryption algorithms should also have high sensibility to encryption key. This means that any small change in the key should lead to a significant change in the encrypted, or decrypted, image.</a:t>
            </a:r>
            <a:endParaRPr sz="1800" dirty="0">
              <a:latin typeface="Times New Roman"/>
              <a:ea typeface="Times New Roman"/>
              <a:cs typeface="Times New Roman"/>
              <a:sym typeface="Times New Roman"/>
            </a:endParaRPr>
          </a:p>
          <a:p>
            <a:pPr marL="0" lvl="0" indent="0" algn="l" rtl="0">
              <a:spcBef>
                <a:spcPts val="360"/>
              </a:spcBef>
              <a:spcAft>
                <a:spcPts val="0"/>
              </a:spcAft>
              <a:buNone/>
            </a:pPr>
            <a:endParaRPr dirty="0"/>
          </a:p>
        </p:txBody>
      </p:sp>
      <p:pic>
        <p:nvPicPr>
          <p:cNvPr id="399" name="Google Shape;399;p44"/>
          <p:cNvPicPr preferRelativeResize="0"/>
          <p:nvPr/>
        </p:nvPicPr>
        <p:blipFill>
          <a:blip r:embed="rId3">
            <a:alphaModFix/>
          </a:blip>
          <a:stretch>
            <a:fillRect/>
          </a:stretch>
        </p:blipFill>
        <p:spPr>
          <a:xfrm>
            <a:off x="2082225" y="2020512"/>
            <a:ext cx="4315750" cy="3056975"/>
          </a:xfrm>
          <a:prstGeom prst="rect">
            <a:avLst/>
          </a:prstGeom>
          <a:noFill/>
          <a:ln>
            <a:noFill/>
          </a:ln>
        </p:spPr>
      </p:pic>
      <p:sp>
        <p:nvSpPr>
          <p:cNvPr id="2" name="Slide Number Placeholder 1">
            <a:extLst>
              <a:ext uri="{FF2B5EF4-FFF2-40B4-BE49-F238E27FC236}">
                <a16:creationId xmlns:a16="http://schemas.microsoft.com/office/drawing/2014/main" id="{1922F47D-999E-4280-933D-D51447BBC7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5"/>
          <p:cNvSpPr txBox="1">
            <a:spLocks noGrp="1"/>
          </p:cNvSpPr>
          <p:nvPr>
            <p:ph type="title"/>
          </p:nvPr>
        </p:nvSpPr>
        <p:spPr>
          <a:xfrm>
            <a:off x="457200" y="73463"/>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dirty="0">
                <a:latin typeface="Times New Roman"/>
                <a:ea typeface="Times New Roman"/>
                <a:cs typeface="Times New Roman"/>
                <a:sym typeface="Times New Roman"/>
              </a:rPr>
              <a:t>Comparison of parameters: </a:t>
            </a:r>
            <a:endParaRPr sz="3000" dirty="0">
              <a:latin typeface="Times New Roman"/>
              <a:ea typeface="Times New Roman"/>
              <a:cs typeface="Times New Roman"/>
              <a:sym typeface="Times New Roman"/>
            </a:endParaRPr>
          </a:p>
        </p:txBody>
      </p:sp>
      <p:graphicFrame>
        <p:nvGraphicFramePr>
          <p:cNvPr id="406" name="Google Shape;406;p45"/>
          <p:cNvGraphicFramePr/>
          <p:nvPr>
            <p:extLst>
              <p:ext uri="{D42A27DB-BD31-4B8C-83A1-F6EECF244321}">
                <p14:modId xmlns:p14="http://schemas.microsoft.com/office/powerpoint/2010/main" val="2605391602"/>
              </p:ext>
            </p:extLst>
          </p:nvPr>
        </p:nvGraphicFramePr>
        <p:xfrm>
          <a:off x="320313" y="1073900"/>
          <a:ext cx="7893750" cy="5138325"/>
        </p:xfrm>
        <a:graphic>
          <a:graphicData uri="http://schemas.openxmlformats.org/drawingml/2006/table">
            <a:tbl>
              <a:tblPr>
                <a:noFill/>
                <a:tableStyleId>{0BD041EF-528D-4CE3-8591-DD686A0D0E92}</a:tableStyleId>
              </a:tblPr>
              <a:tblGrid>
                <a:gridCol w="1578750">
                  <a:extLst>
                    <a:ext uri="{9D8B030D-6E8A-4147-A177-3AD203B41FA5}">
                      <a16:colId xmlns:a16="http://schemas.microsoft.com/office/drawing/2014/main" val="20000"/>
                    </a:ext>
                  </a:extLst>
                </a:gridCol>
                <a:gridCol w="1578750">
                  <a:extLst>
                    <a:ext uri="{9D8B030D-6E8A-4147-A177-3AD203B41FA5}">
                      <a16:colId xmlns:a16="http://schemas.microsoft.com/office/drawing/2014/main" val="20001"/>
                    </a:ext>
                  </a:extLst>
                </a:gridCol>
                <a:gridCol w="1578750">
                  <a:extLst>
                    <a:ext uri="{9D8B030D-6E8A-4147-A177-3AD203B41FA5}">
                      <a16:colId xmlns:a16="http://schemas.microsoft.com/office/drawing/2014/main" val="20002"/>
                    </a:ext>
                  </a:extLst>
                </a:gridCol>
                <a:gridCol w="1578750">
                  <a:extLst>
                    <a:ext uri="{9D8B030D-6E8A-4147-A177-3AD203B41FA5}">
                      <a16:colId xmlns:a16="http://schemas.microsoft.com/office/drawing/2014/main" val="20003"/>
                    </a:ext>
                  </a:extLst>
                </a:gridCol>
                <a:gridCol w="1578750">
                  <a:extLst>
                    <a:ext uri="{9D8B030D-6E8A-4147-A177-3AD203B41FA5}">
                      <a16:colId xmlns:a16="http://schemas.microsoft.com/office/drawing/2014/main" val="20004"/>
                    </a:ext>
                  </a:extLst>
                </a:gridCol>
              </a:tblGrid>
              <a:tr h="656175">
                <a:tc rowSpan="3">
                  <a:txBody>
                    <a:bodyPr/>
                    <a:lstStyle/>
                    <a:p>
                      <a:pPr marL="0" lvl="0" indent="0" algn="ctr" rtl="0">
                        <a:spcBef>
                          <a:spcPts val="0"/>
                        </a:spcBef>
                        <a:spcAft>
                          <a:spcPts val="0"/>
                        </a:spcAft>
                        <a:buNone/>
                      </a:pPr>
                      <a:r>
                        <a:rPr lang="en-US" sz="1800" b="1">
                          <a:solidFill>
                            <a:schemeClr val="tx1"/>
                          </a:solidFill>
                          <a:latin typeface="Times New Roman"/>
                          <a:ea typeface="Times New Roman"/>
                          <a:cs typeface="Times New Roman"/>
                          <a:sym typeface="Times New Roman"/>
                        </a:rPr>
                        <a:t>Methods</a:t>
                      </a:r>
                      <a:endParaRPr>
                        <a:solidFill>
                          <a:schemeClr val="tx1"/>
                        </a:solidFill>
                        <a:latin typeface="Times New Roman"/>
                        <a:ea typeface="Times New Roman"/>
                        <a:cs typeface="Times New Roman"/>
                        <a:sym typeface="Times New Roman"/>
                      </a:endParaRPr>
                    </a:p>
                  </a:txBody>
                  <a:tcPr marL="91425" marR="91425" marT="91425" marB="91425" anchor="ctr"/>
                </a:tc>
                <a:tc gridSpan="4">
                  <a:txBody>
                    <a:bodyPr/>
                    <a:lstStyle/>
                    <a:p>
                      <a:pPr marL="0" lvl="0" indent="0" algn="ctr" rtl="0">
                        <a:spcBef>
                          <a:spcPts val="0"/>
                        </a:spcBef>
                        <a:spcAft>
                          <a:spcPts val="0"/>
                        </a:spcAft>
                        <a:buNone/>
                      </a:pPr>
                      <a:r>
                        <a:rPr lang="en-US" sz="1800" b="1">
                          <a:solidFill>
                            <a:schemeClr val="tx1"/>
                          </a:solidFill>
                          <a:latin typeface="Times New Roman"/>
                          <a:ea typeface="Times New Roman"/>
                          <a:cs typeface="Times New Roman"/>
                          <a:sym typeface="Times New Roman"/>
                        </a:rPr>
                        <a:t>Parameters</a:t>
                      </a:r>
                      <a:endParaRPr sz="1800" b="1">
                        <a:solidFill>
                          <a:schemeClr val="tx1"/>
                        </a:solidFill>
                        <a:latin typeface="Times New Roman"/>
                        <a:ea typeface="Times New Roman"/>
                        <a:cs typeface="Times New Roman"/>
                        <a:sym typeface="Times New Roman"/>
                      </a:endParaRPr>
                    </a:p>
                  </a:txBody>
                  <a:tcPr marL="91425" marR="91425" marT="91425" marB="91425"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6175">
                <a:tc vMerge="1">
                  <a:txBody>
                    <a:bodyPr/>
                    <a:lstStyle/>
                    <a:p>
                      <a:endParaRPr lang="en-US"/>
                    </a:p>
                  </a:txBody>
                  <a:tcPr/>
                </a:tc>
                <a:tc rowSpan="2">
                  <a:txBody>
                    <a:bodyPr/>
                    <a:lstStyle/>
                    <a:p>
                      <a:pPr marL="0" lvl="0" indent="0" algn="ctr" rtl="0">
                        <a:spcBef>
                          <a:spcPts val="0"/>
                        </a:spcBef>
                        <a:spcAft>
                          <a:spcPts val="0"/>
                        </a:spcAft>
                        <a:buNone/>
                      </a:pPr>
                      <a:r>
                        <a:rPr lang="en-US" sz="1800" b="1">
                          <a:solidFill>
                            <a:schemeClr val="tx1"/>
                          </a:solidFill>
                          <a:latin typeface="Times New Roman"/>
                          <a:ea typeface="Times New Roman"/>
                          <a:cs typeface="Times New Roman"/>
                          <a:sym typeface="Times New Roman"/>
                        </a:rPr>
                        <a:t>Correlation Coefficient</a:t>
                      </a:r>
                      <a:endParaRPr sz="1800" b="1">
                        <a:solidFill>
                          <a:schemeClr val="tx1"/>
                        </a:solidFill>
                        <a:latin typeface="Times New Roman"/>
                        <a:ea typeface="Times New Roman"/>
                        <a:cs typeface="Times New Roman"/>
                        <a:sym typeface="Times New Roman"/>
                      </a:endParaRPr>
                    </a:p>
                  </a:txBody>
                  <a:tcPr marL="91425" marR="91425" marT="91425" marB="91425" anchor="ctr"/>
                </a:tc>
                <a:tc rowSpan="2">
                  <a:txBody>
                    <a:bodyPr/>
                    <a:lstStyle/>
                    <a:p>
                      <a:pPr marL="0" lvl="0" indent="0" algn="ctr" rtl="0">
                        <a:spcBef>
                          <a:spcPts val="0"/>
                        </a:spcBef>
                        <a:spcAft>
                          <a:spcPts val="0"/>
                        </a:spcAft>
                        <a:buNone/>
                      </a:pPr>
                      <a:r>
                        <a:rPr lang="en-US" sz="1800" b="1" dirty="0">
                          <a:solidFill>
                            <a:schemeClr val="tx1"/>
                          </a:solidFill>
                          <a:latin typeface="Times New Roman"/>
                          <a:ea typeface="Times New Roman"/>
                          <a:cs typeface="Times New Roman"/>
                          <a:sym typeface="Times New Roman"/>
                        </a:rPr>
                        <a:t>Entropy</a:t>
                      </a:r>
                      <a:endParaRPr sz="1800" b="1" dirty="0">
                        <a:solidFill>
                          <a:schemeClr val="tx1"/>
                        </a:solidFill>
                        <a:latin typeface="Times New Roman"/>
                        <a:ea typeface="Times New Roman"/>
                        <a:cs typeface="Times New Roman"/>
                        <a:sym typeface="Times New Roman"/>
                      </a:endParaRPr>
                    </a:p>
                  </a:txBody>
                  <a:tcPr marL="91425" marR="91425" marT="91425" marB="91425" anchor="ctr"/>
                </a:tc>
                <a:tc gridSpan="2">
                  <a:txBody>
                    <a:bodyPr/>
                    <a:lstStyle/>
                    <a:p>
                      <a:pPr marL="0" lvl="0" indent="0" algn="ctr" rtl="0">
                        <a:spcBef>
                          <a:spcPts val="0"/>
                        </a:spcBef>
                        <a:spcAft>
                          <a:spcPts val="0"/>
                        </a:spcAft>
                        <a:buNone/>
                      </a:pPr>
                      <a:r>
                        <a:rPr lang="en-US" sz="1800" b="1">
                          <a:solidFill>
                            <a:schemeClr val="tx1"/>
                          </a:solidFill>
                          <a:latin typeface="Times New Roman"/>
                          <a:ea typeface="Times New Roman"/>
                          <a:cs typeface="Times New Roman"/>
                          <a:sym typeface="Times New Roman"/>
                        </a:rPr>
                        <a:t>Sensitivity Analysis</a:t>
                      </a:r>
                      <a:endParaRPr sz="1800" b="1">
                        <a:solidFill>
                          <a:schemeClr val="tx1"/>
                        </a:solidFill>
                        <a:latin typeface="Times New Roman"/>
                        <a:ea typeface="Times New Roman"/>
                        <a:cs typeface="Times New Roman"/>
                        <a:sym typeface="Times New Roman"/>
                      </a:endParaRPr>
                    </a:p>
                  </a:txBody>
                  <a:tcPr marL="91425" marR="91425" marT="91425" marB="91425" anchor="ctr"/>
                </a:tc>
                <a:tc hMerge="1">
                  <a:txBody>
                    <a:bodyPr/>
                    <a:lstStyle/>
                    <a:p>
                      <a:endParaRPr lang="en-US"/>
                    </a:p>
                  </a:txBody>
                  <a:tcPr/>
                </a:tc>
                <a:extLst>
                  <a:ext uri="{0D108BD9-81ED-4DB2-BD59-A6C34878D82A}">
                    <a16:rowId xmlns:a16="http://schemas.microsoft.com/office/drawing/2014/main" val="10001"/>
                  </a:ext>
                </a:extLst>
              </a:tr>
              <a:tr h="65617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en-US" sz="1800" b="1">
                          <a:solidFill>
                            <a:schemeClr val="tx1"/>
                          </a:solidFill>
                          <a:latin typeface="Times New Roman"/>
                          <a:ea typeface="Times New Roman"/>
                          <a:cs typeface="Times New Roman"/>
                          <a:sym typeface="Times New Roman"/>
                        </a:rPr>
                        <a:t>NPCR</a:t>
                      </a:r>
                      <a:endParaRPr sz="1800" b="1">
                        <a:solidFill>
                          <a:schemeClr val="tx1"/>
                        </a:solidFill>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US" sz="1800" b="1">
                          <a:solidFill>
                            <a:schemeClr val="tx1"/>
                          </a:solidFill>
                          <a:latin typeface="Times New Roman"/>
                          <a:ea typeface="Times New Roman"/>
                          <a:cs typeface="Times New Roman"/>
                          <a:sym typeface="Times New Roman"/>
                        </a:rPr>
                        <a:t>UACI</a:t>
                      </a:r>
                      <a:endParaRPr sz="1800" b="1">
                        <a:solidFill>
                          <a:schemeClr val="tx1"/>
                        </a:solidFill>
                        <a:latin typeface="Times New Roman"/>
                        <a:ea typeface="Times New Roman"/>
                        <a:cs typeface="Times New Roman"/>
                        <a:sym typeface="Times New Roman"/>
                      </a:endParaRPr>
                    </a:p>
                  </a:txBody>
                  <a:tcPr marL="91425" marR="91425" marT="91425" marB="91425" anchor="ctr"/>
                </a:tc>
                <a:extLst>
                  <a:ext uri="{0D108BD9-81ED-4DB2-BD59-A6C34878D82A}">
                    <a16:rowId xmlns:a16="http://schemas.microsoft.com/office/drawing/2014/main" val="10002"/>
                  </a:ext>
                </a:extLst>
              </a:tr>
              <a:tr h="656175">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Proposed Method</a:t>
                      </a:r>
                      <a:endParaRPr sz="1600">
                        <a:solidFill>
                          <a:schemeClr val="tx1"/>
                        </a:solidFill>
                        <a:latin typeface="Times New Roman"/>
                        <a:ea typeface="Times New Roman"/>
                        <a:cs typeface="Times New Roman"/>
                        <a:sym typeface="Times New Roman"/>
                      </a:endParaRPr>
                    </a:p>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(lena image)</a:t>
                      </a:r>
                      <a:endParaRPr sz="1600">
                        <a:solidFill>
                          <a:schemeClr val="tx1"/>
                        </a:solidFill>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US" sz="1600">
                          <a:solidFill>
                            <a:schemeClr val="tx1"/>
                          </a:solidFill>
                          <a:highlight>
                            <a:srgbClr val="FFFFFF"/>
                          </a:highlight>
                          <a:latin typeface="Times New Roman"/>
                          <a:ea typeface="Times New Roman"/>
                          <a:cs typeface="Times New Roman"/>
                          <a:sym typeface="Times New Roman"/>
                        </a:rPr>
                        <a:t>-0.000758</a:t>
                      </a:r>
                      <a:endParaRPr sz="1600">
                        <a:solidFill>
                          <a:schemeClr val="tx1"/>
                        </a:solidFill>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7.9975</a:t>
                      </a:r>
                      <a:endParaRPr sz="1600">
                        <a:solidFill>
                          <a:schemeClr val="tx1"/>
                        </a:solidFill>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0.9959</a:t>
                      </a:r>
                      <a:endParaRPr sz="1600">
                        <a:solidFill>
                          <a:schemeClr val="tx1"/>
                        </a:solidFill>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0.3068</a:t>
                      </a:r>
                      <a:endParaRPr sz="1600">
                        <a:solidFill>
                          <a:schemeClr val="tx1"/>
                        </a:solidFill>
                        <a:latin typeface="Times New Roman"/>
                        <a:ea typeface="Times New Roman"/>
                        <a:cs typeface="Times New Roman"/>
                        <a:sym typeface="Times New Roman"/>
                      </a:endParaRPr>
                    </a:p>
                  </a:txBody>
                  <a:tcPr marL="91425" marR="91425" marT="91425" marB="91425" anchor="ctr"/>
                </a:tc>
                <a:extLst>
                  <a:ext uri="{0D108BD9-81ED-4DB2-BD59-A6C34878D82A}">
                    <a16:rowId xmlns:a16="http://schemas.microsoft.com/office/drawing/2014/main" val="10003"/>
                  </a:ext>
                </a:extLst>
              </a:tr>
              <a:tr h="656175">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Proposed method</a:t>
                      </a:r>
                      <a:endParaRPr sz="1600">
                        <a:solidFill>
                          <a:schemeClr val="tx1"/>
                        </a:solidFill>
                        <a:latin typeface="Times New Roman"/>
                        <a:ea typeface="Times New Roman"/>
                        <a:cs typeface="Times New Roman"/>
                        <a:sym typeface="Times New Roman"/>
                      </a:endParaRPr>
                    </a:p>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(Other image)</a:t>
                      </a:r>
                      <a:endParaRPr sz="1600">
                        <a:solidFill>
                          <a:schemeClr val="tx1"/>
                        </a:solidFill>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US" sz="1600">
                          <a:solidFill>
                            <a:schemeClr val="tx1"/>
                          </a:solidFill>
                          <a:highlight>
                            <a:srgbClr val="FFFFFF"/>
                          </a:highlight>
                          <a:latin typeface="Times New Roman"/>
                          <a:ea typeface="Times New Roman"/>
                          <a:cs typeface="Times New Roman"/>
                          <a:sym typeface="Times New Roman"/>
                        </a:rPr>
                        <a:t>-0.00214</a:t>
                      </a:r>
                      <a:endParaRPr sz="1600">
                        <a:solidFill>
                          <a:schemeClr val="tx1"/>
                        </a:solidFill>
                        <a:highlight>
                          <a:srgbClr val="FFFFFF"/>
                        </a:highlight>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7.9871</a:t>
                      </a:r>
                      <a:endParaRPr sz="1600">
                        <a:solidFill>
                          <a:schemeClr val="tx1"/>
                        </a:solidFill>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0.9958</a:t>
                      </a:r>
                      <a:endParaRPr sz="1600">
                        <a:solidFill>
                          <a:schemeClr val="tx1"/>
                        </a:solidFill>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0.3061</a:t>
                      </a:r>
                      <a:endParaRPr sz="1600">
                        <a:solidFill>
                          <a:schemeClr val="tx1"/>
                        </a:solidFill>
                        <a:latin typeface="Times New Roman"/>
                        <a:ea typeface="Times New Roman"/>
                        <a:cs typeface="Times New Roman"/>
                        <a:sym typeface="Times New Roman"/>
                      </a:endParaRPr>
                    </a:p>
                  </a:txBody>
                  <a:tcPr marL="91425" marR="91425" marT="91425" marB="91425" anchor="ctr"/>
                </a:tc>
                <a:extLst>
                  <a:ext uri="{0D108BD9-81ED-4DB2-BD59-A6C34878D82A}">
                    <a16:rowId xmlns:a16="http://schemas.microsoft.com/office/drawing/2014/main" val="10004"/>
                  </a:ext>
                </a:extLst>
              </a:tr>
              <a:tr h="656175">
                <a:tc>
                  <a:txBody>
                    <a:bodyPr/>
                    <a:lstStyle/>
                    <a:p>
                      <a:pPr marL="0" lvl="0" indent="0" algn="ctr" rtl="0">
                        <a:spcBef>
                          <a:spcPts val="0"/>
                        </a:spcBef>
                        <a:spcAft>
                          <a:spcPts val="0"/>
                        </a:spcAft>
                        <a:buNone/>
                      </a:pPr>
                      <a:r>
                        <a:rPr lang="en-US" sz="1600" dirty="0">
                          <a:solidFill>
                            <a:schemeClr val="tx1"/>
                          </a:solidFill>
                          <a:latin typeface="Times New Roman"/>
                          <a:ea typeface="Times New Roman"/>
                          <a:cs typeface="Times New Roman"/>
                          <a:sym typeface="Times New Roman"/>
                        </a:rPr>
                        <a:t>Enhanced logistic map</a:t>
                      </a:r>
                      <a:r>
                        <a:rPr lang="en-US" sz="1800" baseline="30000" dirty="0">
                          <a:solidFill>
                            <a:schemeClr val="tx1"/>
                          </a:solidFill>
                          <a:latin typeface="Times New Roman"/>
                          <a:ea typeface="Times New Roman"/>
                          <a:cs typeface="Times New Roman"/>
                          <a:sym typeface="Times New Roman"/>
                        </a:rPr>
                        <a:t>[6]</a:t>
                      </a:r>
                      <a:endParaRPr sz="1800" baseline="30000"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−0.0237</a:t>
                      </a:r>
                      <a:endParaRPr sz="160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7.996</a:t>
                      </a:r>
                      <a:endParaRPr sz="160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0.9940</a:t>
                      </a:r>
                      <a:endParaRPr sz="160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0.335</a:t>
                      </a:r>
                      <a:endParaRPr sz="1600">
                        <a:solidFill>
                          <a:schemeClr val="tx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656175">
                <a:tc>
                  <a:txBody>
                    <a:bodyPr/>
                    <a:lstStyle/>
                    <a:p>
                      <a:pPr marL="0" lvl="0" indent="0" algn="ctr" rtl="0">
                        <a:spcBef>
                          <a:spcPts val="0"/>
                        </a:spcBef>
                        <a:spcAft>
                          <a:spcPts val="0"/>
                        </a:spcAft>
                        <a:buNone/>
                      </a:pPr>
                      <a:r>
                        <a:rPr lang="en-US" sz="1600" dirty="0">
                          <a:solidFill>
                            <a:schemeClr val="tx1"/>
                          </a:solidFill>
                          <a:latin typeface="Times New Roman"/>
                          <a:ea typeface="Times New Roman"/>
                          <a:cs typeface="Times New Roman"/>
                          <a:sym typeface="Times New Roman"/>
                        </a:rPr>
                        <a:t>3D chaotic map</a:t>
                      </a:r>
                      <a:r>
                        <a:rPr lang="en-US" sz="1800" baseline="30000" dirty="0">
                          <a:solidFill>
                            <a:schemeClr val="tx1"/>
                          </a:solidFill>
                          <a:latin typeface="Times New Roman"/>
                          <a:ea typeface="Times New Roman"/>
                          <a:cs typeface="Times New Roman"/>
                          <a:sym typeface="Times New Roman"/>
                        </a:rPr>
                        <a:t>[7]</a:t>
                      </a:r>
                      <a:endParaRPr sz="1800" baseline="30000" dirty="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-0.0043</a:t>
                      </a:r>
                      <a:endParaRPr sz="160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7.989</a:t>
                      </a:r>
                      <a:endParaRPr sz="160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600">
                          <a:solidFill>
                            <a:schemeClr val="tx1"/>
                          </a:solidFill>
                          <a:latin typeface="Times New Roman"/>
                          <a:ea typeface="Times New Roman"/>
                          <a:cs typeface="Times New Roman"/>
                          <a:sym typeface="Times New Roman"/>
                        </a:rPr>
                        <a:t>0.9952</a:t>
                      </a:r>
                      <a:endParaRPr sz="1600">
                        <a:solidFill>
                          <a:schemeClr val="tx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600" dirty="0">
                          <a:solidFill>
                            <a:schemeClr val="tx1"/>
                          </a:solidFill>
                          <a:latin typeface="Times New Roman"/>
                          <a:ea typeface="Times New Roman"/>
                          <a:cs typeface="Times New Roman"/>
                          <a:sym typeface="Times New Roman"/>
                        </a:rPr>
                        <a:t>0.335</a:t>
                      </a:r>
                      <a:endParaRPr sz="1600" dirty="0">
                        <a:solidFill>
                          <a:schemeClr val="tx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sp>
        <p:nvSpPr>
          <p:cNvPr id="407" name="Google Shape;407;p45"/>
          <p:cNvSpPr txBox="1"/>
          <p:nvPr/>
        </p:nvSpPr>
        <p:spPr>
          <a:xfrm>
            <a:off x="2786075" y="6250325"/>
            <a:ext cx="32574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Table 2. Parameter comparison</a:t>
            </a:r>
            <a:endParaRPr sz="1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19F435B3-7609-4A01-9126-4D9604D84EE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Future Work</a:t>
            </a:r>
            <a:endParaRPr sz="3000">
              <a:latin typeface="Times New Roman"/>
              <a:ea typeface="Times New Roman"/>
              <a:cs typeface="Times New Roman"/>
              <a:sym typeface="Times New Roman"/>
            </a:endParaRPr>
          </a:p>
        </p:txBody>
      </p:sp>
      <p:sp>
        <p:nvSpPr>
          <p:cNvPr id="425" name="Google Shape;425;p4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203200" algn="just" rtl="0">
              <a:lnSpc>
                <a:spcPct val="150000"/>
              </a:lnSpc>
              <a:spcBef>
                <a:spcPts val="440"/>
              </a:spcBef>
              <a:spcAft>
                <a:spcPts val="0"/>
              </a:spcAft>
              <a:buSzPts val="1800"/>
              <a:buChar char="•"/>
            </a:pPr>
            <a:r>
              <a:rPr lang="en-US" sz="1800" dirty="0">
                <a:latin typeface="Times New Roman" panose="02020603050405020304" pitchFamily="18" charset="0"/>
                <a:cs typeface="Times New Roman" panose="02020603050405020304" pitchFamily="18" charset="0"/>
              </a:rPr>
              <a:t>Decryption of all the three blocks.</a:t>
            </a:r>
            <a:endParaRPr sz="1800" dirty="0">
              <a:latin typeface="Times New Roman" panose="02020603050405020304" pitchFamily="18" charset="0"/>
              <a:cs typeface="Times New Roman" panose="02020603050405020304" pitchFamily="18" charset="0"/>
            </a:endParaRPr>
          </a:p>
          <a:p>
            <a:pPr marL="342900" lvl="0" indent="-203200" algn="just" rtl="0">
              <a:lnSpc>
                <a:spcPct val="150000"/>
              </a:lnSpc>
              <a:spcBef>
                <a:spcPts val="440"/>
              </a:spcBef>
              <a:spcAft>
                <a:spcPts val="0"/>
              </a:spcAft>
              <a:buSzPts val="1800"/>
              <a:buChar char="•"/>
            </a:pPr>
            <a:r>
              <a:rPr lang="en-US" sz="1800" dirty="0">
                <a:latin typeface="Times New Roman" panose="02020603050405020304" pitchFamily="18" charset="0"/>
                <a:cs typeface="Times New Roman" panose="02020603050405020304" pitchFamily="18" charset="0"/>
              </a:rPr>
              <a:t>Adding a robust and secure, key distribution technique.</a:t>
            </a:r>
            <a:endParaRPr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B724818-489A-45F9-B858-259D2CBEEB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435376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285725" y="117463"/>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413" name="Google Shape;413;p46"/>
          <p:cNvSpPr txBox="1">
            <a:spLocks noGrp="1"/>
          </p:cNvSpPr>
          <p:nvPr>
            <p:ph type="body" idx="1"/>
          </p:nvPr>
        </p:nvSpPr>
        <p:spPr>
          <a:xfrm>
            <a:off x="142875" y="1157300"/>
            <a:ext cx="8244000" cy="5586300"/>
          </a:xfrm>
          <a:prstGeom prst="rect">
            <a:avLst/>
          </a:prstGeom>
          <a:noFill/>
          <a:ln>
            <a:noFill/>
          </a:ln>
        </p:spPr>
        <p:txBody>
          <a:bodyPr spcFirstLastPara="1" wrap="square" lIns="91425" tIns="45700" rIns="91425" bIns="45700" anchor="t" anchorCtr="0">
            <a:noAutofit/>
          </a:bodyPr>
          <a:lstStyle/>
          <a:p>
            <a:pPr marL="0" lvl="0" indent="0" algn="just" rtl="0">
              <a:spcBef>
                <a:spcPts val="480"/>
              </a:spcBef>
              <a:spcAft>
                <a:spcPts val="0"/>
              </a:spcAft>
              <a:buNone/>
            </a:pPr>
            <a:r>
              <a:rPr lang="en-US" sz="1800" dirty="0">
                <a:latin typeface="Times New Roman"/>
                <a:ea typeface="Times New Roman"/>
                <a:cs typeface="Times New Roman"/>
                <a:sym typeface="Times New Roman"/>
              </a:rPr>
              <a:t>[1] Padma </a:t>
            </a:r>
            <a:r>
              <a:rPr lang="en-US" sz="1800" dirty="0" err="1">
                <a:latin typeface="Times New Roman"/>
                <a:ea typeface="Times New Roman"/>
                <a:cs typeface="Times New Roman"/>
                <a:sym typeface="Times New Roman"/>
              </a:rPr>
              <a:t>Bh</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D.Chandravathi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P.Prapoorna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Roja</a:t>
            </a:r>
            <a:r>
              <a:rPr lang="en-US" sz="1800" dirty="0">
                <a:latin typeface="Times New Roman"/>
                <a:ea typeface="Times New Roman"/>
                <a:cs typeface="Times New Roman"/>
                <a:sym typeface="Times New Roman"/>
              </a:rPr>
              <a:t>, “Encoding And Decoding of a Message in the implementation of Elliptic Curve Cryptography using </a:t>
            </a:r>
            <a:r>
              <a:rPr lang="en-US" sz="1800" dirty="0" err="1">
                <a:latin typeface="Times New Roman"/>
                <a:ea typeface="Times New Roman"/>
                <a:cs typeface="Times New Roman"/>
                <a:sym typeface="Times New Roman"/>
              </a:rPr>
              <a:t>Koblitz’s</a:t>
            </a:r>
            <a:r>
              <a:rPr lang="en-US" sz="1800" dirty="0">
                <a:latin typeface="Times New Roman"/>
                <a:ea typeface="Times New Roman"/>
                <a:cs typeface="Times New Roman"/>
                <a:sym typeface="Times New Roman"/>
              </a:rPr>
              <a:t> Method” International Journal on Computer Science and Engineering, Vol. 02, No. 05, 2010, 1904-1907.</a:t>
            </a:r>
            <a:endParaRPr sz="1800" dirty="0">
              <a:latin typeface="Times New Roman"/>
              <a:ea typeface="Times New Roman"/>
              <a:cs typeface="Times New Roman"/>
              <a:sym typeface="Times New Roman"/>
            </a:endParaRPr>
          </a:p>
          <a:p>
            <a:pPr marL="0" lvl="0" indent="0" algn="just" rtl="0">
              <a:spcBef>
                <a:spcPts val="480"/>
              </a:spcBef>
              <a:spcAft>
                <a:spcPts val="0"/>
              </a:spcAft>
              <a:buNone/>
            </a:pPr>
            <a:r>
              <a:rPr lang="en-US" sz="1800" dirty="0">
                <a:latin typeface="Times New Roman"/>
                <a:ea typeface="Times New Roman"/>
                <a:cs typeface="Times New Roman"/>
                <a:sym typeface="Times New Roman"/>
              </a:rPr>
              <a:t>[2] F. </a:t>
            </a:r>
            <a:r>
              <a:rPr lang="en-US" sz="1800" dirty="0" err="1">
                <a:latin typeface="Times New Roman"/>
                <a:ea typeface="Times New Roman"/>
                <a:cs typeface="Times New Roman"/>
                <a:sym typeface="Times New Roman"/>
              </a:rPr>
              <a:t>Amounas</a:t>
            </a:r>
            <a:r>
              <a:rPr lang="en-US" sz="1800" dirty="0">
                <a:latin typeface="Times New Roman"/>
                <a:ea typeface="Times New Roman"/>
                <a:cs typeface="Times New Roman"/>
                <a:sym typeface="Times New Roman"/>
              </a:rPr>
              <a:t>, E.H. El </a:t>
            </a:r>
            <a:r>
              <a:rPr lang="en-US" sz="1800" dirty="0" err="1">
                <a:latin typeface="Times New Roman"/>
                <a:ea typeface="Times New Roman"/>
                <a:cs typeface="Times New Roman"/>
                <a:sym typeface="Times New Roman"/>
              </a:rPr>
              <a:t>Kinani</a:t>
            </a:r>
            <a:r>
              <a:rPr lang="en-US" sz="1800" dirty="0">
                <a:latin typeface="Times New Roman"/>
                <a:ea typeface="Times New Roman"/>
                <a:cs typeface="Times New Roman"/>
                <a:sym typeface="Times New Roman"/>
              </a:rPr>
              <a:t>,”Security Enhancement of Image Encryption Based on</a:t>
            </a:r>
            <a:endParaRPr sz="1800" dirty="0">
              <a:latin typeface="Times New Roman"/>
              <a:ea typeface="Times New Roman"/>
              <a:cs typeface="Times New Roman"/>
              <a:sym typeface="Times New Roman"/>
            </a:endParaRPr>
          </a:p>
          <a:p>
            <a:pPr marL="0" lvl="0" indent="0" algn="just" rtl="0">
              <a:spcBef>
                <a:spcPts val="480"/>
              </a:spcBef>
              <a:spcAft>
                <a:spcPts val="0"/>
              </a:spcAft>
              <a:buNone/>
            </a:pPr>
            <a:r>
              <a:rPr lang="en-US" sz="1800" dirty="0">
                <a:latin typeface="Times New Roman"/>
                <a:ea typeface="Times New Roman"/>
                <a:cs typeface="Times New Roman"/>
                <a:sym typeface="Times New Roman"/>
              </a:rPr>
              <a:t>Matrix Approach using Elliptic Curve”, International Journal of Engineering Inventions, e-ISSN: 2278-7461, p-ISSN: 2319-6491 Volume 3, Issue 11 (June 2014) PP: 8-16.</a:t>
            </a:r>
            <a:endParaRPr sz="1800" dirty="0">
              <a:latin typeface="Times New Roman"/>
              <a:ea typeface="Times New Roman"/>
              <a:cs typeface="Times New Roman"/>
              <a:sym typeface="Times New Roman"/>
            </a:endParaRPr>
          </a:p>
          <a:p>
            <a:pPr marL="0" lvl="0" indent="0" algn="just" rtl="0">
              <a:spcBef>
                <a:spcPts val="480"/>
              </a:spcBef>
              <a:spcAft>
                <a:spcPts val="0"/>
              </a:spcAft>
              <a:buNone/>
            </a:pPr>
            <a:r>
              <a:rPr lang="en-US" sz="1800" dirty="0">
                <a:latin typeface="Times New Roman"/>
                <a:ea typeface="Times New Roman"/>
                <a:cs typeface="Times New Roman"/>
                <a:sym typeface="Times New Roman"/>
              </a:rPr>
              <a:t>[3] Srinivasan Nagaraj, </a:t>
            </a:r>
            <a:r>
              <a:rPr lang="en-US" sz="1800" dirty="0" err="1">
                <a:latin typeface="Times New Roman"/>
                <a:ea typeface="Times New Roman"/>
                <a:cs typeface="Times New Roman"/>
                <a:sym typeface="Times New Roman"/>
              </a:rPr>
              <a:t>Dr.G.S.V.P.RAJU</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K.Koteswara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rao</a:t>
            </a:r>
            <a:r>
              <a:rPr lang="en-US" sz="1800" dirty="0">
                <a:latin typeface="Times New Roman"/>
                <a:ea typeface="Times New Roman"/>
                <a:cs typeface="Times New Roman"/>
                <a:sym typeface="Times New Roman"/>
              </a:rPr>
              <a:t>, “Image Encryption Using Elliptic Curve Cryptography and Matrix”, International Conference on Intelligent Computing, Communication &amp; Convergence, (ICCC-2014), </a:t>
            </a:r>
            <a:r>
              <a:rPr lang="en-US" sz="1800" dirty="0" err="1">
                <a:latin typeface="Times New Roman"/>
                <a:ea typeface="Times New Roman"/>
                <a:cs typeface="Times New Roman"/>
                <a:sym typeface="Times New Roman"/>
              </a:rPr>
              <a:t>doi</a:t>
            </a:r>
            <a:r>
              <a:rPr lang="en-US" sz="1800" dirty="0">
                <a:latin typeface="Times New Roman"/>
                <a:ea typeface="Times New Roman"/>
                <a:cs typeface="Times New Roman"/>
                <a:sym typeface="Times New Roman"/>
              </a:rPr>
              <a:t>: 10.1016/j.procs.2015.04.182.</a:t>
            </a:r>
            <a:endParaRPr sz="1800" dirty="0">
              <a:latin typeface="Times New Roman"/>
              <a:ea typeface="Times New Roman"/>
              <a:cs typeface="Times New Roman"/>
              <a:sym typeface="Times New Roman"/>
            </a:endParaRPr>
          </a:p>
          <a:p>
            <a:pPr marL="0" lvl="0" indent="0" algn="just" rtl="0">
              <a:spcBef>
                <a:spcPts val="480"/>
              </a:spcBef>
              <a:spcAft>
                <a:spcPts val="0"/>
              </a:spcAft>
              <a:buNone/>
            </a:pPr>
            <a:r>
              <a:rPr lang="en-US" sz="1800" dirty="0">
                <a:latin typeface="Times New Roman"/>
                <a:ea typeface="Times New Roman"/>
                <a:cs typeface="Times New Roman"/>
                <a:sym typeface="Times New Roman"/>
              </a:rPr>
              <a:t>[4] </a:t>
            </a:r>
            <a:r>
              <a:rPr lang="en-US" sz="1800" dirty="0" err="1">
                <a:latin typeface="Times New Roman"/>
                <a:ea typeface="Times New Roman"/>
                <a:cs typeface="Times New Roman"/>
                <a:sym typeface="Times New Roman"/>
              </a:rPr>
              <a:t>Megha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Kolhekar</a:t>
            </a:r>
            <a:r>
              <a:rPr lang="en-US" sz="1800" dirty="0">
                <a:latin typeface="Times New Roman"/>
                <a:ea typeface="Times New Roman"/>
                <a:cs typeface="Times New Roman"/>
                <a:sym typeface="Times New Roman"/>
              </a:rPr>
              <a:t> and Anita Jadhav ”implementation of elliptic curve cryptography on text and image”, International Journal of Enterprise Computing and Business Systems, ISSN (Online): 2230-8849, 2011, vol. 1, Issue 2.</a:t>
            </a:r>
            <a:endParaRPr sz="1800" dirty="0">
              <a:latin typeface="Times New Roman"/>
              <a:ea typeface="Times New Roman"/>
              <a:cs typeface="Times New Roman"/>
              <a:sym typeface="Times New Roman"/>
            </a:endParaRPr>
          </a:p>
          <a:p>
            <a:pPr marL="0" lvl="0" indent="0" algn="just" rtl="0">
              <a:spcBef>
                <a:spcPts val="480"/>
              </a:spcBef>
              <a:spcAft>
                <a:spcPts val="0"/>
              </a:spcAft>
              <a:buNone/>
            </a:pPr>
            <a:r>
              <a:rPr lang="en-US" sz="1800" dirty="0">
                <a:latin typeface="Times New Roman"/>
                <a:ea typeface="Times New Roman"/>
                <a:cs typeface="Times New Roman"/>
                <a:sym typeface="Times New Roman"/>
              </a:rPr>
              <a:t>[5] </a:t>
            </a:r>
            <a:r>
              <a:rPr lang="en-US" sz="1800" dirty="0" err="1">
                <a:latin typeface="Times New Roman"/>
                <a:ea typeface="Times New Roman"/>
                <a:cs typeface="Times New Roman"/>
                <a:sym typeface="Times New Roman"/>
              </a:rPr>
              <a:t>Laiphrakpam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Dolendro</a:t>
            </a:r>
            <a:r>
              <a:rPr lang="en-US" sz="1800" dirty="0">
                <a:latin typeface="Times New Roman"/>
                <a:ea typeface="Times New Roman"/>
                <a:cs typeface="Times New Roman"/>
                <a:sym typeface="Times New Roman"/>
              </a:rPr>
              <a:t> Singh, </a:t>
            </a:r>
            <a:r>
              <a:rPr lang="en-US" sz="1800" dirty="0" err="1">
                <a:latin typeface="Times New Roman"/>
                <a:ea typeface="Times New Roman"/>
                <a:cs typeface="Times New Roman"/>
                <a:sym typeface="Times New Roman"/>
              </a:rPr>
              <a:t>Khumanthem</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Manglem</a:t>
            </a:r>
            <a:r>
              <a:rPr lang="en-US" sz="1800" dirty="0">
                <a:latin typeface="Times New Roman"/>
                <a:ea typeface="Times New Roman"/>
                <a:cs typeface="Times New Roman"/>
                <a:sym typeface="Times New Roman"/>
              </a:rPr>
              <a:t> Singh, “Image Encryption using Elliptic Curve Cryptography”, Eleventh International Multi-Conference on Information Processing-2015 (IMCIP-2015), </a:t>
            </a:r>
            <a:r>
              <a:rPr lang="en-US" sz="1800" dirty="0" err="1">
                <a:latin typeface="Times New Roman"/>
                <a:ea typeface="Times New Roman"/>
                <a:cs typeface="Times New Roman"/>
                <a:sym typeface="Times New Roman"/>
              </a:rPr>
              <a:t>doi</a:t>
            </a:r>
            <a:r>
              <a:rPr lang="en-US" sz="1800" dirty="0">
                <a:latin typeface="Times New Roman"/>
                <a:ea typeface="Times New Roman"/>
                <a:cs typeface="Times New Roman"/>
                <a:sym typeface="Times New Roman"/>
              </a:rPr>
              <a:t>: 10.1016/j.procs.2015.06.054 </a:t>
            </a:r>
            <a:endParaRPr sz="1800" dirty="0">
              <a:latin typeface="Times New Roman"/>
              <a:ea typeface="Times New Roman"/>
              <a:cs typeface="Times New Roman"/>
              <a:sym typeface="Times New Roman"/>
            </a:endParaRPr>
          </a:p>
          <a:p>
            <a:pPr marL="0" lvl="0" indent="0" algn="l" rtl="0">
              <a:spcBef>
                <a:spcPts val="480"/>
              </a:spcBef>
              <a:spcAft>
                <a:spcPts val="0"/>
              </a:spcAft>
              <a:buNone/>
            </a:pP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F1206B3E-C878-4661-84AB-1D8EBE6904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7"/>
          <p:cNvSpPr txBox="1">
            <a:spLocks noGrp="1"/>
          </p:cNvSpPr>
          <p:nvPr>
            <p:ph type="body" idx="1"/>
          </p:nvPr>
        </p:nvSpPr>
        <p:spPr>
          <a:xfrm>
            <a:off x="157175" y="0"/>
            <a:ext cx="8172300" cy="66864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1800" dirty="0">
                <a:latin typeface="Times New Roman"/>
                <a:ea typeface="Times New Roman"/>
                <a:cs typeface="Times New Roman"/>
                <a:sym typeface="Times New Roman"/>
              </a:rPr>
              <a:t>[6] Priya Ramasamy, </a:t>
            </a:r>
            <a:r>
              <a:rPr lang="en-US" sz="1800" dirty="0" err="1">
                <a:latin typeface="Times New Roman"/>
                <a:ea typeface="Times New Roman"/>
                <a:cs typeface="Times New Roman"/>
                <a:sym typeface="Times New Roman"/>
              </a:rPr>
              <a:t>Vidhyapriya</a:t>
            </a:r>
            <a:r>
              <a:rPr lang="en-US" sz="1800" dirty="0">
                <a:latin typeface="Times New Roman"/>
                <a:ea typeface="Times New Roman"/>
                <a:cs typeface="Times New Roman"/>
                <a:sym typeface="Times New Roman"/>
              </a:rPr>
              <a:t> Ranganathan, </a:t>
            </a:r>
            <a:r>
              <a:rPr lang="en-US" sz="1800" dirty="0" err="1">
                <a:latin typeface="Times New Roman"/>
                <a:ea typeface="Times New Roman"/>
                <a:cs typeface="Times New Roman"/>
                <a:sym typeface="Times New Roman"/>
              </a:rPr>
              <a:t>Seifedine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Kadry</a:t>
            </a:r>
            <a:r>
              <a:rPr lang="en-US" sz="1800" dirty="0">
                <a:latin typeface="Times New Roman"/>
                <a:ea typeface="Times New Roman"/>
                <a:cs typeface="Times New Roman"/>
                <a:sym typeface="Times New Roman"/>
              </a:rPr>
              <a:t>, “An Image Encryption Scheme Based on Block Scrambling, Modified Zigzag Transformation and Key Generation Using Enhanced Logistic—Tent Map” 21, 656; doi:10.3390/e21070656.</a:t>
            </a:r>
            <a:endParaRPr sz="1800" dirty="0">
              <a:latin typeface="Times New Roman"/>
              <a:ea typeface="Times New Roman"/>
              <a:cs typeface="Times New Roman"/>
              <a:sym typeface="Times New Roman"/>
            </a:endParaRPr>
          </a:p>
          <a:p>
            <a:pPr marL="0" lvl="0" indent="0" algn="just" rtl="0">
              <a:spcBef>
                <a:spcPts val="360"/>
              </a:spcBef>
              <a:spcAft>
                <a:spcPts val="0"/>
              </a:spcAft>
              <a:buNone/>
            </a:pPr>
            <a:r>
              <a:rPr lang="en-US" sz="1800" dirty="0">
                <a:latin typeface="Times New Roman"/>
                <a:ea typeface="Times New Roman"/>
                <a:cs typeface="Times New Roman"/>
                <a:sym typeface="Times New Roman"/>
              </a:rPr>
              <a:t>[7] Md. </a:t>
            </a:r>
            <a:r>
              <a:rPr lang="en-US" sz="1800" dirty="0" err="1">
                <a:latin typeface="Times New Roman"/>
                <a:ea typeface="Times New Roman"/>
                <a:cs typeface="Times New Roman"/>
                <a:sym typeface="Times New Roman"/>
              </a:rPr>
              <a:t>Billal</a:t>
            </a:r>
            <a:r>
              <a:rPr lang="en-US" sz="1800" dirty="0">
                <a:latin typeface="Times New Roman"/>
                <a:ea typeface="Times New Roman"/>
                <a:cs typeface="Times New Roman"/>
                <a:sym typeface="Times New Roman"/>
              </a:rPr>
              <a:t> Hossain, </a:t>
            </a:r>
            <a:r>
              <a:rPr lang="en-US" sz="1800" dirty="0" err="1">
                <a:latin typeface="Times New Roman"/>
                <a:ea typeface="Times New Roman"/>
                <a:cs typeface="Times New Roman"/>
                <a:sym typeface="Times New Roman"/>
              </a:rPr>
              <a:t>Md.Toufikur</a:t>
            </a:r>
            <a:r>
              <a:rPr lang="en-US" sz="1800" dirty="0">
                <a:latin typeface="Times New Roman"/>
                <a:ea typeface="Times New Roman"/>
                <a:cs typeface="Times New Roman"/>
                <a:sym typeface="Times New Roman"/>
              </a:rPr>
              <a:t> Rahman, A B M </a:t>
            </a:r>
            <a:r>
              <a:rPr lang="en-US" sz="1800" dirty="0" err="1">
                <a:latin typeface="Times New Roman"/>
                <a:ea typeface="Times New Roman"/>
                <a:cs typeface="Times New Roman"/>
                <a:sym typeface="Times New Roman"/>
              </a:rPr>
              <a:t>Saadmaan</a:t>
            </a:r>
            <a:r>
              <a:rPr lang="en-US" sz="1800" dirty="0">
                <a:latin typeface="Times New Roman"/>
                <a:ea typeface="Times New Roman"/>
                <a:cs typeface="Times New Roman"/>
                <a:sym typeface="Times New Roman"/>
              </a:rPr>
              <a:t> Rahman, “A new approach of image encryption using 3D chaotic map to enhance security of multimedia component”, Conference: 2014 International Conference on Informatics, Electronics &amp; Vision (ICIEV) DOI: 10.1109/ICIEV.2014.6850856.</a:t>
            </a:r>
            <a:endParaRPr sz="1800" dirty="0">
              <a:latin typeface="Times New Roman"/>
              <a:ea typeface="Times New Roman"/>
              <a:cs typeface="Times New Roman"/>
              <a:sym typeface="Times New Roman"/>
            </a:endParaRPr>
          </a:p>
          <a:p>
            <a:pPr marL="0" lvl="0" indent="0" algn="just" rtl="0">
              <a:spcBef>
                <a:spcPts val="360"/>
              </a:spcBef>
              <a:spcAft>
                <a:spcPts val="0"/>
              </a:spcAft>
              <a:buNone/>
            </a:pPr>
            <a:r>
              <a:rPr lang="en-US" sz="1800" dirty="0">
                <a:latin typeface="Times New Roman"/>
                <a:ea typeface="Times New Roman"/>
                <a:cs typeface="Times New Roman"/>
                <a:sym typeface="Times New Roman"/>
              </a:rPr>
              <a:t>[8] Samiksha Sharma, Vinay Chopra, “Analysis Of </a:t>
            </a:r>
            <a:r>
              <a:rPr lang="en-US" sz="1800" dirty="0" err="1">
                <a:latin typeface="Times New Roman"/>
                <a:ea typeface="Times New Roman"/>
                <a:cs typeface="Times New Roman"/>
                <a:sym typeface="Times New Roman"/>
              </a:rPr>
              <a:t>Aes</a:t>
            </a:r>
            <a:r>
              <a:rPr lang="en-US" sz="1800" dirty="0">
                <a:latin typeface="Times New Roman"/>
                <a:ea typeface="Times New Roman"/>
                <a:cs typeface="Times New Roman"/>
                <a:sym typeface="Times New Roman"/>
              </a:rPr>
              <a:t> Encryption With </a:t>
            </a:r>
            <a:r>
              <a:rPr lang="en-US" sz="1800" dirty="0" err="1">
                <a:latin typeface="Times New Roman"/>
                <a:ea typeface="Times New Roman"/>
                <a:cs typeface="Times New Roman"/>
                <a:sym typeface="Times New Roman"/>
              </a:rPr>
              <a:t>Ecc</a:t>
            </a:r>
            <a:r>
              <a:rPr lang="en-US" sz="1800" dirty="0">
                <a:latin typeface="Times New Roman"/>
                <a:ea typeface="Times New Roman"/>
                <a:cs typeface="Times New Roman"/>
                <a:sym typeface="Times New Roman"/>
              </a:rPr>
              <a:t>”, Proceedings of International Interdisciplinary Conference On Engineering Science &amp; Management Held on 17th - 18th December 2016, in Goa, </a:t>
            </a:r>
            <a:r>
              <a:rPr lang="en-US" sz="1800" dirty="0" err="1">
                <a:latin typeface="Times New Roman"/>
                <a:ea typeface="Times New Roman"/>
                <a:cs typeface="Times New Roman"/>
                <a:sym typeface="Times New Roman"/>
              </a:rPr>
              <a:t>India.ISBN</a:t>
            </a:r>
            <a:r>
              <a:rPr lang="en-US" sz="1800" dirty="0">
                <a:latin typeface="Times New Roman"/>
                <a:ea typeface="Times New Roman"/>
                <a:cs typeface="Times New Roman"/>
                <a:sym typeface="Times New Roman"/>
              </a:rPr>
              <a:t>: 9788193137383.</a:t>
            </a:r>
            <a:endParaRPr sz="1800" dirty="0">
              <a:latin typeface="Times New Roman"/>
              <a:ea typeface="Times New Roman"/>
              <a:cs typeface="Times New Roman"/>
              <a:sym typeface="Times New Roman"/>
            </a:endParaRPr>
          </a:p>
          <a:p>
            <a:pPr marL="0" lvl="0" indent="0" algn="just" rtl="0">
              <a:spcBef>
                <a:spcPts val="360"/>
              </a:spcBef>
              <a:spcAft>
                <a:spcPts val="0"/>
              </a:spcAft>
              <a:buNone/>
            </a:pPr>
            <a:r>
              <a:rPr lang="en-US" sz="1800" dirty="0">
                <a:latin typeface="Times New Roman"/>
                <a:ea typeface="Times New Roman"/>
                <a:cs typeface="Times New Roman"/>
                <a:sym typeface="Times New Roman"/>
              </a:rPr>
              <a:t>[9] A. K. Mandal, C. </a:t>
            </a:r>
            <a:r>
              <a:rPr lang="en-US" sz="1800" dirty="0" err="1">
                <a:latin typeface="Times New Roman"/>
                <a:ea typeface="Times New Roman"/>
                <a:cs typeface="Times New Roman"/>
                <a:sym typeface="Times New Roman"/>
              </a:rPr>
              <a:t>Parakash</a:t>
            </a:r>
            <a:r>
              <a:rPr lang="en-US" sz="1800" dirty="0">
                <a:latin typeface="Times New Roman"/>
                <a:ea typeface="Times New Roman"/>
                <a:cs typeface="Times New Roman"/>
                <a:sym typeface="Times New Roman"/>
              </a:rPr>
              <a:t>, and A. Tiwari. "Performance evaluation of cryptographic algorithms: DES and </a:t>
            </a:r>
            <a:r>
              <a:rPr lang="en-US" sz="1800" dirty="0" err="1">
                <a:latin typeface="Times New Roman"/>
                <a:ea typeface="Times New Roman"/>
                <a:cs typeface="Times New Roman"/>
                <a:sym typeface="Times New Roman"/>
              </a:rPr>
              <a:t>AES."Electrical</a:t>
            </a:r>
            <a:r>
              <a:rPr lang="en-US" sz="1800" dirty="0">
                <a:latin typeface="Times New Roman"/>
                <a:ea typeface="Times New Roman"/>
                <a:cs typeface="Times New Roman"/>
                <a:sym typeface="Times New Roman"/>
              </a:rPr>
              <a:t>, Electronics and Computer Science (SCEECS), 2012 IEEE Students' Conference on. IEEE, pp 1-5.</a:t>
            </a:r>
            <a:endParaRPr sz="1800" dirty="0">
              <a:latin typeface="Times New Roman"/>
              <a:ea typeface="Times New Roman"/>
              <a:cs typeface="Times New Roman"/>
              <a:sym typeface="Times New Roman"/>
            </a:endParaRPr>
          </a:p>
          <a:p>
            <a:pPr marL="0" lvl="0" indent="0" algn="just" rtl="0">
              <a:spcBef>
                <a:spcPts val="360"/>
              </a:spcBef>
              <a:spcAft>
                <a:spcPts val="0"/>
              </a:spcAft>
              <a:buNone/>
            </a:pPr>
            <a:r>
              <a:rPr lang="en-US" sz="1800" dirty="0">
                <a:latin typeface="Times New Roman"/>
                <a:ea typeface="Times New Roman"/>
                <a:cs typeface="Times New Roman"/>
                <a:sym typeface="Times New Roman"/>
              </a:rPr>
              <a:t>[10] S. </a:t>
            </a:r>
            <a:r>
              <a:rPr lang="en-US" sz="1800" dirty="0" err="1">
                <a:latin typeface="Times New Roman"/>
                <a:ea typeface="Times New Roman"/>
                <a:cs typeface="Times New Roman"/>
                <a:sym typeface="Times New Roman"/>
              </a:rPr>
              <a:t>Sowmiya</a:t>
            </a:r>
            <a:r>
              <a:rPr lang="en-US" sz="1800" dirty="0">
                <a:latin typeface="Times New Roman"/>
                <a:ea typeface="Times New Roman"/>
                <a:cs typeface="Times New Roman"/>
                <a:sym typeface="Times New Roman"/>
              </a:rPr>
              <a:t>, I. Monica </a:t>
            </a:r>
            <a:r>
              <a:rPr lang="en-US" sz="1800" dirty="0" err="1">
                <a:latin typeface="Times New Roman"/>
                <a:ea typeface="Times New Roman"/>
                <a:cs typeface="Times New Roman"/>
                <a:sym typeface="Times New Roman"/>
              </a:rPr>
              <a:t>Tresa</a:t>
            </a:r>
            <a:r>
              <a:rPr lang="en-US" sz="1800" dirty="0">
                <a:latin typeface="Times New Roman"/>
                <a:ea typeface="Times New Roman"/>
                <a:cs typeface="Times New Roman"/>
                <a:sym typeface="Times New Roman"/>
              </a:rPr>
              <a:t>, A. Prabhu </a:t>
            </a:r>
            <a:r>
              <a:rPr lang="en-US" sz="1800" dirty="0" err="1">
                <a:latin typeface="Times New Roman"/>
                <a:ea typeface="Times New Roman"/>
                <a:cs typeface="Times New Roman"/>
                <a:sym typeface="Times New Roman"/>
              </a:rPr>
              <a:t>Chakkaravarthy</a:t>
            </a:r>
            <a:r>
              <a:rPr lang="en-US" sz="1800" dirty="0">
                <a:latin typeface="Times New Roman"/>
                <a:ea typeface="Times New Roman"/>
                <a:cs typeface="Times New Roman"/>
                <a:sym typeface="Times New Roman"/>
              </a:rPr>
              <a:t>, “Pixel based image encryption using magic square”, 2017 International Conference on Algorithms, Methodology, Models and Applications in Emerging Technologies (ICAMMAET), 10.1109/ICAMMAET.2017.8186634.</a:t>
            </a:r>
            <a:endParaRPr sz="1800" dirty="0">
              <a:latin typeface="Times New Roman"/>
              <a:ea typeface="Times New Roman"/>
              <a:cs typeface="Times New Roman"/>
              <a:sym typeface="Times New Roman"/>
            </a:endParaRPr>
          </a:p>
          <a:p>
            <a:pPr marL="0" lvl="0" indent="0" algn="just" rtl="0">
              <a:spcBef>
                <a:spcPts val="360"/>
              </a:spcBef>
              <a:spcAft>
                <a:spcPts val="0"/>
              </a:spcAft>
              <a:buNone/>
            </a:pPr>
            <a:r>
              <a:rPr lang="en-US" sz="1800" dirty="0">
                <a:latin typeface="Times New Roman"/>
                <a:ea typeface="Times New Roman"/>
                <a:cs typeface="Times New Roman"/>
                <a:sym typeface="Times New Roman"/>
              </a:rPr>
              <a:t>[11] D.I. George </a:t>
            </a:r>
            <a:r>
              <a:rPr lang="en-US" sz="1800" dirty="0" err="1">
                <a:latin typeface="Times New Roman"/>
                <a:ea typeface="Times New Roman"/>
                <a:cs typeface="Times New Roman"/>
                <a:sym typeface="Times New Roman"/>
              </a:rPr>
              <a:t>Amalarethinam</a:t>
            </a:r>
            <a:r>
              <a:rPr lang="en-US" sz="1800" dirty="0">
                <a:latin typeface="Times New Roman"/>
                <a:ea typeface="Times New Roman"/>
                <a:cs typeface="Times New Roman"/>
                <a:sym typeface="Times New Roman"/>
              </a:rPr>
              <a:t>, J. Sai </a:t>
            </a:r>
            <a:r>
              <a:rPr lang="en-US" sz="1800" dirty="0" err="1">
                <a:latin typeface="Times New Roman"/>
                <a:ea typeface="Times New Roman"/>
                <a:cs typeface="Times New Roman"/>
                <a:sym typeface="Times New Roman"/>
              </a:rPr>
              <a:t>geetha</a:t>
            </a:r>
            <a:r>
              <a:rPr lang="en-US" sz="1800" dirty="0">
                <a:latin typeface="Times New Roman"/>
                <a:ea typeface="Times New Roman"/>
                <a:cs typeface="Times New Roman"/>
                <a:sym typeface="Times New Roman"/>
              </a:rPr>
              <a:t>, "Enhancing Security Level for Public Key Cryptosystem Using MRGA", World Congress on Computing and Communication Technologies (WCCCT), pp. 98-102, 2014, ISBN 978-1-4799-2876-7.</a:t>
            </a:r>
            <a:endParaRPr sz="1800" dirty="0">
              <a:latin typeface="Times New Roman"/>
              <a:ea typeface="Times New Roman"/>
              <a:cs typeface="Times New Roman"/>
              <a:sym typeface="Times New Roman"/>
            </a:endParaRPr>
          </a:p>
          <a:p>
            <a:pPr marL="0" lvl="0" indent="0" algn="just" rtl="0">
              <a:spcBef>
                <a:spcPts val="360"/>
              </a:spcBef>
              <a:spcAft>
                <a:spcPts val="0"/>
              </a:spcAft>
              <a:buNone/>
            </a:pPr>
            <a:r>
              <a:rPr lang="en-US" sz="1800" dirty="0">
                <a:latin typeface="Times New Roman"/>
                <a:ea typeface="Times New Roman"/>
                <a:cs typeface="Times New Roman"/>
                <a:sym typeface="Times New Roman"/>
              </a:rPr>
              <a:t>[12] MATLAB 2015a and 2017a Summary and documentation.</a:t>
            </a:r>
            <a:endParaRPr sz="1800" dirty="0">
              <a:latin typeface="Times New Roman"/>
              <a:ea typeface="Times New Roman"/>
              <a:cs typeface="Times New Roman"/>
              <a:sym typeface="Times New Roman"/>
            </a:endParaRPr>
          </a:p>
          <a:p>
            <a:pPr marL="0" lvl="0" indent="0" algn="just" rtl="0">
              <a:spcBef>
                <a:spcPts val="360"/>
              </a:spcBef>
              <a:spcAft>
                <a:spcPts val="0"/>
              </a:spcAft>
              <a:buNone/>
            </a:pPr>
            <a:endParaRPr sz="1800" dirty="0">
              <a:latin typeface="Times New Roman"/>
              <a:ea typeface="Times New Roman"/>
              <a:cs typeface="Times New Roman"/>
              <a:sym typeface="Times New Roman"/>
            </a:endParaRPr>
          </a:p>
          <a:p>
            <a:pPr marL="0" lvl="0" indent="0" algn="just" rtl="0">
              <a:spcBef>
                <a:spcPts val="360"/>
              </a:spcBef>
              <a:spcAft>
                <a:spcPts val="0"/>
              </a:spcAft>
              <a:buNone/>
            </a:pPr>
            <a:endParaRPr sz="1800" dirty="0">
              <a:latin typeface="Times New Roman"/>
              <a:ea typeface="Times New Roman"/>
              <a:cs typeface="Times New Roman"/>
              <a:sym typeface="Times New Roman"/>
            </a:endParaRPr>
          </a:p>
          <a:p>
            <a:pPr marL="0" lvl="0" indent="0" algn="just" rtl="0">
              <a:spcBef>
                <a:spcPts val="36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just" rtl="0">
              <a:spcBef>
                <a:spcPts val="360"/>
              </a:spcBef>
              <a:spcAft>
                <a:spcPts val="0"/>
              </a:spcAft>
              <a:buNone/>
            </a:pPr>
            <a:endParaRPr sz="1800" dirty="0">
              <a:latin typeface="Times New Roman"/>
              <a:ea typeface="Times New Roman"/>
              <a:cs typeface="Times New Roman"/>
              <a:sym typeface="Times New Roman"/>
            </a:endParaRPr>
          </a:p>
          <a:p>
            <a:pPr marL="0" lvl="0" indent="0" algn="just" rtl="0">
              <a:spcBef>
                <a:spcPts val="36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just" rtl="0">
              <a:spcBef>
                <a:spcPts val="360"/>
              </a:spcBef>
              <a:spcAft>
                <a:spcPts val="0"/>
              </a:spcAft>
              <a:buNone/>
            </a:pP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E298BFD4-F49B-438F-AEAE-A6A528E5DD0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9"/>
          <p:cNvSpPr txBox="1">
            <a:spLocks noGrp="1"/>
          </p:cNvSpPr>
          <p:nvPr>
            <p:ph type="title"/>
          </p:nvPr>
        </p:nvSpPr>
        <p:spPr>
          <a:xfrm>
            <a:off x="2594425" y="2367170"/>
            <a:ext cx="5740800" cy="1923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DC966800-6803-413E-B37B-582C162BA8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457200" y="45718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56" name="Google Shape;156;p17"/>
          <p:cNvSpPr txBox="1">
            <a:spLocks noGrp="1"/>
          </p:cNvSpPr>
          <p:nvPr>
            <p:ph type="body" idx="1"/>
          </p:nvPr>
        </p:nvSpPr>
        <p:spPr>
          <a:xfrm>
            <a:off x="457200" y="1600200"/>
            <a:ext cx="7620000" cy="2226212"/>
          </a:xfrm>
          <a:prstGeom prst="rect">
            <a:avLst/>
          </a:prstGeom>
          <a:noFill/>
          <a:ln>
            <a:noFill/>
          </a:ln>
        </p:spPr>
        <p:txBody>
          <a:bodyPr spcFirstLastPara="1" wrap="square" lIns="91425" tIns="45700" rIns="91425" bIns="45700" anchor="t" anchorCtr="0">
            <a:noAutofit/>
          </a:bodyPr>
          <a:lstStyle/>
          <a:p>
            <a:pPr marL="342900" lvl="0" indent="-20193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Image Cryptography is a widely used technique which has found great application in the fields of military and intelligence, social networking and financial services. </a:t>
            </a:r>
            <a:endParaRPr sz="1800" dirty="0">
              <a:latin typeface="Times New Roman"/>
              <a:ea typeface="Times New Roman"/>
              <a:cs typeface="Times New Roman"/>
              <a:sym typeface="Times New Roman"/>
            </a:endParaRPr>
          </a:p>
          <a:p>
            <a:pPr marL="342900" lvl="0" indent="-201930" algn="just" rtl="0">
              <a:lnSpc>
                <a:spcPct val="150000"/>
              </a:lnSpc>
              <a:spcBef>
                <a:spcPts val="444"/>
              </a:spcBef>
              <a:spcAft>
                <a:spcPts val="0"/>
              </a:spcAft>
              <a:buSzPts val="1800"/>
              <a:buFont typeface="Times New Roman"/>
              <a:buChar char="•"/>
            </a:pPr>
            <a:r>
              <a:rPr lang="en-US" sz="1800" dirty="0">
                <a:latin typeface="Times New Roman"/>
                <a:ea typeface="Times New Roman"/>
                <a:cs typeface="Times New Roman"/>
                <a:sym typeface="Times New Roman"/>
              </a:rPr>
              <a:t>The main motto of cryptography is to service the growing need for increased security of information in various fields. </a:t>
            </a:r>
          </a:p>
          <a:p>
            <a:pPr marL="342900" lvl="0" indent="-201930" algn="just" rtl="0">
              <a:lnSpc>
                <a:spcPct val="150000"/>
              </a:lnSpc>
              <a:spcBef>
                <a:spcPts val="444"/>
              </a:spcBef>
              <a:spcAft>
                <a:spcPts val="0"/>
              </a:spcAft>
              <a:buSzPts val="1800"/>
              <a:buFont typeface="Times New Roman"/>
              <a:buChar char="•"/>
            </a:pPr>
            <a:endParaRPr sz="1800" dirty="0">
              <a:latin typeface="Times New Roman"/>
              <a:ea typeface="Times New Roman"/>
              <a:cs typeface="Times New Roman"/>
              <a:sym typeface="Times New Roman"/>
            </a:endParaRPr>
          </a:p>
        </p:txBody>
      </p:sp>
      <p:sp>
        <p:nvSpPr>
          <p:cNvPr id="157" name="Google Shape;157;p17"/>
          <p:cNvSpPr txBox="1"/>
          <p:nvPr/>
        </p:nvSpPr>
        <p:spPr>
          <a:xfrm>
            <a:off x="457200" y="3429007"/>
            <a:ext cx="76200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2"/>
              </a:buClr>
              <a:buSzPts val="4600"/>
              <a:buFont typeface="Calibri"/>
              <a:buNone/>
            </a:pPr>
            <a:endParaRPr lang="en-US" sz="3000" i="0" u="none" strike="noStrike" cap="none" dirty="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4600"/>
              <a:buFont typeface="Calibri"/>
              <a:buNone/>
            </a:pPr>
            <a:r>
              <a:rPr lang="en-US" sz="3000" i="0" u="none" strike="noStrike" cap="none" dirty="0">
                <a:solidFill>
                  <a:schemeClr val="dk2"/>
                </a:solidFill>
                <a:latin typeface="Times New Roman"/>
                <a:ea typeface="Times New Roman"/>
                <a:cs typeface="Times New Roman"/>
                <a:sym typeface="Times New Roman"/>
              </a:rPr>
              <a:t>Objective</a:t>
            </a:r>
            <a:endParaRPr sz="3000" dirty="0">
              <a:latin typeface="Times New Roman"/>
              <a:ea typeface="Times New Roman"/>
              <a:cs typeface="Times New Roman"/>
              <a:sym typeface="Times New Roman"/>
            </a:endParaRPr>
          </a:p>
        </p:txBody>
      </p:sp>
      <p:sp>
        <p:nvSpPr>
          <p:cNvPr id="158" name="Google Shape;158;p17"/>
          <p:cNvSpPr txBox="1"/>
          <p:nvPr/>
        </p:nvSpPr>
        <p:spPr>
          <a:xfrm>
            <a:off x="457200" y="4534057"/>
            <a:ext cx="7620000" cy="1371600"/>
          </a:xfrm>
          <a:prstGeom prst="rect">
            <a:avLst/>
          </a:prstGeom>
          <a:noFill/>
          <a:ln>
            <a:noFill/>
          </a:ln>
        </p:spPr>
        <p:txBody>
          <a:bodyPr spcFirstLastPara="1" wrap="square" lIns="91425" tIns="45700" rIns="91425" bIns="45700" anchor="t" anchorCtr="0">
            <a:noAutofit/>
          </a:bodyPr>
          <a:lstStyle/>
          <a:p>
            <a:pPr marL="342900" marR="0" lvl="0" indent="-190500" algn="just" rtl="0">
              <a:lnSpc>
                <a:spcPct val="150000"/>
              </a:lnSpc>
              <a:spcBef>
                <a:spcPts val="0"/>
              </a:spcBef>
              <a:spcAft>
                <a:spcPts val="0"/>
              </a:spcAft>
              <a:buClr>
                <a:schemeClr val="accent1"/>
              </a:buClr>
              <a:buSzPts val="1800"/>
              <a:buFont typeface="Times New Roman"/>
              <a:buChar char="•"/>
            </a:pPr>
            <a:r>
              <a:rPr lang="en-US" sz="1800" i="0" u="none" strike="noStrike" cap="none" dirty="0">
                <a:solidFill>
                  <a:schemeClr val="dk1"/>
                </a:solidFill>
                <a:latin typeface="Times New Roman"/>
                <a:ea typeface="Times New Roman"/>
                <a:cs typeface="Times New Roman"/>
                <a:sym typeface="Times New Roman"/>
              </a:rPr>
              <a:t>To design an efficient encryption/decryption scheme using Elliptic curve cryptography and Magic matrix scrambling technique with the help of AES encryption.</a:t>
            </a: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0E1DFBF4-5234-4360-A70F-AC13E09A30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457200" y="0"/>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dirty="0">
                <a:latin typeface="Times New Roman"/>
                <a:ea typeface="Times New Roman"/>
                <a:cs typeface="Times New Roman"/>
                <a:sym typeface="Times New Roman"/>
              </a:rPr>
              <a:t>Literature Review</a:t>
            </a:r>
            <a:endParaRPr sz="3000" dirty="0">
              <a:latin typeface="Times New Roman"/>
              <a:ea typeface="Times New Roman"/>
              <a:cs typeface="Times New Roman"/>
              <a:sym typeface="Times New Roman"/>
            </a:endParaRPr>
          </a:p>
        </p:txBody>
      </p:sp>
      <p:sp>
        <p:nvSpPr>
          <p:cNvPr id="165" name="Google Shape;165;p18"/>
          <p:cNvSpPr txBox="1">
            <a:spLocks noGrp="1"/>
          </p:cNvSpPr>
          <p:nvPr>
            <p:ph type="body" idx="1"/>
          </p:nvPr>
        </p:nvSpPr>
        <p:spPr>
          <a:xfrm>
            <a:off x="310661" y="834291"/>
            <a:ext cx="7913077" cy="6157351"/>
          </a:xfrm>
          <a:prstGeom prst="rect">
            <a:avLst/>
          </a:prstGeom>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SzPts val="1800"/>
              <a:buChar char="•"/>
            </a:pPr>
            <a:r>
              <a:rPr lang="en-US" sz="1800" dirty="0">
                <a:latin typeface="Times New Roman" panose="02020603050405020304" pitchFamily="18" charset="0"/>
                <a:ea typeface="Times New Roman"/>
                <a:cs typeface="Times New Roman" panose="02020603050405020304" pitchFamily="18" charset="0"/>
                <a:sym typeface="Times New Roman"/>
              </a:rPr>
              <a:t>Padma </a:t>
            </a:r>
            <a:r>
              <a:rPr lang="en-US" sz="1800" dirty="0" err="1">
                <a:latin typeface="Times New Roman" panose="02020603050405020304" pitchFamily="18" charset="0"/>
                <a:ea typeface="Times New Roman"/>
                <a:cs typeface="Times New Roman" panose="02020603050405020304" pitchFamily="18" charset="0"/>
                <a:sym typeface="Times New Roman"/>
              </a:rPr>
              <a:t>Bh</a:t>
            </a:r>
            <a:r>
              <a:rPr lang="en-US" sz="1800" dirty="0">
                <a:latin typeface="Times New Roman" panose="02020603050405020304" pitchFamily="18" charset="0"/>
                <a:ea typeface="Times New Roman"/>
                <a:cs typeface="Times New Roman" panose="02020603050405020304" pitchFamily="18" charset="0"/>
                <a:sym typeface="Times New Roman"/>
              </a:rPr>
              <a:t> et al (2010) have presented a model to encode and decode messages using </a:t>
            </a:r>
            <a:r>
              <a:rPr lang="en-US" sz="1800" dirty="0" err="1">
                <a:latin typeface="Times New Roman" panose="02020603050405020304" pitchFamily="18" charset="0"/>
                <a:ea typeface="Times New Roman"/>
                <a:cs typeface="Times New Roman" panose="02020603050405020304" pitchFamily="18" charset="0"/>
                <a:sym typeface="Times New Roman"/>
              </a:rPr>
              <a:t>Koblitz’s</a:t>
            </a:r>
            <a:r>
              <a:rPr lang="en-US" sz="1800" dirty="0">
                <a:latin typeface="Times New Roman" panose="02020603050405020304" pitchFamily="18" charset="0"/>
                <a:ea typeface="Times New Roman"/>
                <a:cs typeface="Times New Roman" panose="02020603050405020304" pitchFamily="18" charset="0"/>
                <a:sym typeface="Times New Roman"/>
              </a:rPr>
              <a:t> Method in Elliptic Curve Cryptography.</a:t>
            </a:r>
            <a:r>
              <a:rPr lang="en-US"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457200" lvl="0" indent="-342900" algn="just" rtl="0">
              <a:lnSpc>
                <a:spcPct val="150000"/>
              </a:lnSpc>
              <a:spcBef>
                <a:spcPts val="0"/>
              </a:spcBef>
              <a:spcAft>
                <a:spcPts val="0"/>
              </a:spcAft>
              <a:buSzPts val="1800"/>
              <a:buChar char="•"/>
            </a:pPr>
            <a:r>
              <a:rPr lang="en-US" sz="1800" dirty="0">
                <a:latin typeface="Times New Roman" panose="02020603050405020304" pitchFamily="18" charset="0"/>
                <a:ea typeface="Times New Roman"/>
                <a:cs typeface="Times New Roman" panose="02020603050405020304" pitchFamily="18" charset="0"/>
                <a:sym typeface="Times New Roman"/>
              </a:rPr>
              <a:t>Ali </a:t>
            </a:r>
            <a:r>
              <a:rPr lang="en-US" sz="1800" dirty="0" err="1">
                <a:latin typeface="Times New Roman" panose="02020603050405020304" pitchFamily="18" charset="0"/>
                <a:ea typeface="Times New Roman"/>
                <a:cs typeface="Times New Roman" panose="02020603050405020304" pitchFamily="18" charset="0"/>
                <a:sym typeface="Times New Roman"/>
              </a:rPr>
              <a:t>Soleymani</a:t>
            </a:r>
            <a:r>
              <a:rPr lang="en-US" sz="1800" dirty="0">
                <a:latin typeface="Times New Roman" panose="02020603050405020304" pitchFamily="18" charset="0"/>
                <a:ea typeface="Times New Roman"/>
                <a:cs typeface="Times New Roman" panose="02020603050405020304" pitchFamily="18" charset="0"/>
                <a:sym typeface="Times New Roman"/>
              </a:rPr>
              <a:t> et al (2013) have proposed a cryptosystem for image encryption/decryption using a novel mapping scheme involving elliptic curves. </a:t>
            </a:r>
            <a:endParaRPr sz="1800"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panose="02020603050405020304" pitchFamily="18" charset="0"/>
                <a:ea typeface="Times New Roman"/>
                <a:cs typeface="Times New Roman" panose="02020603050405020304" pitchFamily="18" charset="0"/>
                <a:sym typeface="Times New Roman"/>
              </a:rPr>
              <a:t>K Mani &amp; M </a:t>
            </a:r>
            <a:r>
              <a:rPr lang="en-US" sz="1800" dirty="0" err="1">
                <a:latin typeface="Times New Roman" panose="02020603050405020304" pitchFamily="18" charset="0"/>
                <a:ea typeface="Times New Roman"/>
                <a:cs typeface="Times New Roman" panose="02020603050405020304" pitchFamily="18" charset="0"/>
                <a:sym typeface="Times New Roman"/>
              </a:rPr>
              <a:t>Viswambari</a:t>
            </a:r>
            <a:r>
              <a:rPr lang="en-US" sz="1800" dirty="0">
                <a:latin typeface="Times New Roman" panose="02020603050405020304" pitchFamily="18" charset="0"/>
                <a:ea typeface="Times New Roman"/>
                <a:cs typeface="Times New Roman" panose="02020603050405020304" pitchFamily="18" charset="0"/>
                <a:sym typeface="Times New Roman"/>
              </a:rPr>
              <a:t> et al (2017) explained generation of key matrix for cipher using magic rectangle. Magic matrix can’t encrypt the image properly if the image is gray or if image consist of large area of same color. This drawback of magic matrix can be removed by using a proper key matrix. They proposed a deterministic method for generation of key matrix of higher order k from magic rectangle. </a:t>
            </a:r>
            <a:endParaRPr sz="1800"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err="1">
                <a:latin typeface="Times New Roman" panose="02020603050405020304" pitchFamily="18" charset="0"/>
                <a:ea typeface="Times New Roman"/>
                <a:cs typeface="Times New Roman" panose="02020603050405020304" pitchFamily="18" charset="0"/>
                <a:sym typeface="Times New Roman"/>
              </a:rPr>
              <a:t>Pachamuthu</a:t>
            </a:r>
            <a:r>
              <a:rPr lang="en-US" sz="1800" dirty="0">
                <a:latin typeface="Times New Roman" panose="02020603050405020304" pitchFamily="18" charset="0"/>
                <a:ea typeface="Times New Roman"/>
                <a:cs typeface="Times New Roman" panose="02020603050405020304" pitchFamily="18" charset="0"/>
                <a:sym typeface="Times New Roman"/>
              </a:rPr>
              <a:t>  Rajalakshmi  et  al  (2010) have presented  a  compact  hardware-software  co-design  of Advanced  Encryption  Standard  (AES)  on  the  field programmable  gate  arrays  (FPGA)  designed  for  low-cost embedded systems.</a:t>
            </a:r>
            <a:endParaRPr sz="1800" dirty="0">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a:extLst>
              <a:ext uri="{FF2B5EF4-FFF2-40B4-BE49-F238E27FC236}">
                <a16:creationId xmlns:a16="http://schemas.microsoft.com/office/drawing/2014/main" id="{31645053-533C-4E44-8429-9B486F4FCA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228600" y="617538"/>
            <a:ext cx="76200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dirty="0">
                <a:solidFill>
                  <a:schemeClr val="tx1"/>
                </a:solidFill>
                <a:latin typeface="Times New Roman"/>
                <a:ea typeface="Times New Roman"/>
                <a:cs typeface="Times New Roman"/>
                <a:sym typeface="Times New Roman"/>
              </a:rPr>
              <a:t>Proposed Block Diagram</a:t>
            </a:r>
            <a:endParaRPr sz="3000" dirty="0">
              <a:solidFill>
                <a:schemeClr val="tx1"/>
              </a:solidFill>
              <a:latin typeface="Times New Roman"/>
              <a:ea typeface="Times New Roman"/>
              <a:cs typeface="Times New Roman"/>
              <a:sym typeface="Times New Roman"/>
            </a:endParaRPr>
          </a:p>
        </p:txBody>
      </p:sp>
      <p:pic>
        <p:nvPicPr>
          <p:cNvPr id="172" name="Google Shape;172;p19"/>
          <p:cNvPicPr preferRelativeResize="0"/>
          <p:nvPr/>
        </p:nvPicPr>
        <p:blipFill>
          <a:blip r:embed="rId3">
            <a:alphaModFix/>
          </a:blip>
          <a:stretch>
            <a:fillRect/>
          </a:stretch>
        </p:blipFill>
        <p:spPr>
          <a:xfrm>
            <a:off x="100025" y="2014550"/>
            <a:ext cx="8291551" cy="3271825"/>
          </a:xfrm>
          <a:prstGeom prst="rect">
            <a:avLst/>
          </a:prstGeom>
          <a:noFill/>
          <a:ln>
            <a:noFill/>
          </a:ln>
        </p:spPr>
      </p:pic>
      <p:sp>
        <p:nvSpPr>
          <p:cNvPr id="2" name="Slide Number Placeholder 1">
            <a:extLst>
              <a:ext uri="{FF2B5EF4-FFF2-40B4-BE49-F238E27FC236}">
                <a16:creationId xmlns:a16="http://schemas.microsoft.com/office/drawing/2014/main" id="{3782EF41-12B2-4E33-9FF6-EBB8980946E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Introduction to Elliptic curves</a:t>
            </a:r>
            <a:endParaRPr sz="3000">
              <a:latin typeface="Times New Roman"/>
              <a:ea typeface="Times New Roman"/>
              <a:cs typeface="Times New Roman"/>
              <a:sym typeface="Times New Roman"/>
            </a:endParaRPr>
          </a:p>
        </p:txBody>
      </p:sp>
      <p:sp>
        <p:nvSpPr>
          <p:cNvPr id="178" name="Google Shape;178;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190500" algn="l"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An </a:t>
            </a:r>
            <a:r>
              <a:rPr lang="en-US" sz="1800" i="1" dirty="0">
                <a:latin typeface="Times New Roman"/>
                <a:ea typeface="Times New Roman"/>
                <a:cs typeface="Times New Roman"/>
                <a:sym typeface="Times New Roman"/>
              </a:rPr>
              <a:t>elliptic curve</a:t>
            </a:r>
            <a:r>
              <a:rPr lang="en-US" sz="1800" dirty="0">
                <a:latin typeface="Times New Roman"/>
                <a:ea typeface="Times New Roman"/>
                <a:cs typeface="Times New Roman"/>
                <a:sym typeface="Times New Roman"/>
              </a:rPr>
              <a:t> is a plane curve defined by an equation of the form</a:t>
            </a:r>
            <a:endParaRPr sz="1800" dirty="0">
              <a:latin typeface="Times New Roman"/>
              <a:ea typeface="Times New Roman"/>
              <a:cs typeface="Times New Roman"/>
              <a:sym typeface="Times New Roman"/>
            </a:endParaRPr>
          </a:p>
          <a:p>
            <a:pPr marL="342900" lvl="0" indent="0" algn="ctr" rtl="0">
              <a:spcBef>
                <a:spcPts val="0"/>
              </a:spcBef>
              <a:spcAft>
                <a:spcPts val="0"/>
              </a:spcAft>
              <a:buNone/>
            </a:pPr>
            <a:endParaRPr sz="2400" dirty="0">
              <a:latin typeface="Times New Roman"/>
              <a:ea typeface="Times New Roman"/>
              <a:cs typeface="Times New Roman"/>
              <a:sym typeface="Times New Roman"/>
            </a:endParaRPr>
          </a:p>
          <a:p>
            <a:pPr marL="342900" lvl="0" indent="0" algn="ctr" rtl="0">
              <a:spcBef>
                <a:spcPts val="0"/>
              </a:spcBef>
              <a:spcAft>
                <a:spcPts val="0"/>
              </a:spcAft>
              <a:buNone/>
            </a:pPr>
            <a:r>
              <a:rPr lang="en-US" sz="2400" dirty="0">
                <a:latin typeface="Times New Roman"/>
                <a:ea typeface="Times New Roman"/>
                <a:cs typeface="Times New Roman"/>
                <a:sym typeface="Times New Roman"/>
              </a:rPr>
              <a:t>y² mod p=(x³+ax+ b) mod p</a:t>
            </a:r>
            <a:endParaRPr sz="2400" dirty="0">
              <a:latin typeface="Times New Roman"/>
              <a:ea typeface="Times New Roman"/>
              <a:cs typeface="Times New Roman"/>
              <a:sym typeface="Times New Roman"/>
            </a:endParaRPr>
          </a:p>
          <a:p>
            <a:pPr marL="457200" lvl="0" indent="0" algn="l" rtl="0">
              <a:spcBef>
                <a:spcPts val="0"/>
              </a:spcBef>
              <a:spcAft>
                <a:spcPts val="0"/>
              </a:spcAft>
              <a:buNone/>
            </a:pP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a, b and p are known as elliptic curve parameters; ‘a’ and  ‘b’ decide the shape of the curve, while ‘p’ decides the range.</a:t>
            </a:r>
          </a:p>
          <a:p>
            <a:pPr marL="114300" lvl="0" indent="0" algn="just" rtl="0">
              <a:spcBef>
                <a:spcPts val="0"/>
              </a:spcBef>
              <a:spcAft>
                <a:spcPts val="0"/>
              </a:spcAft>
              <a:buSzPts val="1800"/>
              <a:buNone/>
            </a:pPr>
            <a:endParaRPr lang="en-US" sz="2400" dirty="0">
              <a:solidFill>
                <a:srgbClr val="FF0000"/>
              </a:solidFill>
              <a:latin typeface="Times New Roman"/>
              <a:ea typeface="Times New Roman"/>
              <a:cs typeface="Times New Roman"/>
              <a:sym typeface="Times New Roman"/>
            </a:endParaRPr>
          </a:p>
          <a:p>
            <a:pPr marL="114300" lvl="0" indent="0" algn="just" rtl="0">
              <a:spcBef>
                <a:spcPts val="0"/>
              </a:spcBef>
              <a:spcAft>
                <a:spcPts val="0"/>
              </a:spcAft>
              <a:buSzPts val="1800"/>
              <a:buNone/>
            </a:pPr>
            <a:r>
              <a:rPr lang="en-US" sz="2400" dirty="0">
                <a:solidFill>
                  <a:srgbClr val="FF0000"/>
                </a:solidFill>
                <a:latin typeface="Times New Roman"/>
                <a:ea typeface="Times New Roman"/>
                <a:cs typeface="Times New Roman"/>
                <a:sym typeface="Times New Roman"/>
              </a:rPr>
              <a:t>Mention the values of parameters for your work</a:t>
            </a:r>
            <a:endParaRPr sz="2400" dirty="0">
              <a:solidFill>
                <a:srgbClr val="FF0000"/>
              </a:solidFill>
              <a:latin typeface="Times New Roman"/>
              <a:ea typeface="Times New Roman"/>
              <a:cs typeface="Times New Roman"/>
              <a:sym typeface="Times New Roman"/>
            </a:endParaRPr>
          </a:p>
          <a:p>
            <a:pPr marL="457200" lvl="0" indent="0" algn="just" rtl="0">
              <a:spcBef>
                <a:spcPts val="0"/>
              </a:spcBef>
              <a:spcAft>
                <a:spcPts val="0"/>
              </a:spcAft>
              <a:buNone/>
            </a:pP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In our model, ECC has been used to </a:t>
            </a:r>
            <a:r>
              <a:rPr lang="en-US" sz="1800" b="1" dirty="0">
                <a:latin typeface="Times New Roman"/>
                <a:ea typeface="Times New Roman"/>
                <a:cs typeface="Times New Roman"/>
                <a:sym typeface="Times New Roman"/>
              </a:rPr>
              <a:t>transform pixel intensity values</a:t>
            </a:r>
            <a:r>
              <a:rPr lang="en-US"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457200" lvl="0" indent="0" algn="just" rtl="0">
              <a:spcBef>
                <a:spcPts val="0"/>
              </a:spcBef>
              <a:spcAft>
                <a:spcPts val="0"/>
              </a:spcAft>
              <a:buNone/>
            </a:pP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With respect to the curve, ‘x’ refers to the original intensity value while ‘y’ refers to the transformed value.</a:t>
            </a:r>
            <a:endParaRPr sz="1800" dirty="0">
              <a:latin typeface="Times New Roman"/>
              <a:ea typeface="Times New Roman"/>
              <a:cs typeface="Times New Roman"/>
              <a:sym typeface="Times New Roman"/>
            </a:endParaRPr>
          </a:p>
          <a:p>
            <a:pPr marL="342900" lvl="0" indent="-88900" algn="just" rtl="0">
              <a:spcBef>
                <a:spcPts val="440"/>
              </a:spcBef>
              <a:spcAft>
                <a:spcPts val="0"/>
              </a:spcAft>
              <a:buSzPts val="2200"/>
              <a:buNone/>
            </a:pPr>
            <a:endParaRPr dirty="0"/>
          </a:p>
        </p:txBody>
      </p:sp>
      <p:sp>
        <p:nvSpPr>
          <p:cNvPr id="2" name="Slide Number Placeholder 1">
            <a:extLst>
              <a:ext uri="{FF2B5EF4-FFF2-40B4-BE49-F238E27FC236}">
                <a16:creationId xmlns:a16="http://schemas.microsoft.com/office/drawing/2014/main" id="{1DBAB3BF-315A-4E7F-B259-43B581F57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457200" y="38400"/>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dirty="0">
                <a:latin typeface="Times New Roman"/>
                <a:ea typeface="Times New Roman"/>
                <a:cs typeface="Times New Roman"/>
                <a:sym typeface="Times New Roman"/>
              </a:rPr>
              <a:t>Encryption of pixel intensity values</a:t>
            </a:r>
            <a:endParaRPr sz="3000" dirty="0">
              <a:latin typeface="Times New Roman"/>
              <a:ea typeface="Times New Roman"/>
              <a:cs typeface="Times New Roman"/>
              <a:sym typeface="Times New Roman"/>
            </a:endParaRPr>
          </a:p>
        </p:txBody>
      </p:sp>
      <p:sp>
        <p:nvSpPr>
          <p:cNvPr id="184" name="Google Shape;184;p21"/>
          <p:cNvSpPr txBox="1">
            <a:spLocks noGrp="1"/>
          </p:cNvSpPr>
          <p:nvPr>
            <p:ph type="body" idx="1"/>
          </p:nvPr>
        </p:nvSpPr>
        <p:spPr>
          <a:xfrm>
            <a:off x="457200" y="970384"/>
            <a:ext cx="7620000" cy="5849215"/>
          </a:xfrm>
          <a:prstGeom prst="rect">
            <a:avLst/>
          </a:prstGeom>
          <a:noFill/>
          <a:ln>
            <a:noFill/>
          </a:ln>
        </p:spPr>
        <p:txBody>
          <a:bodyPr spcFirstLastPara="1" wrap="square" lIns="91425" tIns="45700" rIns="91425" bIns="45700" anchor="t" anchorCtr="0">
            <a:noAutofit/>
          </a:bodyPr>
          <a:lstStyle/>
          <a:p>
            <a:pPr marL="342900" lvl="0" indent="-228600" algn="just" rtl="0">
              <a:lnSpc>
                <a:spcPct val="150000"/>
              </a:lnSpc>
              <a:spcBef>
                <a:spcPts val="0"/>
              </a:spcBef>
              <a:spcAft>
                <a:spcPts val="0"/>
              </a:spcAft>
              <a:buSzPts val="1800"/>
              <a:buFont typeface="Times New Roman"/>
              <a:buChar char="•"/>
            </a:pPr>
            <a:r>
              <a:rPr lang="en-US" sz="1800" b="1" i="1" dirty="0">
                <a:latin typeface="Times New Roman"/>
                <a:ea typeface="Times New Roman"/>
                <a:cs typeface="Times New Roman"/>
                <a:sym typeface="Times New Roman"/>
              </a:rPr>
              <a:t>Step1</a:t>
            </a:r>
            <a:r>
              <a:rPr lang="en-US" sz="1800" dirty="0">
                <a:latin typeface="Times New Roman"/>
                <a:ea typeface="Times New Roman"/>
                <a:cs typeface="Times New Roman"/>
                <a:sym typeface="Times New Roman"/>
              </a:rPr>
              <a:t>:  An elliptic curve Ep(</a:t>
            </a:r>
            <a:r>
              <a:rPr lang="en-US" sz="1800" dirty="0" err="1">
                <a:latin typeface="Times New Roman"/>
                <a:ea typeface="Times New Roman"/>
                <a:cs typeface="Times New Roman"/>
                <a:sym typeface="Times New Roman"/>
              </a:rPr>
              <a:t>a,b</a:t>
            </a:r>
            <a:r>
              <a:rPr lang="en-US" sz="1800" dirty="0">
                <a:latin typeface="Times New Roman"/>
                <a:ea typeface="Times New Roman"/>
                <a:cs typeface="Times New Roman"/>
                <a:sym typeface="Times New Roman"/>
              </a:rPr>
              <a:t>) was chosen.</a:t>
            </a:r>
            <a:endParaRPr sz="1800" dirty="0">
              <a:latin typeface="Times New Roman"/>
              <a:ea typeface="Times New Roman"/>
              <a:cs typeface="Times New Roman"/>
              <a:sym typeface="Times New Roman"/>
            </a:endParaRPr>
          </a:p>
          <a:p>
            <a:pPr marL="342900" lvl="0" indent="-203200" algn="just" rtl="0">
              <a:lnSpc>
                <a:spcPct val="150000"/>
              </a:lnSpc>
              <a:spcBef>
                <a:spcPts val="0"/>
              </a:spcBef>
              <a:spcAft>
                <a:spcPts val="0"/>
              </a:spcAft>
              <a:buSzPts val="1800"/>
              <a:buChar char="•"/>
            </a:pPr>
            <a:r>
              <a:rPr lang="en-US" sz="1800" b="1" i="1" dirty="0">
                <a:latin typeface="Times New Roman"/>
                <a:ea typeface="Times New Roman"/>
                <a:cs typeface="Times New Roman"/>
                <a:sym typeface="Times New Roman"/>
              </a:rPr>
              <a:t>Step 2</a:t>
            </a:r>
            <a:r>
              <a:rPr lang="en-US" sz="1800" dirty="0">
                <a:latin typeface="Times New Roman"/>
                <a:ea typeface="Times New Roman"/>
                <a:cs typeface="Times New Roman"/>
                <a:sym typeface="Times New Roman"/>
              </a:rPr>
              <a:t>: Based on the value of p, range of the curve was determined</a:t>
            </a:r>
            <a:endParaRPr sz="1800" dirty="0">
              <a:latin typeface="Times New Roman"/>
              <a:ea typeface="Times New Roman"/>
              <a:cs typeface="Times New Roman"/>
              <a:sym typeface="Times New Roman"/>
            </a:endParaRPr>
          </a:p>
          <a:p>
            <a:pPr marL="342900" lvl="0" indent="-203200" algn="just" rtl="0">
              <a:lnSpc>
                <a:spcPct val="150000"/>
              </a:lnSpc>
              <a:spcBef>
                <a:spcPts val="0"/>
              </a:spcBef>
              <a:spcAft>
                <a:spcPts val="0"/>
              </a:spcAft>
              <a:buSzPts val="1800"/>
              <a:buChar char="•"/>
            </a:pPr>
            <a:r>
              <a:rPr lang="en-US" sz="1800" b="1" i="1" dirty="0">
                <a:latin typeface="Times New Roman"/>
                <a:ea typeface="Times New Roman"/>
                <a:cs typeface="Times New Roman"/>
                <a:sym typeface="Times New Roman"/>
              </a:rPr>
              <a:t>Step 3</a:t>
            </a:r>
            <a:r>
              <a:rPr lang="en-US" sz="1800" dirty="0">
                <a:latin typeface="Times New Roman"/>
                <a:ea typeface="Times New Roman"/>
                <a:cs typeface="Times New Roman"/>
                <a:sym typeface="Times New Roman"/>
              </a:rPr>
              <a:t>: An image was inputted and read as a matrix of pixel intensity values. These values range from 0(black) to 255(white).</a:t>
            </a:r>
            <a:endParaRPr sz="1800" dirty="0">
              <a:latin typeface="Times New Roman"/>
              <a:ea typeface="Times New Roman"/>
              <a:cs typeface="Times New Roman"/>
              <a:sym typeface="Times New Roman"/>
            </a:endParaRPr>
          </a:p>
          <a:p>
            <a:pPr marL="342900" lvl="0" indent="-203200" algn="just" rtl="0">
              <a:lnSpc>
                <a:spcPct val="150000"/>
              </a:lnSpc>
              <a:spcBef>
                <a:spcPts val="0"/>
              </a:spcBef>
              <a:spcAft>
                <a:spcPts val="0"/>
              </a:spcAft>
              <a:buSzPts val="1800"/>
              <a:buChar char="•"/>
            </a:pPr>
            <a:r>
              <a:rPr lang="en-US" sz="1800" b="1" i="1" dirty="0">
                <a:latin typeface="Times New Roman"/>
                <a:ea typeface="Times New Roman"/>
                <a:cs typeface="Times New Roman"/>
                <a:sym typeface="Times New Roman"/>
              </a:rPr>
              <a:t>Step 4</a:t>
            </a:r>
            <a:r>
              <a:rPr lang="en-US" sz="1800" dirty="0">
                <a:latin typeface="Times New Roman"/>
                <a:ea typeface="Times New Roman"/>
                <a:cs typeface="Times New Roman"/>
                <a:sym typeface="Times New Roman"/>
              </a:rPr>
              <a:t>: An auxiliary base parameter(k), for example </a:t>
            </a:r>
            <a:r>
              <a:rPr lang="en-US" sz="1800" i="1" dirty="0">
                <a:latin typeface="Times New Roman"/>
                <a:ea typeface="Times New Roman"/>
                <a:cs typeface="Times New Roman"/>
                <a:sym typeface="Times New Roman"/>
              </a:rPr>
              <a:t>k </a:t>
            </a:r>
            <a:r>
              <a:rPr lang="en-US" sz="1800" dirty="0">
                <a:latin typeface="Times New Roman"/>
                <a:ea typeface="Times New Roman"/>
                <a:cs typeface="Times New Roman"/>
                <a:sym typeface="Times New Roman"/>
              </a:rPr>
              <a:t>= 20, was chosen.</a:t>
            </a:r>
            <a:endParaRPr sz="1800" dirty="0">
              <a:latin typeface="Times New Roman"/>
              <a:ea typeface="Times New Roman"/>
              <a:cs typeface="Times New Roman"/>
              <a:sym typeface="Times New Roman"/>
            </a:endParaRPr>
          </a:p>
          <a:p>
            <a:pPr marL="342900" lvl="0" indent="-203200" algn="just" rtl="0">
              <a:lnSpc>
                <a:spcPct val="150000"/>
              </a:lnSpc>
              <a:spcBef>
                <a:spcPts val="0"/>
              </a:spcBef>
              <a:spcAft>
                <a:spcPts val="0"/>
              </a:spcAft>
              <a:buSzPts val="1800"/>
              <a:buChar char="•"/>
            </a:pPr>
            <a:r>
              <a:rPr lang="en-US" sz="1800" b="1" i="1" dirty="0">
                <a:latin typeface="Times New Roman"/>
                <a:ea typeface="Times New Roman"/>
                <a:cs typeface="Times New Roman"/>
                <a:sym typeface="Times New Roman"/>
              </a:rPr>
              <a:t>Step 5</a:t>
            </a:r>
            <a:r>
              <a:rPr lang="en-US" sz="1800" dirty="0">
                <a:latin typeface="Times New Roman"/>
                <a:ea typeface="Times New Roman"/>
                <a:cs typeface="Times New Roman"/>
                <a:sym typeface="Times New Roman"/>
              </a:rPr>
              <a:t>: An attempt was made to the solve the elliptic curve for x=mk+1 (for every </a:t>
            </a:r>
            <a:r>
              <a:rPr lang="en-US" sz="1800" dirty="0" err="1">
                <a:latin typeface="Times New Roman"/>
                <a:ea typeface="Times New Roman"/>
                <a:cs typeface="Times New Roman"/>
                <a:sym typeface="Times New Roman"/>
              </a:rPr>
              <a:t>mk</a:t>
            </a:r>
            <a:r>
              <a:rPr lang="en-US" sz="1800" dirty="0">
                <a:latin typeface="Times New Roman"/>
                <a:ea typeface="Times New Roman"/>
                <a:cs typeface="Times New Roman"/>
                <a:sym typeface="Times New Roman"/>
              </a:rPr>
              <a:t>), where m represents an individual pixel intensity value.</a:t>
            </a:r>
            <a:endParaRPr sz="1800" dirty="0">
              <a:latin typeface="Times New Roman"/>
              <a:ea typeface="Times New Roman"/>
              <a:cs typeface="Times New Roman"/>
              <a:sym typeface="Times New Roman"/>
            </a:endParaRPr>
          </a:p>
          <a:p>
            <a:pPr marL="342900" lvl="0" indent="-228600" algn="just" rtl="0">
              <a:lnSpc>
                <a:spcPct val="150000"/>
              </a:lnSpc>
              <a:spcBef>
                <a:spcPts val="0"/>
              </a:spcBef>
              <a:spcAft>
                <a:spcPts val="0"/>
              </a:spcAft>
              <a:buSzPts val="1800"/>
              <a:buChar char="•"/>
            </a:pPr>
            <a:r>
              <a:rPr lang="en-US" sz="1800" b="1" i="1" dirty="0">
                <a:latin typeface="Times New Roman"/>
                <a:ea typeface="Times New Roman"/>
                <a:cs typeface="Times New Roman"/>
                <a:sym typeface="Times New Roman"/>
              </a:rPr>
              <a:t>Step 6</a:t>
            </a:r>
            <a:r>
              <a:rPr lang="en-US" sz="1800" i="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If the curve could not be solved using x=mk+1, x=mk+2,3,4….(k-1) were given as inputs to the elliptic curve equation.</a:t>
            </a:r>
            <a:endParaRPr sz="1800" b="1" i="1" dirty="0">
              <a:latin typeface="Times New Roman"/>
              <a:ea typeface="Times New Roman"/>
              <a:cs typeface="Times New Roman"/>
              <a:sym typeface="Times New Roman"/>
            </a:endParaRPr>
          </a:p>
          <a:p>
            <a:pPr marL="342900" lvl="0" indent="-228600" algn="just" rtl="0">
              <a:lnSpc>
                <a:spcPct val="150000"/>
              </a:lnSpc>
              <a:spcBef>
                <a:spcPts val="0"/>
              </a:spcBef>
              <a:spcAft>
                <a:spcPts val="0"/>
              </a:spcAft>
              <a:buSzPts val="1800"/>
              <a:buChar char="•"/>
            </a:pPr>
            <a:r>
              <a:rPr lang="en-US" sz="1800" b="1" i="1" dirty="0">
                <a:latin typeface="Times New Roman"/>
                <a:ea typeface="Times New Roman"/>
                <a:cs typeface="Times New Roman"/>
                <a:sym typeface="Times New Roman"/>
              </a:rPr>
              <a:t>Step 7</a:t>
            </a:r>
            <a:r>
              <a:rPr lang="en-US" sz="1800" dirty="0">
                <a:latin typeface="Times New Roman"/>
                <a:ea typeface="Times New Roman"/>
                <a:cs typeface="Times New Roman"/>
                <a:sym typeface="Times New Roman"/>
              </a:rPr>
              <a:t>: A value of </a:t>
            </a:r>
            <a:r>
              <a:rPr lang="en-US" sz="1800" i="1" dirty="0">
                <a:latin typeface="Times New Roman"/>
                <a:ea typeface="Times New Roman"/>
                <a:cs typeface="Times New Roman"/>
                <a:sym typeface="Times New Roman"/>
              </a:rPr>
              <a:t>y </a:t>
            </a:r>
            <a:r>
              <a:rPr lang="en-US" sz="1800" dirty="0">
                <a:latin typeface="Times New Roman"/>
                <a:ea typeface="Times New Roman"/>
                <a:cs typeface="Times New Roman"/>
                <a:sym typeface="Times New Roman"/>
              </a:rPr>
              <a:t>was reached</a:t>
            </a:r>
            <a:r>
              <a:rPr lang="en-US" sz="1800" i="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before reaching </a:t>
            </a:r>
            <a:r>
              <a:rPr lang="en-US" sz="1800" i="1" dirty="0">
                <a:latin typeface="Times New Roman"/>
                <a:ea typeface="Times New Roman"/>
                <a:cs typeface="Times New Roman"/>
                <a:sym typeface="Times New Roman"/>
              </a:rPr>
              <a:t>x </a:t>
            </a:r>
            <a:r>
              <a:rPr lang="en-US" sz="1800" dirty="0">
                <a:latin typeface="Times New Roman"/>
                <a:ea typeface="Times New Roman"/>
                <a:cs typeface="Times New Roman"/>
                <a:sym typeface="Times New Roman"/>
              </a:rPr>
              <a:t>= </a:t>
            </a:r>
            <a:r>
              <a:rPr lang="en-US" sz="1800" i="1" dirty="0" err="1">
                <a:latin typeface="Times New Roman"/>
                <a:ea typeface="Times New Roman"/>
                <a:cs typeface="Times New Roman"/>
                <a:sym typeface="Times New Roman"/>
              </a:rPr>
              <a:t>mk</a:t>
            </a:r>
            <a:r>
              <a:rPr lang="en-US" sz="1800" i="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 </a:t>
            </a:r>
            <a:r>
              <a:rPr lang="en-US" sz="1800" i="1" dirty="0">
                <a:latin typeface="Times New Roman"/>
                <a:ea typeface="Times New Roman"/>
                <a:cs typeface="Times New Roman"/>
                <a:sym typeface="Times New Roman"/>
              </a:rPr>
              <a:t>k</a:t>
            </a:r>
            <a:r>
              <a:rPr lang="en-US" sz="1800" dirty="0">
                <a:latin typeface="Times New Roman"/>
                <a:ea typeface="Times New Roman"/>
                <a:cs typeface="Times New Roman"/>
                <a:sym typeface="Times New Roman"/>
              </a:rPr>
              <a:t>-1. Thus a point (</a:t>
            </a:r>
            <a:r>
              <a:rPr lang="en-US" sz="1800" dirty="0" err="1">
                <a:latin typeface="Times New Roman"/>
                <a:ea typeface="Times New Roman"/>
                <a:cs typeface="Times New Roman"/>
                <a:sym typeface="Times New Roman"/>
              </a:rPr>
              <a:t>x,y</a:t>
            </a:r>
            <a:r>
              <a:rPr lang="en-US" sz="1800" dirty="0">
                <a:latin typeface="Times New Roman"/>
                <a:ea typeface="Times New Roman"/>
                <a:cs typeface="Times New Roman"/>
                <a:sym typeface="Times New Roman"/>
              </a:rPr>
              <a:t>) was now obtained on the elliptic curve, which represented a value in the input matrix.</a:t>
            </a:r>
            <a:endParaRPr sz="1800" dirty="0">
              <a:latin typeface="Times New Roman"/>
              <a:ea typeface="Times New Roman"/>
              <a:cs typeface="Times New Roman"/>
              <a:sym typeface="Times New Roman"/>
            </a:endParaRPr>
          </a:p>
          <a:p>
            <a:pPr marL="342900" lvl="0" indent="-228600" algn="just" rtl="0">
              <a:lnSpc>
                <a:spcPct val="150000"/>
              </a:lnSpc>
              <a:spcBef>
                <a:spcPts val="0"/>
              </a:spcBef>
              <a:spcAft>
                <a:spcPts val="0"/>
              </a:spcAft>
              <a:buSzPts val="1800"/>
              <a:buChar char="•"/>
            </a:pPr>
            <a:r>
              <a:rPr lang="en-US" sz="1800" b="1" i="1" dirty="0">
                <a:latin typeface="Times New Roman"/>
                <a:ea typeface="Times New Roman"/>
                <a:cs typeface="Times New Roman"/>
                <a:sym typeface="Times New Roman"/>
              </a:rPr>
              <a:t>Step 8: </a:t>
            </a:r>
            <a:r>
              <a:rPr lang="en-US" sz="1800" dirty="0">
                <a:latin typeface="Times New Roman"/>
                <a:ea typeface="Times New Roman"/>
                <a:cs typeface="Times New Roman"/>
                <a:sym typeface="Times New Roman"/>
              </a:rPr>
              <a:t>The entire input image matrix was converted into a matrix of new points which represented solutions of the elliptical curve.</a:t>
            </a: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E0C441DF-20DF-4B85-AAAF-7197FD4BAE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457200" y="683275"/>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libri"/>
              <a:buNone/>
            </a:pPr>
            <a:r>
              <a:rPr lang="en-US" sz="3000">
                <a:latin typeface="Times New Roman"/>
                <a:ea typeface="Times New Roman"/>
                <a:cs typeface="Times New Roman"/>
                <a:sym typeface="Times New Roman"/>
              </a:rPr>
              <a:t>Modifications </a:t>
            </a:r>
            <a:endParaRPr sz="3000">
              <a:latin typeface="Times New Roman"/>
              <a:ea typeface="Times New Roman"/>
              <a:cs typeface="Times New Roman"/>
              <a:sym typeface="Times New Roman"/>
            </a:endParaRPr>
          </a:p>
        </p:txBody>
      </p:sp>
      <p:sp>
        <p:nvSpPr>
          <p:cNvPr id="190" name="Google Shape;190;p22"/>
          <p:cNvSpPr txBox="1">
            <a:spLocks noGrp="1"/>
          </p:cNvSpPr>
          <p:nvPr>
            <p:ph type="body" idx="1"/>
          </p:nvPr>
        </p:nvSpPr>
        <p:spPr>
          <a:xfrm>
            <a:off x="457200" y="1593166"/>
            <a:ext cx="7620000" cy="5159326"/>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440"/>
              </a:spcBef>
              <a:spcAft>
                <a:spcPts val="0"/>
              </a:spcAft>
              <a:buSzPts val="1800"/>
              <a:buFont typeface="Times New Roman"/>
              <a:buChar char="•"/>
            </a:pPr>
            <a:r>
              <a:rPr lang="en-US" sz="1800" dirty="0">
                <a:latin typeface="Times New Roman"/>
                <a:ea typeface="Times New Roman"/>
                <a:cs typeface="Times New Roman"/>
                <a:sym typeface="Times New Roman"/>
              </a:rPr>
              <a:t>Encryption of pixels was done by drawing parallels from </a:t>
            </a:r>
            <a:r>
              <a:rPr lang="en-US" sz="1800" dirty="0" err="1">
                <a:latin typeface="Times New Roman"/>
                <a:ea typeface="Times New Roman"/>
                <a:cs typeface="Times New Roman"/>
                <a:sym typeface="Times New Roman"/>
              </a:rPr>
              <a:t>Koblitz’s</a:t>
            </a:r>
            <a:r>
              <a:rPr lang="en-US" sz="1800" dirty="0">
                <a:latin typeface="Times New Roman"/>
                <a:ea typeface="Times New Roman"/>
                <a:cs typeface="Times New Roman"/>
                <a:sym typeface="Times New Roman"/>
              </a:rPr>
              <a:t> method of encoding text messages.</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The values of ‘Y’ for respective ‘X’ on the elliptic curve can range from 0 to ‘p’.</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Since pixel intensity values only ranged from 0 to 255; and diminishing the value of ‘p’ or base parameter ‘k’ could either lead to decreasing the range of operation or decreasing the probability of solving the curve with a particular value of x, the modulo operator (mod 255) was used for all the outputs obtained by solving the curve.</a:t>
            </a:r>
            <a:endParaRPr sz="1800" dirty="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The values of quotient were stored in a separate array; they can later be used to reconstruct the ‘Y’ value, which can lead to the pixel intensity value of the original image, during decryption.</a:t>
            </a:r>
            <a:endParaRPr sz="1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F4EC907D-DA92-4CC8-A0FC-08A6D8257FC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Adjacenc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2932</Words>
  <Application>Microsoft Office PowerPoint</Application>
  <PresentationFormat>On-screen Show (4:3)</PresentationFormat>
  <Paragraphs>296</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Times New Roman</vt:lpstr>
      <vt:lpstr>Adjacency</vt:lpstr>
      <vt:lpstr>Image cryptography using Elliptic curve and Magic matrix with Advanced encryption standard </vt:lpstr>
      <vt:lpstr>Contents</vt:lpstr>
      <vt:lpstr>Motivation</vt:lpstr>
      <vt:lpstr>Introduction</vt:lpstr>
      <vt:lpstr>Literature Review</vt:lpstr>
      <vt:lpstr>Proposed Block Diagram</vt:lpstr>
      <vt:lpstr>Introduction to Elliptic curves</vt:lpstr>
      <vt:lpstr>Encryption of pixel intensity values</vt:lpstr>
      <vt:lpstr>Modifications </vt:lpstr>
      <vt:lpstr>Results of ECC for Lena Image</vt:lpstr>
      <vt:lpstr>Results of ECC for Other Image</vt:lpstr>
      <vt:lpstr>Magic Matrix</vt:lpstr>
      <vt:lpstr>Example of magic matrix</vt:lpstr>
      <vt:lpstr>Construction of Magic Matrix</vt:lpstr>
      <vt:lpstr>Construction of Magic Matrix</vt:lpstr>
      <vt:lpstr>Scrambling using magic matrix</vt:lpstr>
      <vt:lpstr>Modifications</vt:lpstr>
      <vt:lpstr>Results of Magic matrix for Lena Image</vt:lpstr>
      <vt:lpstr>PowerPoint Presentation</vt:lpstr>
      <vt:lpstr>Advanced Encryption Standard (AES)</vt:lpstr>
      <vt:lpstr>PowerPoint Presentation</vt:lpstr>
      <vt:lpstr>Step 1: Sub Bytes</vt:lpstr>
      <vt:lpstr>PowerPoint Presentation</vt:lpstr>
      <vt:lpstr>Step 2: Shift rows</vt:lpstr>
      <vt:lpstr>Step 3: Mix Columns</vt:lpstr>
      <vt:lpstr>Step 4: Add round key</vt:lpstr>
      <vt:lpstr>Modifications</vt:lpstr>
      <vt:lpstr>Final output: Lena Image</vt:lpstr>
      <vt:lpstr>PowerPoint Presentation</vt:lpstr>
      <vt:lpstr>Results and Discussions</vt:lpstr>
      <vt:lpstr>PowerPoint Presentation</vt:lpstr>
      <vt:lpstr>Comparison of parameters: </vt:lpstr>
      <vt:lpstr>Future Work</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cryptography using Elliptic curve cryptography and Magic matrix with Advanced encryption standard</dc:title>
  <dc:creator>Administrator</dc:creator>
  <cp:lastModifiedBy>Admin</cp:lastModifiedBy>
  <cp:revision>7</cp:revision>
  <dcterms:modified xsi:type="dcterms:W3CDTF">2019-12-10T10:13:49Z</dcterms:modified>
</cp:coreProperties>
</file>