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4" r:id="rId9"/>
    <p:sldId id="261" r:id="rId10"/>
    <p:sldId id="269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6201" y="-3397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</a:t>
            </a:r>
            <a:br>
              <a:rPr lang="en-IN" dirty="0"/>
            </a:b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4" y="726590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endParaRPr lang="en-IN" dirty="0"/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4755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C0CED-FE72-42EF-8D2D-2F400A6C7A42}"/>
              </a:ext>
            </a:extLst>
          </p:cNvPr>
          <p:cNvSpPr txBox="1"/>
          <p:nvPr/>
        </p:nvSpPr>
        <p:spPr>
          <a:xfrm>
            <a:off x="586740" y="4196244"/>
            <a:ext cx="7924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F382E-62E9-45DD-B2DB-CB3987DA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62" y="260855"/>
            <a:ext cx="3177540" cy="23179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332354-0A27-4679-BC87-765F5FDB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62" y="2732833"/>
            <a:ext cx="3177540" cy="22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A5DD2-1875-4557-8C13-451FF1A24F4A}"/>
              </a:ext>
            </a:extLst>
          </p:cNvPr>
          <p:cNvSpPr txBox="1"/>
          <p:nvPr/>
        </p:nvSpPr>
        <p:spPr>
          <a:xfrm>
            <a:off x="419100" y="1157653"/>
            <a:ext cx="4998720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In the old customers’ list , we see that most purchases in the last 3 years were made by the customers who owned a car with a larger set of customers from New South Wales.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Although, that trend has seen a change in the new customers’ list where customers without a car have made more purchases than the other half in New South Wales and Victoria.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However, NSW continues to contain a larger set of the customers even in the new customers’ list. Therefore, some strategy should be used in the other two states in order to drive more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8490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F2E6A-A0E2-4F64-AECF-4F0B9AB3C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820525"/>
            <a:ext cx="6377940" cy="42950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this investigation, we have studied the trends of the new and old customers.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main focus was given to attributes 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Purchases made by each state categorized by people owning and not owning cars</a:t>
            </a:r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181614"/>
            <a:ext cx="3800704" cy="6155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br>
              <a:rPr lang="en-IN" dirty="0"/>
            </a:b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of customers</a:t>
            </a:r>
          </a:p>
          <a:p>
            <a:endParaRPr lang="en-IN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0277EB-B5A5-44D5-85D3-AC847AE38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46"/>
          <a:stretch/>
        </p:blipFill>
        <p:spPr>
          <a:xfrm>
            <a:off x="5291528" y="245475"/>
            <a:ext cx="3852472" cy="2386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A11852-CCCD-400A-A481-4E1FEDB4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/>
          <a:stretch/>
        </p:blipFill>
        <p:spPr>
          <a:xfrm>
            <a:off x="5268668" y="2669213"/>
            <a:ext cx="3852472" cy="24937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A68096-38DA-4D37-8809-A0D01777944C}"/>
              </a:ext>
            </a:extLst>
          </p:cNvPr>
          <p:cNvSpPr txBox="1"/>
          <p:nvPr/>
        </p:nvSpPr>
        <p:spPr>
          <a:xfrm>
            <a:off x="205025" y="1676400"/>
            <a:ext cx="4770835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observe from the relative frequencie</a:t>
            </a:r>
            <a:r>
              <a:rPr lang="en-IN" dirty="0"/>
              <a:t>s plotted in the chart, the trend continues to be the same for the age group  &lt;25 years.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There is a decrease in the relative frequency of the age group (40-45) which is consequently seen as a slight increase in the percentage of customers belonging to the age group (50-85)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Therefore, customers falling in the age group (50-85) should be given more importance.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br>
              <a:rPr lang="en-IN" dirty="0"/>
            </a:b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4" y="726590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Wealth segments distribution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4755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3A029-C6A4-4C9B-936D-99A5A7F1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" y="1314765"/>
            <a:ext cx="8938975" cy="2881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C0CED-FE72-42EF-8D2D-2F400A6C7A42}"/>
              </a:ext>
            </a:extLst>
          </p:cNvPr>
          <p:cNvSpPr txBox="1"/>
          <p:nvPr/>
        </p:nvSpPr>
        <p:spPr>
          <a:xfrm>
            <a:off x="586740" y="4196244"/>
            <a:ext cx="792480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There’s no major change that is observed here.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Mass customers must be </a:t>
            </a:r>
            <a:r>
              <a:rPr lang="en-IN" dirty="0"/>
              <a:t>given more attention, followed by high net worth customers and affluent customers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br>
              <a:rPr lang="en-IN" dirty="0"/>
            </a:b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4" y="726590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endParaRPr lang="en-IN" dirty="0"/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4755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C0CED-FE72-42EF-8D2D-2F400A6C7A42}"/>
              </a:ext>
            </a:extLst>
          </p:cNvPr>
          <p:cNvSpPr txBox="1"/>
          <p:nvPr/>
        </p:nvSpPr>
        <p:spPr>
          <a:xfrm>
            <a:off x="586740" y="4196244"/>
            <a:ext cx="7924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F8328-18D0-40F4-A968-0CE68207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37" y="865561"/>
            <a:ext cx="5990520" cy="4053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38DC4-3C16-47CC-9A7B-592B642F0CDB}"/>
              </a:ext>
            </a:extLst>
          </p:cNvPr>
          <p:cNvSpPr txBox="1"/>
          <p:nvPr/>
        </p:nvSpPr>
        <p:spPr>
          <a:xfrm>
            <a:off x="304800" y="1226820"/>
            <a:ext cx="2697480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There is an observable change in the gender split among high net worth customers and affluent customers in the new customers list.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Women </a:t>
            </a:r>
            <a:r>
              <a:rPr lang="en-IN" dirty="0"/>
              <a:t>must be targeted more than men in mass customer and high net worth customer segments whereas men should be targeted in from the affluent customers’ list.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5466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br>
              <a:rPr lang="en-IN" dirty="0"/>
            </a:b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4" y="726590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endParaRPr lang="en-IN" dirty="0"/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47559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C0CED-FE72-42EF-8D2D-2F400A6C7A42}"/>
              </a:ext>
            </a:extLst>
          </p:cNvPr>
          <p:cNvSpPr txBox="1"/>
          <p:nvPr/>
        </p:nvSpPr>
        <p:spPr>
          <a:xfrm>
            <a:off x="586740" y="4196244"/>
            <a:ext cx="7924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F18F3-48C9-4186-87EF-3F68F9B92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5" y="852149"/>
            <a:ext cx="6065090" cy="42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2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497295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IN" dirty="0"/>
          </a:p>
          <a:p>
            <a:r>
              <a:rPr lang="en-IN" dirty="0"/>
              <a:t>Job industry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8EDCB-9BCC-4702-B3F6-27B50F6B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22" y="263974"/>
            <a:ext cx="5576777" cy="2373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8A597-2DD6-48BA-A2FE-1B156DFD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2739925"/>
            <a:ext cx="5631180" cy="2405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244F8-9413-435C-91F4-4274AF8E33D5}"/>
              </a:ext>
            </a:extLst>
          </p:cNvPr>
          <p:cNvSpPr txBox="1"/>
          <p:nvPr/>
        </p:nvSpPr>
        <p:spPr>
          <a:xfrm>
            <a:off x="220270" y="1359422"/>
            <a:ext cx="2865835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new customers list has more individuals from the financial services category (20.3%) closely followed by the manufacturing category (19.9%).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Since there is no major difference between their relative frequencies, both the categories must be given equal importance.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On the other hand, the other categories follow the same trend as that of the old customer list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1667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718564" y="73356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Sales contributed by customer who own and don’t own cars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BF9559-E9A9-4C83-9212-32AC7EA9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5" y="1401207"/>
            <a:ext cx="4057650" cy="30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B07DFD-B54D-436E-A338-488EF0EAC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1" y="1401207"/>
            <a:ext cx="4057650" cy="306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243485-D5E9-4DA9-87DD-292D3D7521B9}"/>
              </a:ext>
            </a:extLst>
          </p:cNvPr>
          <p:cNvSpPr txBox="1"/>
          <p:nvPr/>
        </p:nvSpPr>
        <p:spPr>
          <a:xfrm>
            <a:off x="464820" y="4464733"/>
            <a:ext cx="74904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Customers without a car have contributed more from the new customers’ list.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</dc:creator>
  <cp:lastModifiedBy>Derin Robert</cp:lastModifiedBy>
  <cp:revision>14</cp:revision>
  <dcterms:modified xsi:type="dcterms:W3CDTF">2020-07-22T09:20:23Z</dcterms:modified>
</cp:coreProperties>
</file>