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8" r:id="rId3"/>
    <p:sldId id="259" r:id="rId4"/>
    <p:sldId id="260" r:id="rId5"/>
    <p:sldId id="261" r:id="rId6"/>
    <p:sldId id="262" r:id="rId7"/>
    <p:sldId id="264" r:id="rId8"/>
    <p:sldId id="263" r:id="rId10"/>
    <p:sldId id="265" r:id="rId11"/>
    <p:sldId id="266" r:id="rId12"/>
    <p:sldId id="267" r:id="rId13"/>
    <p:sldId id="268" r:id="rId14"/>
    <p:sldId id="269" r:id="rId15"/>
    <p:sldId id="270" r:id="rId16"/>
    <p:sldId id="271" r:id="rId17"/>
  </p:sldIdLst>
  <p:sldSz cx="18288000" cy="10287000"/>
  <p:notesSz cx="6858000" cy="9144000"/>
  <p:embeddedFontLst>
    <p:embeddedFont>
      <p:font typeface="Segoe UI" panose="020B0502040204020203"/>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7DD857"/>
    <a:srgbClr val="38A326"/>
    <a:srgbClr val="61C343"/>
    <a:srgbClr val="5ABE3E"/>
    <a:srgbClr val="FF9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50" d="100"/>
          <a:sy n="50" d="100"/>
        </p:scale>
        <p:origin x="3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t>For example, in Indonesia, the National Agency of Drug and Food Control (BPOM)</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6200" y="9787235"/>
            <a:ext cx="3276600" cy="461665"/>
          </a:xfrm>
          <a:prstGeom prst="rect">
            <a:avLst/>
          </a:prstGeom>
          <a:noFill/>
        </p:spPr>
        <p:txBody>
          <a:bodyPr wrap="square">
            <a:spAutoFit/>
          </a:bodyPr>
          <a:lstStyle/>
          <a:p>
            <a:r>
              <a:rPr lang="en-ID" sz="2400" b="1" dirty="0"/>
              <a:t>SCSC_102_2024T</a:t>
            </a:r>
            <a:endParaRPr lang="en-ID" sz="2400" b="1" dirty="0"/>
          </a:p>
        </p:txBody>
      </p:sp>
      <p:sp>
        <p:nvSpPr>
          <p:cNvPr id="2" name="object 2"/>
          <p:cNvSpPr txBox="1"/>
          <p:nvPr/>
        </p:nvSpPr>
        <p:spPr>
          <a:xfrm>
            <a:off x="-304800" y="2552700"/>
            <a:ext cx="14705330" cy="2914015"/>
          </a:xfrm>
          <a:prstGeom prst="rect">
            <a:avLst/>
          </a:prstGeom>
        </p:spPr>
        <p:txBody>
          <a:bodyPr vert="horz" wrap="square" lIns="0" tIns="9048" rIns="0" bIns="0"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a:spcBef>
                <a:spcPts val="95"/>
              </a:spcBef>
            </a:pPr>
            <a:r>
              <a:rPr lang="en-US" altLang="en-US" b="1" dirty="0">
                <a:solidFill>
                  <a:schemeClr val="bg1"/>
                </a:solidFill>
              </a:rPr>
              <a:t>IMPLEMENTATION STUDY OF FOOD SAFETY IN MSMES AND STREET FOOD BUSINESSES IN THE APEC REGION</a:t>
            </a:r>
            <a:br>
              <a:rPr lang="en-US" altLang="en-US" b="1" dirty="0">
                <a:solidFill>
                  <a:schemeClr val="bg1"/>
                </a:solidFill>
              </a:rPr>
            </a:br>
            <a:br>
              <a:rPr lang="en-US" altLang="en-US" b="1" dirty="0">
                <a:solidFill>
                  <a:schemeClr val="bg1"/>
                </a:solidFill>
              </a:rPr>
            </a:br>
            <a:r>
              <a:rPr lang="en-US" altLang="en-US" sz="3600" b="1" dirty="0">
                <a:solidFill>
                  <a:schemeClr val="bg1"/>
                </a:solidFill>
              </a:rPr>
              <a:t>Deri Siswara</a:t>
            </a:r>
            <a:endParaRPr lang="en-US" alt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9 and 10</a:t>
            </a:r>
            <a:endParaRPr lang="en-US" altLang="en-US" sz="3000" b="1" spc="5" dirty="0">
              <a:solidFill>
                <a:srgbClr val="000000"/>
              </a:solidFill>
            </a:endParaRPr>
          </a:p>
        </p:txBody>
      </p:sp>
      <p:sp>
        <p:nvSpPr>
          <p:cNvPr id="16" name="Text Box 3"/>
          <p:cNvSpPr txBox="1"/>
          <p:nvPr/>
        </p:nvSpPr>
        <p:spPr>
          <a:xfrm>
            <a:off x="166086" y="2433851"/>
            <a:ext cx="16426180" cy="1938992"/>
          </a:xfrm>
          <a:prstGeom prst="rect">
            <a:avLst/>
          </a:prstGeom>
        </p:spPr>
        <p:txBody>
          <a:bodyPr wrap="square">
            <a:spAutoFit/>
          </a:bodyPr>
          <a:lstStyle/>
          <a:p>
            <a:pPr algn="just"/>
            <a:r>
              <a:rPr lang="en-US" altLang="en-US" sz="2400" dirty="0">
                <a:solidFill>
                  <a:schemeClr val="tx1"/>
                </a:solidFill>
                <a:ea typeface="Swiss721BT-Bold"/>
                <a:cs typeface="Arial" panose="020B0604020202020204" pitchFamily="34" charset="0"/>
              </a:rPr>
              <a:t>FSMS performance is evaluated through process monitoring, internal audits, and management review to ensure product objectives, meet customer expectations, prevent undesired effects, and drive continual improvement. Some businesses (24%) do not conduct periodic evaluations. These businesses also do not ask for customer feedback, and interestingly, most of them do not receive customer complaints. Their business processes tend to remain the same each day, without regular evaluation or feedback-driven adjustments.</a:t>
            </a:r>
            <a:endParaRPr lang="en-US" altLang="en-US" sz="2400" dirty="0">
              <a:solidFill>
                <a:schemeClr val="tx1"/>
              </a:solidFill>
              <a:ea typeface="Swiss721BT-Bold"/>
              <a:cs typeface="Arial" panose="020B0604020202020204" pitchFamily="34" charset="0"/>
            </a:endParaRPr>
          </a:p>
        </p:txBody>
      </p:sp>
      <p:grpSp>
        <p:nvGrpSpPr>
          <p:cNvPr id="20" name="Group 19"/>
          <p:cNvGrpSpPr/>
          <p:nvPr/>
        </p:nvGrpSpPr>
        <p:grpSpPr>
          <a:xfrm>
            <a:off x="609600" y="4330786"/>
            <a:ext cx="5017037" cy="5004306"/>
            <a:chOff x="154712" y="4406394"/>
            <a:chExt cx="4479082" cy="4731771"/>
          </a:xfrm>
        </p:grpSpPr>
        <p:pic>
          <p:nvPicPr>
            <p:cNvPr id="17" name="Picture 16"/>
            <p:cNvPicPr>
              <a:picLocks noChangeAspect="1"/>
            </p:cNvPicPr>
            <p:nvPr/>
          </p:nvPicPr>
          <p:blipFill>
            <a:blip r:embed="rId3"/>
            <a:srcRect l="29243" t="12444" r="33382" b="12931"/>
            <a:stretch>
              <a:fillRect/>
            </a:stretch>
          </p:blipFill>
          <p:spPr>
            <a:xfrm>
              <a:off x="154712" y="4406394"/>
              <a:ext cx="4267200" cy="4260064"/>
            </a:xfrm>
            <a:prstGeom prst="rect">
              <a:avLst/>
            </a:prstGeom>
          </p:spPr>
        </p:pic>
        <p:sp>
          <p:nvSpPr>
            <p:cNvPr id="18" name="Text Box 8"/>
            <p:cNvSpPr txBox="1"/>
            <p:nvPr/>
          </p:nvSpPr>
          <p:spPr>
            <a:xfrm>
              <a:off x="604293" y="8543584"/>
              <a:ext cx="4029501" cy="349218"/>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0.1513</a:t>
              </a:r>
              <a:endParaRPr lang="en-US" altLang="en-US" dirty="0">
                <a:solidFill>
                  <a:schemeClr val="tx1"/>
                </a:solidFill>
                <a:ea typeface="Swiss721BT-Bold"/>
                <a:cs typeface="Arial" panose="020B0604020202020204" pitchFamily="34" charset="0"/>
              </a:endParaRPr>
            </a:p>
          </p:txBody>
        </p:sp>
        <p:sp>
          <p:nvSpPr>
            <p:cNvPr id="19" name="Text Box 11"/>
            <p:cNvSpPr txBox="1"/>
            <p:nvPr/>
          </p:nvSpPr>
          <p:spPr>
            <a:xfrm>
              <a:off x="604293" y="8799611"/>
              <a:ext cx="3505200" cy="338554"/>
            </a:xfrm>
            <a:prstGeom prst="rect">
              <a:avLst/>
            </a:prstGeom>
            <a:noFill/>
          </p:spPr>
          <p:txBody>
            <a:bodyPr wrap="square" rtlCol="0" anchor="t">
              <a:spAutoFit/>
            </a:bodyPr>
            <a:lstStyle/>
            <a:p>
              <a:r>
                <a:rPr lang="en-US" altLang="en-US" sz="1600" b="1" dirty="0">
                  <a:ea typeface="Swiss721BT-Bold"/>
                  <a:cs typeface="Arial" panose="020B0604020202020204" pitchFamily="34" charset="0"/>
                  <a:sym typeface="+mn-ea"/>
                </a:rPr>
                <a:t>Note:</a:t>
              </a:r>
              <a:r>
                <a:rPr lang="en-US" altLang="en-US" sz="1600" dirty="0">
                  <a:ea typeface="Swiss721BT-Bold"/>
                  <a:cs typeface="Arial" panose="020B0604020202020204" pitchFamily="34" charset="0"/>
                  <a:sym typeface="+mn-ea"/>
                </a:rPr>
                <a:t> *, significant, p &lt; 0.05</a:t>
              </a:r>
              <a:endParaRPr lang="en-US" altLang="en-US" sz="1600" dirty="0">
                <a:ea typeface="Swiss721BT-Bold"/>
                <a:cs typeface="Arial" panose="020B0604020202020204" pitchFamily="34" charset="0"/>
                <a:sym typeface="+mn-ea"/>
              </a:endParaRPr>
            </a:p>
          </p:txBody>
        </p:sp>
      </p:grpSp>
      <p:grpSp>
        <p:nvGrpSpPr>
          <p:cNvPr id="23" name="Group 22"/>
          <p:cNvGrpSpPr/>
          <p:nvPr/>
        </p:nvGrpSpPr>
        <p:grpSpPr>
          <a:xfrm>
            <a:off x="5236906" y="4297234"/>
            <a:ext cx="4830933" cy="4847816"/>
            <a:chOff x="4800600" y="4372842"/>
            <a:chExt cx="4672542" cy="4671982"/>
          </a:xfrm>
        </p:grpSpPr>
        <p:pic>
          <p:nvPicPr>
            <p:cNvPr id="21" name="Picture 20"/>
            <p:cNvPicPr>
              <a:picLocks noChangeAspect="1"/>
            </p:cNvPicPr>
            <p:nvPr/>
          </p:nvPicPr>
          <p:blipFill>
            <a:blip r:embed="rId4"/>
            <a:srcRect l="27014" t="11528" r="34521" b="13472"/>
            <a:stretch>
              <a:fillRect/>
            </a:stretch>
          </p:blipFill>
          <p:spPr>
            <a:xfrm>
              <a:off x="4800600" y="4372842"/>
              <a:ext cx="4495800" cy="4382979"/>
            </a:xfrm>
            <a:prstGeom prst="rect">
              <a:avLst/>
            </a:prstGeom>
          </p:spPr>
        </p:pic>
        <p:sp>
          <p:nvSpPr>
            <p:cNvPr id="22" name="Text Box 9"/>
            <p:cNvSpPr txBox="1"/>
            <p:nvPr/>
          </p:nvSpPr>
          <p:spPr>
            <a:xfrm>
              <a:off x="5591846" y="8688888"/>
              <a:ext cx="3881296" cy="355936"/>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0.01072</a:t>
              </a:r>
              <a:r>
                <a:rPr lang="en-US" altLang="en-US" dirty="0">
                  <a:ea typeface="Swiss721BT-Bold"/>
                  <a:cs typeface="Arial" panose="020B0604020202020204" pitchFamily="34" charset="0"/>
                  <a:sym typeface="+mn-ea"/>
                </a:rPr>
                <a:t>*</a:t>
              </a:r>
              <a:endParaRPr lang="en-US" altLang="en-US" dirty="0">
                <a:solidFill>
                  <a:schemeClr val="tx1"/>
                </a:solidFill>
                <a:ea typeface="Swiss721BT-Bold"/>
                <a:cs typeface="Arial" panose="020B0604020202020204" pitchFamily="34" charset="0"/>
              </a:endParaRPr>
            </a:p>
          </p:txBody>
        </p:sp>
      </p:grpSp>
      <p:pic>
        <p:nvPicPr>
          <p:cNvPr id="24" name="Picture 23"/>
          <p:cNvPicPr>
            <a:picLocks noChangeAspect="1"/>
          </p:cNvPicPr>
          <p:nvPr/>
        </p:nvPicPr>
        <p:blipFill>
          <a:blip r:embed="rId5"/>
          <a:srcRect l="28882" t="12486" r="34167" b="13000"/>
          <a:stretch>
            <a:fillRect/>
          </a:stretch>
        </p:blipFill>
        <p:spPr>
          <a:xfrm>
            <a:off x="10087670" y="4368193"/>
            <a:ext cx="4424742" cy="4461330"/>
          </a:xfrm>
          <a:prstGeom prst="rect">
            <a:avLst/>
          </a:prstGeom>
        </p:spPr>
      </p:pic>
      <p:sp>
        <p:nvSpPr>
          <p:cNvPr id="25" name="Text Box 10"/>
          <p:cNvSpPr txBox="1"/>
          <p:nvPr/>
        </p:nvSpPr>
        <p:spPr>
          <a:xfrm>
            <a:off x="10693786" y="8725699"/>
            <a:ext cx="4191301" cy="369332"/>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0.01682*</a:t>
            </a:r>
            <a:endParaRPr lang="en-US" altLang="en-US" dirty="0">
              <a:solidFill>
                <a:schemeClr val="tx1"/>
              </a:solidFill>
              <a:ea typeface="Swiss721BT-Bold"/>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4" name="Picture 3"/>
          <p:cNvPicPr>
            <a:picLocks noChangeAspect="1"/>
          </p:cNvPicPr>
          <p:nvPr/>
        </p:nvPicPr>
        <p:blipFill>
          <a:blip r:embed="rId3"/>
          <a:stretch>
            <a:fillRect/>
          </a:stretch>
        </p:blipFill>
        <p:spPr>
          <a:xfrm>
            <a:off x="0" y="2400300"/>
            <a:ext cx="10210800" cy="5105860"/>
          </a:xfrm>
          <a:prstGeom prst="rect">
            <a:avLst/>
          </a:prstGeom>
        </p:spPr>
      </p:pic>
      <p:graphicFrame>
        <p:nvGraphicFramePr>
          <p:cNvPr id="7" name="Table 6"/>
          <p:cNvGraphicFramePr/>
          <p:nvPr>
            <p:custDataLst>
              <p:tags r:id="rId4"/>
            </p:custDataLst>
          </p:nvPr>
        </p:nvGraphicFramePr>
        <p:xfrm>
          <a:off x="10210800" y="2443000"/>
          <a:ext cx="6172200" cy="4915130"/>
        </p:xfrm>
        <a:graphic>
          <a:graphicData uri="http://schemas.openxmlformats.org/drawingml/2006/table">
            <a:tbl>
              <a:tblPr/>
              <a:tblGrid>
                <a:gridCol w="1146264"/>
                <a:gridCol w="5025936"/>
              </a:tblGrid>
              <a:tr h="449510">
                <a:tc>
                  <a:txBody>
                    <a:bodyPr/>
                    <a:lstStyle/>
                    <a:p>
                      <a:pPr algn="l" fontAlgn="ctr"/>
                      <a:r>
                        <a:rPr sz="2000" b="0" i="0">
                          <a:solidFill>
                            <a:srgbClr val="FFFFFF"/>
                          </a:solidFill>
                          <a:latin typeface="+mn-lt"/>
                          <a:ea typeface="lato"/>
                          <a:cs typeface="Arial" panose="020B0604020202020204" pitchFamily="34" charset="0"/>
                        </a:rPr>
                        <a:t>Question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0" i="0" dirty="0">
                          <a:solidFill>
                            <a:srgbClr val="FFFFFF"/>
                          </a:solidFill>
                          <a:latin typeface="+mn-lt"/>
                          <a:ea typeface="lato"/>
                          <a:cs typeface="Arial" panose="020B0604020202020204" pitchFamily="34" charset="0"/>
                        </a:rPr>
                        <a:t>Definition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Q1</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Existence of local regulations for MSME/street food supervision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Q3</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Permit or registration requirement for MSMEs/street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Q4</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Availability of business registration permit service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Systems/procedures for granting permits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Complaint service for business registration certificates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Cost to register a business license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 Box 13"/>
          <p:cNvSpPr txBox="1"/>
          <p:nvPr/>
        </p:nvSpPr>
        <p:spPr>
          <a:xfrm>
            <a:off x="0" y="7564494"/>
            <a:ext cx="16306800" cy="2695275"/>
          </a:xfrm>
          <a:prstGeom prst="rect">
            <a:avLst/>
          </a:prstGeom>
          <a:noFill/>
        </p:spPr>
        <p:txBody>
          <a:bodyPr wrap="square" rtlCol="0">
            <a:noAutofit/>
          </a:bodyPr>
          <a:lstStyle/>
          <a:p>
            <a:pPr algn="just"/>
            <a:r>
              <a:rPr lang="en-US" altLang="en-US" sz="2400" dirty="0"/>
              <a:t>On Clause 4.2 and 4.3 regarding legality and regulatory requirements, most regulators in the APEC region </a:t>
            </a:r>
            <a:r>
              <a:rPr lang="en-US" altLang="en-US" sz="2400" b="1" dirty="0"/>
              <a:t>have established </a:t>
            </a:r>
            <a:r>
              <a:rPr lang="en-US" altLang="en-US" sz="2400" dirty="0"/>
              <a:t>regulations that require business licensing, registration, and reporting mechanisms for street food and MSME businesses. </a:t>
            </a:r>
            <a:endParaRPr lang="en-US" altLang="en-US" sz="2400" dirty="0"/>
          </a:p>
          <a:p>
            <a:pPr algn="just"/>
            <a:endParaRPr lang="en-US" altLang="en-US" sz="2400" dirty="0"/>
          </a:p>
          <a:p>
            <a:pPr algn="just"/>
            <a:r>
              <a:rPr lang="en-US" altLang="en-US" sz="2400" dirty="0"/>
              <a:t>However, one notable difference is </a:t>
            </a:r>
            <a:r>
              <a:rPr lang="en-US" altLang="en-US" sz="2400" b="1" dirty="0"/>
              <a:t>the cost structure</a:t>
            </a:r>
            <a:r>
              <a:rPr lang="en-US" altLang="en-US" sz="2400" dirty="0"/>
              <a:t>: about half of the regions impose a fee for obtaining a business license, while the other half provide the licensing service free of charge.</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9" name="Picture 8"/>
          <p:cNvPicPr>
            <a:picLocks noChangeAspect="1"/>
          </p:cNvPicPr>
          <p:nvPr/>
        </p:nvPicPr>
        <p:blipFill>
          <a:blip r:embed="rId3"/>
          <a:stretch>
            <a:fillRect/>
          </a:stretch>
        </p:blipFill>
        <p:spPr>
          <a:xfrm>
            <a:off x="0" y="2419066"/>
            <a:ext cx="10689609" cy="5344805"/>
          </a:xfrm>
          <a:prstGeom prst="rect">
            <a:avLst/>
          </a:prstGeom>
        </p:spPr>
      </p:pic>
      <p:sp>
        <p:nvSpPr>
          <p:cNvPr id="10" name="Text Box 13"/>
          <p:cNvSpPr txBox="1"/>
          <p:nvPr/>
        </p:nvSpPr>
        <p:spPr>
          <a:xfrm>
            <a:off x="10287000" y="3390900"/>
            <a:ext cx="5905500" cy="5121066"/>
          </a:xfrm>
          <a:prstGeom prst="rect">
            <a:avLst/>
          </a:prstGeom>
          <a:noFill/>
        </p:spPr>
        <p:txBody>
          <a:bodyPr wrap="square" rtlCol="0">
            <a:noAutofit/>
          </a:bodyPr>
          <a:lstStyle/>
          <a:p>
            <a:pPr algn="just"/>
            <a:r>
              <a:rPr lang="en-US" altLang="en-US" sz="2400" dirty="0"/>
              <a:t>Regulatory control and supervision are critical points in ISO 22000:2018 (notably clauses 8.4, 8.8, 9, and 10), with regulators having </a:t>
            </a:r>
            <a:r>
              <a:rPr lang="en-US" altLang="en-US" sz="2400" b="1" dirty="0"/>
              <a:t>established supervision </a:t>
            </a:r>
            <a:r>
              <a:rPr lang="en-US" altLang="en-US" sz="2400" dirty="0"/>
              <a:t>plans, conducting at least annual inspections, and performing contaminant testing. However, supervision results are generally </a:t>
            </a:r>
            <a:r>
              <a:rPr lang="en-US" altLang="en-US" sz="2400" b="1" dirty="0"/>
              <a:t>not published</a:t>
            </a:r>
            <a:r>
              <a:rPr lang="en-US" altLang="en-US" sz="2400" dirty="0"/>
              <a:t>, limiting transparency for businesses and the public. Despite these efforts, </a:t>
            </a:r>
            <a:r>
              <a:rPr lang="en-US" altLang="en-US" sz="2400" b="1" dirty="0"/>
              <a:t>food poisoning </a:t>
            </a:r>
            <a:r>
              <a:rPr lang="en-US" altLang="en-US" sz="2400" dirty="0"/>
              <a:t>cases remain common in the street food sector, mainly due to persistent issues with </a:t>
            </a:r>
            <a:r>
              <a:rPr lang="en-US" altLang="en-US" sz="2400" b="1" dirty="0"/>
              <a:t>cleanliness </a:t>
            </a:r>
            <a:r>
              <a:rPr lang="en-US" altLang="en-US" sz="2400" dirty="0"/>
              <a:t>and hygiene among vendors.</a:t>
            </a:r>
            <a:endParaRPr lang="en-US" altLang="en-US" sz="2400" dirty="0"/>
          </a:p>
        </p:txBody>
      </p:sp>
      <p:pic>
        <p:nvPicPr>
          <p:cNvPr id="11" name="Picture 10"/>
          <p:cNvPicPr>
            <a:picLocks noChangeAspect="1"/>
          </p:cNvPicPr>
          <p:nvPr/>
        </p:nvPicPr>
        <p:blipFill>
          <a:blip r:embed="rId4"/>
          <a:srcRect l="27701" t="39514" r="26111" b="40139"/>
          <a:stretch>
            <a:fillRect/>
          </a:stretch>
        </p:blipFill>
        <p:spPr>
          <a:xfrm>
            <a:off x="2667000" y="7646054"/>
            <a:ext cx="6196305" cy="1364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grpSp>
        <p:nvGrpSpPr>
          <p:cNvPr id="8" name="Group 7"/>
          <p:cNvGrpSpPr/>
          <p:nvPr/>
        </p:nvGrpSpPr>
        <p:grpSpPr>
          <a:xfrm>
            <a:off x="304800" y="2400300"/>
            <a:ext cx="9992995" cy="5148898"/>
            <a:chOff x="1219200" y="2372436"/>
            <a:chExt cx="9992995" cy="5148898"/>
          </a:xfrm>
        </p:grpSpPr>
        <p:pic>
          <p:nvPicPr>
            <p:cNvPr id="4" name="Picture 3"/>
            <p:cNvPicPr>
              <a:picLocks noChangeAspect="1"/>
            </p:cNvPicPr>
            <p:nvPr/>
          </p:nvPicPr>
          <p:blipFill>
            <a:blip r:embed="rId3"/>
            <a:srcRect l="2960"/>
            <a:stretch>
              <a:fillRect/>
            </a:stretch>
          </p:blipFill>
          <p:spPr>
            <a:xfrm>
              <a:off x="1219200" y="2372436"/>
              <a:ext cx="9992995" cy="5148898"/>
            </a:xfrm>
            <a:prstGeom prst="rect">
              <a:avLst/>
            </a:prstGeom>
          </p:spPr>
        </p:pic>
        <p:sp>
          <p:nvSpPr>
            <p:cNvPr id="7" name="Rectangle 6"/>
            <p:cNvSpPr/>
            <p:nvPr/>
          </p:nvSpPr>
          <p:spPr>
            <a:xfrm>
              <a:off x="9067800" y="3363036"/>
              <a:ext cx="533400" cy="408864"/>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1" name="Text Box 13"/>
          <p:cNvSpPr txBox="1"/>
          <p:nvPr/>
        </p:nvSpPr>
        <p:spPr>
          <a:xfrm>
            <a:off x="10323195" y="3390900"/>
            <a:ext cx="5983605" cy="4337072"/>
          </a:xfrm>
          <a:prstGeom prst="rect">
            <a:avLst/>
          </a:prstGeom>
          <a:noFill/>
        </p:spPr>
        <p:txBody>
          <a:bodyPr wrap="square" rtlCol="0">
            <a:noAutofit/>
          </a:bodyPr>
          <a:lstStyle/>
          <a:p>
            <a:pPr algn="just"/>
            <a:r>
              <a:rPr lang="en-US" altLang="en-US" sz="2400" dirty="0"/>
              <a:t>Foster of street vendors is covered under Clause 7: Support (especially 7.1, 7.2, and 7.4) of ISO 22000:2018. Most institutions/agencies provide </a:t>
            </a:r>
            <a:r>
              <a:rPr lang="en-US" altLang="en-US" sz="2400" b="1" dirty="0"/>
              <a:t>general training</a:t>
            </a:r>
            <a:r>
              <a:rPr lang="en-US" altLang="en-US" sz="2400" dirty="0"/>
              <a:t> for MSMEs and street food businesses; however, fewer offer specific food safety training. </a:t>
            </a:r>
            <a:r>
              <a:rPr lang="en-US" altLang="en-US" sz="2400" b="1" dirty="0"/>
              <a:t>Not all</a:t>
            </a:r>
            <a:r>
              <a:rPr lang="en-US" altLang="en-US" sz="2400" dirty="0"/>
              <a:t> institutions/agencies have dedicated programs to improve </a:t>
            </a:r>
            <a:r>
              <a:rPr lang="en-US" altLang="en-US" sz="2400" b="1" dirty="0"/>
              <a:t>food safety</a:t>
            </a:r>
            <a:r>
              <a:rPr lang="en-US" altLang="en-US" sz="2400" dirty="0"/>
              <a:t>, suggesting there is room for more proactive initiatives.</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86106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spc="-195" dirty="0">
                <a:solidFill>
                  <a:schemeClr val="bg1"/>
                </a:solidFill>
              </a:rPr>
              <a:t>CONCLUSION  AND RECOMMENDATION</a:t>
            </a:r>
            <a:endParaRPr lang="en-ID" sz="3600" b="1" dirty="0"/>
          </a:p>
        </p:txBody>
      </p:sp>
      <p:sp>
        <p:nvSpPr>
          <p:cNvPr id="9" name="Text Box 5"/>
          <p:cNvSpPr txBox="1"/>
          <p:nvPr/>
        </p:nvSpPr>
        <p:spPr>
          <a:xfrm>
            <a:off x="1371600" y="2171700"/>
            <a:ext cx="13944600" cy="6172200"/>
          </a:xfrm>
          <a:prstGeom prst="rect">
            <a:avLst/>
          </a:prstGeom>
          <a:noFill/>
        </p:spPr>
        <p:txBody>
          <a:bodyPr wrap="square" rtlCol="0">
            <a:noAutofit/>
          </a:bodyPr>
          <a:lstStyle/>
          <a:p>
            <a:pPr marL="342900" indent="-342900" algn="just">
              <a:buAutoNum type="arabicPeriod"/>
            </a:pPr>
            <a:r>
              <a:rPr lang="en-US" altLang="en-US" sz="2400" dirty="0"/>
              <a:t>Most street food vendors and MSMEs meet the general PLAN requirements (Clauses 4, 5, 6, and 7) of ISO 22000:2018, but often lack proper product distribution permits and documented information—both of which are commonly exempted in street food regulations. Many vendors also lack proper worker health checks, food safety training, and hygiene practices, increasing the risk of contamination. Issues such as inadequate pest control and poor cleanliness persist, and the failure to document raw materials, processes, and employee health makes compliance difficult to demonstrate.</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Operationally (</a:t>
            </a:r>
            <a:r>
              <a:rPr lang="en-US" altLang="en-US" sz="2400" dirty="0">
                <a:sym typeface="+mn-ea"/>
              </a:rPr>
              <a:t>Clause 8)</a:t>
            </a:r>
            <a:r>
              <a:rPr lang="en-US" altLang="en-US" sz="2400" dirty="0"/>
              <a:t>, many businesses fail to clearly label food packaging for consumer ease, likely because many ready-to-eat products are sold without proper packaging.</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In terms of performance and improvement (</a:t>
            </a:r>
            <a:r>
              <a:rPr lang="en-US" altLang="en-US" sz="2400" dirty="0">
                <a:sym typeface="+mn-ea"/>
              </a:rPr>
              <a:t>Clauses 9 and 10)</a:t>
            </a:r>
            <a:r>
              <a:rPr lang="en-US" altLang="en-US" sz="2400" dirty="0"/>
              <a:t>, some businesses do not conduct periodic evaluations. Their business processes tend to remain unchanged, without regular evaluation or feedback-driven adjustments—reflecting the typical character of street food businesses that do not aim to expand.</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Most institutions have adequate legal frameworks, though mechanisms vary. Cleanliness remains a critical issue among street vendors. Not all regulators have dedicated food safety programs, indicating there is room for more proactive initiatives.</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28600" y="2489645"/>
            <a:ext cx="8077200" cy="413461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INTRODUCTION</a:t>
            </a:r>
            <a:endParaRPr lang="en-ID" sz="2800" b="1" dirty="0"/>
          </a:p>
        </p:txBody>
      </p:sp>
      <p:sp>
        <p:nvSpPr>
          <p:cNvPr id="7" name="Rectangle: Rounded Corners 118"/>
          <p:cNvSpPr/>
          <p:nvPr/>
        </p:nvSpPr>
        <p:spPr>
          <a:xfrm>
            <a:off x="4724400" y="1244918"/>
            <a:ext cx="91440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Why Food Safety Matters for MSMEs in APEC Region?</a:t>
            </a:r>
            <a:endParaRPr lang="en-US" altLang="en-US" sz="3000" b="1" spc="5" dirty="0">
              <a:solidFill>
                <a:srgbClr val="000000"/>
              </a:solidFill>
            </a:endParaRPr>
          </a:p>
        </p:txBody>
      </p:sp>
      <p:sp>
        <p:nvSpPr>
          <p:cNvPr id="10" name="Text Box 4"/>
          <p:cNvSpPr txBox="1"/>
          <p:nvPr/>
        </p:nvSpPr>
        <p:spPr>
          <a:xfrm>
            <a:off x="8382000" y="2334578"/>
            <a:ext cx="8153400" cy="4657915"/>
          </a:xfrm>
          <a:prstGeom prst="rect">
            <a:avLst/>
          </a:prstGeom>
          <a:noFill/>
        </p:spPr>
        <p:txBody>
          <a:bodyPr wrap="square" rtlCol="0">
            <a:noAutofit/>
          </a:bodyPr>
          <a:lstStyle/>
          <a:p>
            <a:pPr algn="just"/>
            <a:r>
              <a:rPr lang="en-US" altLang="en-US" sz="2400" b="1" dirty="0"/>
              <a:t>Food safety </a:t>
            </a:r>
            <a:r>
              <a:rPr lang="en-US" altLang="en-US" sz="2400" dirty="0"/>
              <a:t>is critical for public health, especially as urban populations increasingly rely on ready-to-eat foods, restaurants, and street vendors. Poor food handling practices, contaminated ingredients, cross-contamination, excessive preparation times, and improper storage create risks of foodborne illnesses and nutrient loss.</a:t>
            </a:r>
            <a:endParaRPr lang="en-US" altLang="en-US" sz="2400" dirty="0"/>
          </a:p>
          <a:p>
            <a:pPr algn="just"/>
            <a:endParaRPr lang="en-US" altLang="en-US" sz="2400" dirty="0"/>
          </a:p>
          <a:p>
            <a:pPr algn="just"/>
            <a:r>
              <a:rPr lang="en-US" altLang="en-US" sz="2400" dirty="0"/>
              <a:t>This study evaluates food safety implementation among MSMEs and street food businesses in the APEC region, identifying appropriate methods based on international standards (ISO, HACCP, and GMP) to ensure safe food practices across the supply chain.</a:t>
            </a:r>
            <a:endParaRPr lang="en-US" altLang="en-US" sz="2400" dirty="0"/>
          </a:p>
        </p:txBody>
      </p:sp>
      <p:sp>
        <p:nvSpPr>
          <p:cNvPr id="11" name="Google Shape;5212;p38"/>
          <p:cNvSpPr txBox="1"/>
          <p:nvPr/>
        </p:nvSpPr>
        <p:spPr>
          <a:xfrm>
            <a:off x="609600" y="7132320"/>
            <a:ext cx="15621000" cy="2430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1pPr>
            <a:lvl2pPr marL="914400" marR="0" lvl="1"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2pPr>
            <a:lvl3pPr marL="1371600" marR="0" lvl="2"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3pPr>
            <a:lvl4pPr marL="1828800" marR="0" lvl="3"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4pPr>
            <a:lvl5pPr marL="2286000" marR="0" lvl="4"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5pPr>
            <a:lvl6pPr marL="2743200" marR="0" lvl="5"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6pPr>
            <a:lvl7pPr marL="3200400" marR="0" lvl="6"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7pPr>
            <a:lvl8pPr marL="3657600" marR="0" lvl="7"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8pPr>
            <a:lvl9pPr marL="4114800" marR="0" lvl="8" indent="-298450" algn="l" rtl="0">
              <a:lnSpc>
                <a:spcPct val="115000"/>
              </a:lnSpc>
              <a:spcBef>
                <a:spcPts val="1600"/>
              </a:spcBef>
              <a:spcAft>
                <a:spcPts val="160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9pPr>
          </a:lstStyle>
          <a:p>
            <a:pPr marL="171450" indent="-171450" algn="just" fontAlgn="auto"/>
            <a:r>
              <a:rPr lang="en-US" altLang="en-US" sz="2400" b="1" dirty="0">
                <a:solidFill>
                  <a:schemeClr val="tx1"/>
                </a:solidFill>
                <a:latin typeface="+mn-lt"/>
                <a:cs typeface="Arial" panose="020B0604020202020204" pitchFamily="34" charset="0"/>
              </a:rPr>
              <a:t>98% of APEC businesses are MSMEs</a:t>
            </a:r>
            <a:r>
              <a:rPr lang="en-US" altLang="en-US" sz="2400" dirty="0">
                <a:solidFill>
                  <a:schemeClr val="tx1"/>
                </a:solidFill>
                <a:latin typeface="+mn-lt"/>
                <a:cs typeface="Arial" panose="020B0604020202020204" pitchFamily="34" charset="0"/>
              </a:rPr>
              <a:t>, with approximately half operating in the food sector (Hredzak, 2020).</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Culinary tourism significance</a:t>
            </a:r>
            <a:r>
              <a:rPr lang="en-US" altLang="en-US" sz="2400" dirty="0">
                <a:solidFill>
                  <a:schemeClr val="tx1"/>
                </a:solidFill>
                <a:latin typeface="+mn-lt"/>
                <a:cs typeface="Arial" panose="020B0604020202020204" pitchFamily="34" charset="0"/>
              </a:rPr>
              <a:t>: Food businesses serve as cultural ambassadors, showcasing unique local varieties and traditions that attract tourists.</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Quality and cleanliness concerns</a:t>
            </a:r>
            <a:r>
              <a:rPr lang="en-US" altLang="en-US" sz="2400" dirty="0">
                <a:solidFill>
                  <a:schemeClr val="tx1"/>
                </a:solidFill>
                <a:latin typeface="+mn-lt"/>
                <a:cs typeface="Arial" panose="020B0604020202020204" pitchFamily="34" charset="0"/>
              </a:rPr>
              <a:t>: Many food MSMEs face challenges in maintaining proper hygiene standards and food safety protocols due to resource constraints.</a:t>
            </a:r>
            <a:endParaRPr lang="en-US" altLang="en-US" sz="2400" dirty="0">
              <a:solidFill>
                <a:schemeClr val="tx1"/>
              </a:solidFill>
              <a:latin typeface="+mn-lt"/>
              <a:cs typeface="Arial" panose="020B0604020202020204" pitchFamily="34" charset="0"/>
            </a:endParaRPr>
          </a:p>
        </p:txBody>
      </p:sp>
      <p:sp>
        <p:nvSpPr>
          <p:cNvPr id="12" name="Text Box 2"/>
          <p:cNvSpPr txBox="1"/>
          <p:nvPr/>
        </p:nvSpPr>
        <p:spPr>
          <a:xfrm>
            <a:off x="152400" y="6579497"/>
            <a:ext cx="3282950" cy="307777"/>
          </a:xfrm>
          <a:prstGeom prst="rect">
            <a:avLst/>
          </a:prstGeom>
          <a:noFill/>
        </p:spPr>
        <p:txBody>
          <a:bodyPr wrap="square" rtlCol="0" anchor="t">
            <a:spAutoFit/>
          </a:bodyPr>
          <a:lstStyle/>
          <a:p>
            <a:r>
              <a:rPr lang="en-US" altLang="en-US" sz="1400"/>
              <a:t>Source: bakingworld.id</a:t>
            </a:r>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RESEARCH DESIGN</a:t>
            </a:r>
            <a:endParaRPr lang="en-ID" sz="28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Background</a:t>
            </a:r>
            <a:endParaRPr lang="en-US" altLang="en-US" sz="3000" b="1" spc="5" dirty="0">
              <a:solidFill>
                <a:srgbClr val="000000"/>
              </a:solidFill>
            </a:endParaRPr>
          </a:p>
        </p:txBody>
      </p:sp>
      <p:sp>
        <p:nvSpPr>
          <p:cNvPr id="4" name="Text Box 13"/>
          <p:cNvSpPr txBox="1"/>
          <p:nvPr/>
        </p:nvSpPr>
        <p:spPr>
          <a:xfrm>
            <a:off x="15240" y="2400300"/>
            <a:ext cx="11186160" cy="2286000"/>
          </a:xfrm>
          <a:prstGeom prst="rect">
            <a:avLst/>
          </a:prstGeom>
          <a:noFill/>
        </p:spPr>
        <p:txBody>
          <a:bodyPr wrap="square" rtlCol="0">
            <a:noAutofit/>
          </a:bodyPr>
          <a:lstStyle/>
          <a:p>
            <a:pPr algn="just"/>
            <a:r>
              <a:rPr lang="en-US" altLang="en-US" sz="2400" dirty="0"/>
              <a:t>We conducted a survey using criteria from the ISO Food Safety Management System, HACCP, and GMP. The elements included in the questionnaire are relevant and have the potential to guarantee food safety based on the literature study conducted. The questionnaire aims to capture the experiences, obstacles, and challenges faced by MSME and street food business operators in order to increase knowledge and understanding of food safety based on international standards.</a:t>
            </a:r>
            <a:endParaRPr lang="en-US" altLang="en-US" sz="2400" dirty="0"/>
          </a:p>
        </p:txBody>
      </p:sp>
      <p:grpSp>
        <p:nvGrpSpPr>
          <p:cNvPr id="15" name="Group 14"/>
          <p:cNvGrpSpPr/>
          <p:nvPr/>
        </p:nvGrpSpPr>
        <p:grpSpPr>
          <a:xfrm>
            <a:off x="11582400" y="1897380"/>
            <a:ext cx="3276600" cy="3246120"/>
            <a:chOff x="14052550" y="2087245"/>
            <a:chExt cx="2025650" cy="2068830"/>
          </a:xfrm>
        </p:grpSpPr>
        <p:pic>
          <p:nvPicPr>
            <p:cNvPr id="9" name="Picture 8"/>
            <p:cNvPicPr/>
            <p:nvPr/>
          </p:nvPicPr>
          <p:blipFill>
            <a:blip r:embed="rId3"/>
            <a:stretch>
              <a:fillRect/>
            </a:stretch>
          </p:blipFill>
          <p:spPr>
            <a:xfrm>
              <a:off x="14052550" y="2087245"/>
              <a:ext cx="958850" cy="914400"/>
            </a:xfrm>
            <a:prstGeom prst="rect">
              <a:avLst/>
            </a:prstGeom>
          </p:spPr>
        </p:pic>
        <p:pic>
          <p:nvPicPr>
            <p:cNvPr id="13" name="Picture 12"/>
            <p:cNvPicPr/>
            <p:nvPr/>
          </p:nvPicPr>
          <p:blipFill>
            <a:blip r:embed="rId4"/>
            <a:stretch>
              <a:fillRect/>
            </a:stretch>
          </p:blipFill>
          <p:spPr>
            <a:xfrm>
              <a:off x="15011400" y="2705100"/>
              <a:ext cx="1066800" cy="914400"/>
            </a:xfrm>
            <a:prstGeom prst="rect">
              <a:avLst/>
            </a:prstGeom>
          </p:spPr>
        </p:pic>
        <p:pic>
          <p:nvPicPr>
            <p:cNvPr id="14" name="Picture 13"/>
            <p:cNvPicPr>
              <a:picLocks noChangeAspect="1"/>
            </p:cNvPicPr>
            <p:nvPr/>
          </p:nvPicPr>
          <p:blipFill>
            <a:blip r:embed="rId5"/>
            <a:stretch>
              <a:fillRect/>
            </a:stretch>
          </p:blipFill>
          <p:spPr>
            <a:xfrm>
              <a:off x="14052550" y="3241675"/>
              <a:ext cx="914400" cy="914400"/>
            </a:xfrm>
            <a:prstGeom prst="rect">
              <a:avLst/>
            </a:prstGeom>
          </p:spPr>
        </p:pic>
      </p:grpSp>
      <p:sp>
        <p:nvSpPr>
          <p:cNvPr id="16" name="Rectangle: Rounded Corners 118"/>
          <p:cNvSpPr/>
          <p:nvPr/>
        </p:nvSpPr>
        <p:spPr>
          <a:xfrm>
            <a:off x="-15240" y="5067301"/>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Respondents</a:t>
            </a:r>
            <a:endParaRPr lang="en-US" altLang="en-US" sz="3000" b="1" spc="5" dirty="0">
              <a:solidFill>
                <a:srgbClr val="000000"/>
              </a:solidFill>
            </a:endParaRPr>
          </a:p>
        </p:txBody>
      </p:sp>
      <p:grpSp>
        <p:nvGrpSpPr>
          <p:cNvPr id="22" name="Group 21"/>
          <p:cNvGrpSpPr/>
          <p:nvPr/>
        </p:nvGrpSpPr>
        <p:grpSpPr>
          <a:xfrm>
            <a:off x="15240" y="6126481"/>
            <a:ext cx="1602740" cy="2329483"/>
            <a:chOff x="304800" y="6123045"/>
            <a:chExt cx="1602740" cy="2329483"/>
          </a:xfrm>
        </p:grpSpPr>
        <p:pic>
          <p:nvPicPr>
            <p:cNvPr id="17" name="Picture 16"/>
            <p:cNvPicPr/>
            <p:nvPr/>
          </p:nvPicPr>
          <p:blipFill>
            <a:blip r:embed="rId6"/>
            <a:srcRect l="11111" r="10988"/>
            <a:stretch>
              <a:fillRect/>
            </a:stretch>
          </p:blipFill>
          <p:spPr>
            <a:xfrm>
              <a:off x="304800" y="6123045"/>
              <a:ext cx="1602740" cy="2028758"/>
            </a:xfrm>
            <a:prstGeom prst="rect">
              <a:avLst/>
            </a:prstGeom>
          </p:spPr>
        </p:pic>
        <p:sp>
          <p:nvSpPr>
            <p:cNvPr id="19" name="Text Box 3"/>
            <p:cNvSpPr txBox="1"/>
            <p:nvPr/>
          </p:nvSpPr>
          <p:spPr>
            <a:xfrm>
              <a:off x="556895" y="7990863"/>
              <a:ext cx="1098550" cy="461665"/>
            </a:xfrm>
            <a:prstGeom prst="rect">
              <a:avLst/>
            </a:prstGeom>
            <a:noFill/>
          </p:spPr>
          <p:txBody>
            <a:bodyPr wrap="square" rtlCol="0">
              <a:spAutoFit/>
            </a:bodyPr>
            <a:lstStyle/>
            <a:p>
              <a:r>
                <a:rPr lang="en-US" altLang="en-US" sz="2400" b="1" dirty="0"/>
                <a:t>Actors</a:t>
              </a:r>
              <a:endParaRPr lang="en-US" altLang="en-US" sz="2400" b="1" dirty="0"/>
            </a:p>
          </p:txBody>
        </p:sp>
      </p:grpSp>
      <p:grpSp>
        <p:nvGrpSpPr>
          <p:cNvPr id="23" name="Group 22"/>
          <p:cNvGrpSpPr/>
          <p:nvPr/>
        </p:nvGrpSpPr>
        <p:grpSpPr>
          <a:xfrm>
            <a:off x="1824990" y="6173121"/>
            <a:ext cx="1691639" cy="2220964"/>
            <a:chOff x="1802131" y="6195981"/>
            <a:chExt cx="1691639" cy="2220964"/>
          </a:xfrm>
        </p:grpSpPr>
        <p:pic>
          <p:nvPicPr>
            <p:cNvPr id="18" name="Picture 17"/>
            <p:cNvPicPr/>
            <p:nvPr/>
          </p:nvPicPr>
          <p:blipFill>
            <a:blip r:embed="rId7"/>
            <a:srcRect l="13546" t="13846" r="11889" b="12307"/>
            <a:stretch>
              <a:fillRect/>
            </a:stretch>
          </p:blipFill>
          <p:spPr>
            <a:xfrm>
              <a:off x="1802131" y="6195981"/>
              <a:ext cx="1676399" cy="1821178"/>
            </a:xfrm>
            <a:prstGeom prst="rect">
              <a:avLst/>
            </a:prstGeom>
          </p:spPr>
        </p:pic>
        <p:sp>
          <p:nvSpPr>
            <p:cNvPr id="20" name="Text Box 4"/>
            <p:cNvSpPr txBox="1"/>
            <p:nvPr/>
          </p:nvSpPr>
          <p:spPr>
            <a:xfrm>
              <a:off x="1891030" y="7955280"/>
              <a:ext cx="1602740" cy="461665"/>
            </a:xfrm>
            <a:prstGeom prst="rect">
              <a:avLst/>
            </a:prstGeom>
            <a:noFill/>
          </p:spPr>
          <p:txBody>
            <a:bodyPr wrap="square" rtlCol="0">
              <a:spAutoFit/>
            </a:bodyPr>
            <a:lstStyle/>
            <a:p>
              <a:r>
                <a:rPr lang="en-US" altLang="en-US" sz="2400" b="1" dirty="0"/>
                <a:t>Regulators</a:t>
              </a:r>
              <a:endParaRPr lang="en-US" altLang="en-US" sz="2400" b="1" dirty="0"/>
            </a:p>
          </p:txBody>
        </p:sp>
      </p:grpSp>
      <p:sp>
        <p:nvSpPr>
          <p:cNvPr id="24" name="Text Box 17"/>
          <p:cNvSpPr txBox="1"/>
          <p:nvPr/>
        </p:nvSpPr>
        <p:spPr>
          <a:xfrm>
            <a:off x="4251960" y="5433378"/>
            <a:ext cx="12211050" cy="3839845"/>
          </a:xfrm>
          <a:prstGeom prst="rect">
            <a:avLst/>
          </a:prstGeom>
          <a:noFill/>
        </p:spPr>
        <p:txBody>
          <a:bodyPr wrap="square" rtlCol="0">
            <a:noAutofit/>
          </a:bodyPr>
          <a:lstStyle/>
          <a:p>
            <a:pPr algn="just"/>
            <a:r>
              <a:rPr lang="en-US" altLang="en-US" sz="2400" b="1" dirty="0"/>
              <a:t>This study surveyed 59 participants across the APEC region: approximately 50 MSME and street food business actors, and 9 government regulators.</a:t>
            </a:r>
            <a:r>
              <a:rPr lang="en-US" altLang="en-US" sz="2400" dirty="0"/>
              <a:t> Business respondents included food processors, restaurants, street vendors, and catering services of various scales and experience levels, representing diverse APEC economies from local to export-oriented operations.</a:t>
            </a:r>
            <a:endParaRPr lang="en-US" altLang="en-US" sz="2400" dirty="0"/>
          </a:p>
          <a:p>
            <a:pPr algn="just"/>
            <a:endParaRPr lang="en-US" altLang="en-US" sz="2400" dirty="0"/>
          </a:p>
          <a:p>
            <a:pPr algn="just"/>
            <a:r>
              <a:rPr lang="en-US" altLang="en-US" sz="2400" dirty="0"/>
              <a:t>Regulatory respondents comprised food safety inspectors, policy makers, and standards officers from health departments, food safety authorities, and trade ministries across different jurisdictional levels. This balanced composition ensures comprehensive insights from both implementation challenges (business perspective) and regulatory expectations (government perspective) across diverse APEC regulatory environments.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ISO22000:2018</a:t>
            </a:r>
            <a:endParaRPr lang="en-ID" sz="3600" b="1" dirty="0"/>
          </a:p>
        </p:txBody>
      </p:sp>
      <p:pic>
        <p:nvPicPr>
          <p:cNvPr id="7" name="Picture 6"/>
          <p:cNvPicPr>
            <a:picLocks noChangeAspect="1"/>
          </p:cNvPicPr>
          <p:nvPr/>
        </p:nvPicPr>
        <p:blipFill>
          <a:blip r:embed="rId3"/>
          <a:stretch>
            <a:fillRect/>
          </a:stretch>
        </p:blipFill>
        <p:spPr>
          <a:xfrm>
            <a:off x="0" y="1283628"/>
            <a:ext cx="7696200" cy="7719744"/>
          </a:xfrm>
          <a:prstGeom prst="rect">
            <a:avLst/>
          </a:prstGeom>
        </p:spPr>
      </p:pic>
      <p:sp>
        <p:nvSpPr>
          <p:cNvPr id="8" name="Text Box 17"/>
          <p:cNvSpPr txBox="1"/>
          <p:nvPr/>
        </p:nvSpPr>
        <p:spPr>
          <a:xfrm>
            <a:off x="7848600" y="2403347"/>
            <a:ext cx="8610600" cy="4495800"/>
          </a:xfrm>
          <a:prstGeom prst="rect">
            <a:avLst/>
          </a:prstGeom>
          <a:noFill/>
        </p:spPr>
        <p:txBody>
          <a:bodyPr wrap="square" rtlCol="0">
            <a:noAutofit/>
          </a:bodyPr>
          <a:lstStyle/>
          <a:p>
            <a:pPr algn="just"/>
            <a:r>
              <a:rPr lang="en-US" altLang="en-US" sz="2400" dirty="0">
                <a:cs typeface="Arial" panose="020B0604020202020204" pitchFamily="34" charset="0"/>
              </a:rPr>
              <a:t>ISO 22000:2018 establishes a systematic approach to food safety through the Plan-Do-Check-Act (PDCA) cycle, fully incorporating HACCP principles while integrating Good Manufacturing Practices within its framework. </a:t>
            </a:r>
            <a:endParaRPr lang="en-US" altLang="en-US" sz="2400" dirty="0">
              <a:cs typeface="Arial" panose="020B0604020202020204" pitchFamily="34" charset="0"/>
            </a:endParaRPr>
          </a:p>
          <a:p>
            <a:pPr algn="just"/>
            <a:endParaRPr lang="en-US" altLang="en-US" sz="2400" dirty="0">
              <a:cs typeface="Arial" panose="020B0604020202020204" pitchFamily="34" charset="0"/>
            </a:endParaRPr>
          </a:p>
          <a:p>
            <a:pPr algn="just"/>
            <a:r>
              <a:rPr lang="en-US" altLang="en-US" sz="2400" dirty="0">
                <a:cs typeface="Arial" panose="020B0604020202020204" pitchFamily="34" charset="0"/>
              </a:rPr>
              <a:t>For our study of food safety in MSMEs and street food businesses across the APEC region, this standard provides an ideal structure to evaluate existing practices and implement improvements. The PDCA methodology allows us to assess current conditions, apply adapted protocols suitable for small operations, measure compliance through appropriate metrics, and continuously refine our approach based on regional findings. </a:t>
            </a:r>
            <a:endParaRPr lang="en-US" altLang="en-US" sz="24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4,5, and 6</a:t>
            </a:r>
            <a:endParaRPr lang="en-US" altLang="en-US" sz="3000" b="1" spc="5" dirty="0">
              <a:solidFill>
                <a:srgbClr val="000000"/>
              </a:solidFill>
            </a:endParaRPr>
          </a:p>
        </p:txBody>
      </p:sp>
      <p:pic>
        <p:nvPicPr>
          <p:cNvPr id="4" name="Picture 3"/>
          <p:cNvPicPr>
            <a:picLocks noChangeAspect="1"/>
          </p:cNvPicPr>
          <p:nvPr/>
        </p:nvPicPr>
        <p:blipFill>
          <a:blip r:embed="rId3"/>
          <a:srcRect l="4613" t="11464" r="6256" b="7672"/>
          <a:stretch>
            <a:fillRect/>
          </a:stretch>
        </p:blipFill>
        <p:spPr>
          <a:xfrm>
            <a:off x="0" y="2499360"/>
            <a:ext cx="7696200" cy="6983136"/>
          </a:xfrm>
          <a:prstGeom prst="rect">
            <a:avLst/>
          </a:prstGeom>
        </p:spPr>
      </p:pic>
      <p:sp>
        <p:nvSpPr>
          <p:cNvPr id="9" name="Text Box 13"/>
          <p:cNvSpPr txBox="1"/>
          <p:nvPr/>
        </p:nvSpPr>
        <p:spPr>
          <a:xfrm>
            <a:off x="7239000" y="2095501"/>
            <a:ext cx="9372600" cy="1981200"/>
          </a:xfrm>
          <a:prstGeom prst="rect">
            <a:avLst/>
          </a:prstGeom>
          <a:noFill/>
        </p:spPr>
        <p:txBody>
          <a:bodyPr wrap="square" rtlCol="0">
            <a:noAutofit/>
          </a:bodyPr>
          <a:lstStyle/>
          <a:p>
            <a:pPr algn="just"/>
            <a:r>
              <a:rPr lang="en-US" altLang="en-US" sz="2400" dirty="0"/>
              <a:t>Clauses 4, 5, and 6 constitute the essential PLAN segment of the PDCA cycle in ISO 22000:2018. Our assessment indicates that most vendors successfully meet the general criteria requirements within these clauses. However, a significant compliance gap exists as </a:t>
            </a:r>
            <a:r>
              <a:rPr lang="en-US" altLang="en-US" sz="2400" b="1" dirty="0"/>
              <a:t>less than 50%</a:t>
            </a:r>
            <a:r>
              <a:rPr lang="en-US" altLang="en-US" sz="2400" dirty="0"/>
              <a:t> of vendors possess proper </a:t>
            </a:r>
            <a:r>
              <a:rPr lang="en-US" altLang="en-US" sz="2400" b="1" dirty="0"/>
              <a:t>product</a:t>
            </a:r>
            <a:r>
              <a:rPr lang="en-US" altLang="en-US" sz="2400" dirty="0"/>
              <a:t> </a:t>
            </a:r>
            <a:r>
              <a:rPr lang="en-US" altLang="en-US" sz="2400" b="1" dirty="0"/>
              <a:t>distribution permits</a:t>
            </a:r>
            <a:r>
              <a:rPr lang="en-US" altLang="en-US" sz="2400" dirty="0"/>
              <a:t>.</a:t>
            </a:r>
            <a:endParaRPr lang="en-US" altLang="en-US" sz="2400" dirty="0"/>
          </a:p>
        </p:txBody>
      </p:sp>
      <p:graphicFrame>
        <p:nvGraphicFramePr>
          <p:cNvPr id="10" name="Table 9"/>
          <p:cNvGraphicFramePr/>
          <p:nvPr>
            <p:custDataLst>
              <p:tags r:id="rId4"/>
            </p:custDataLst>
          </p:nvPr>
        </p:nvGraphicFramePr>
        <p:xfrm>
          <a:off x="7848600" y="4076701"/>
          <a:ext cx="8273415" cy="5191760"/>
        </p:xfrm>
        <a:graphic>
          <a:graphicData uri="http://schemas.openxmlformats.org/drawingml/2006/table">
            <a:tbl>
              <a:tblPr/>
              <a:tblGrid>
                <a:gridCol w="1429509"/>
                <a:gridCol w="6843906"/>
              </a:tblGrid>
              <a:tr h="348343">
                <a:tc>
                  <a:txBody>
                    <a:bodyPr/>
                    <a:lstStyle/>
                    <a:p>
                      <a:pPr algn="ctr" fontAlgn="ctr"/>
                      <a:r>
                        <a:rPr sz="2400" b="0" i="0" dirty="0">
                          <a:solidFill>
                            <a:srgbClr val="FFFFFF"/>
                          </a:solidFill>
                          <a:latin typeface="+mn-lt"/>
                          <a:ea typeface="lato"/>
                          <a:cs typeface="Arial" panose="020B0604020202020204" pitchFamily="34" charset="0"/>
                        </a:rPr>
                        <a:t>Question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ctr" fontAlgn="ctr"/>
                      <a:r>
                        <a:rPr sz="2400" b="0" i="0" dirty="0">
                          <a:solidFill>
                            <a:srgbClr val="FFFFFF"/>
                          </a:solidFill>
                          <a:latin typeface="+mn-lt"/>
                          <a:ea typeface="lato"/>
                          <a:cs typeface="Arial" panose="020B0604020202020204" pitchFamily="34" charset="0"/>
                        </a:rPr>
                        <a:t>Definition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348343">
                <a:tc>
                  <a:txBody>
                    <a:bodyPr/>
                    <a:lstStyle/>
                    <a:p>
                      <a:pPr algn="l" fontAlgn="ctr"/>
                      <a:r>
                        <a:rPr sz="2400" b="0" i="0">
                          <a:solidFill>
                            <a:srgbClr val="000000"/>
                          </a:solidFill>
                          <a:latin typeface="+mn-lt"/>
                          <a:ea typeface="lato"/>
                          <a:cs typeface="Arial" panose="020B0604020202020204" pitchFamily="34" charset="0"/>
                        </a:rPr>
                        <a:t>Q1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Status in business [Owner]</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Venture type [Own Capital]</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Q3</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Business license/legality</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Q4</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Product distribution permit</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Regular customers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Q5</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Person in charge of business operation</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Q6</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food quality and safety</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Q7</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raw material suppliers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Quality guidelines and procedures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Q9</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Provisions for unsuitable raw materials/products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Q10</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Attention to food cleanliness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Follow up on customer feedback</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Conduct annual/periodic evaluations</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51816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altLang="en-US" sz="3200" b="1" spc="5" dirty="0">
                <a:solidFill>
                  <a:srgbClr val="000000"/>
                </a:solidFill>
              </a:rPr>
              <a:t>Product Distribution Permit</a:t>
            </a:r>
            <a:endParaRPr lang="en-US" altLang="en-US" sz="3200" b="1" spc="5" dirty="0">
              <a:solidFill>
                <a:srgbClr val="000000"/>
              </a:solidFill>
            </a:endParaRPr>
          </a:p>
        </p:txBody>
      </p:sp>
      <p:sp>
        <p:nvSpPr>
          <p:cNvPr id="8" name="Text Box 5"/>
          <p:cNvSpPr txBox="1"/>
          <p:nvPr/>
        </p:nvSpPr>
        <p:spPr>
          <a:xfrm>
            <a:off x="6248400" y="3695700"/>
            <a:ext cx="10079355" cy="4746625"/>
          </a:xfrm>
          <a:prstGeom prst="rect">
            <a:avLst/>
          </a:prstGeom>
          <a:noFill/>
        </p:spPr>
        <p:txBody>
          <a:bodyPr wrap="square" rtlCol="0">
            <a:noAutofit/>
          </a:bodyPr>
          <a:lstStyle/>
          <a:p>
            <a:pPr algn="just"/>
            <a:r>
              <a:rPr lang="en-US" altLang="en-US" sz="2400" dirty="0"/>
              <a:t>Most micro and street-food businesses across the APEC region—such as roadside carts, mobile stalls, and home-kitchen operators—are generally </a:t>
            </a:r>
            <a:r>
              <a:rPr lang="en-US" altLang="en-US" sz="2400" b="1" dirty="0"/>
              <a:t>exempt</a:t>
            </a:r>
            <a:r>
              <a:rPr lang="en-US" altLang="en-US" sz="2400" dirty="0"/>
              <a:t> from formal distribution-permit requirements. Regulators waive these permits when vendors prepare </a:t>
            </a:r>
            <a:r>
              <a:rPr lang="en-US" altLang="en-US" sz="2400" b="1" dirty="0"/>
              <a:t>ready-to-eat</a:t>
            </a:r>
            <a:r>
              <a:rPr lang="en-US" altLang="en-US" sz="2400" dirty="0"/>
              <a:t> items with shelf lives </a:t>
            </a:r>
            <a:r>
              <a:rPr lang="en-US" altLang="en-US" sz="2400" b="1" dirty="0"/>
              <a:t>under seven days</a:t>
            </a:r>
            <a:r>
              <a:rPr lang="en-US" altLang="en-US" sz="2400" dirty="0"/>
              <a:t>, package food directly in front of customers, work at a </a:t>
            </a:r>
            <a:r>
              <a:rPr lang="en-US" altLang="en-US" sz="2400" b="1" dirty="0"/>
              <a:t>very small scale</a:t>
            </a:r>
            <a:r>
              <a:rPr lang="en-US" altLang="en-US" sz="2400" dirty="0"/>
              <a:t>, and use only </a:t>
            </a:r>
            <a:r>
              <a:rPr lang="en-US" altLang="en-US" sz="2400" b="1" dirty="0"/>
              <a:t>basic processing</a:t>
            </a:r>
            <a:r>
              <a:rPr lang="en-US" altLang="en-US" sz="2400" dirty="0"/>
              <a:t> steps like washing, cutting, and mixing.</a:t>
            </a:r>
            <a:endParaRPr lang="en-US" altLang="en-US" sz="2400" dirty="0"/>
          </a:p>
          <a:p>
            <a:pPr algn="just"/>
            <a:endParaRPr lang="en-US" altLang="en-US" sz="2400" dirty="0"/>
          </a:p>
          <a:p>
            <a:pPr algn="just"/>
            <a:r>
              <a:rPr lang="en-US" altLang="en-US" sz="2400" dirty="0"/>
              <a:t>However, exemption from permits does not cancel the responsibility to keep food safe. Applying the core principles of </a:t>
            </a:r>
            <a:r>
              <a:rPr lang="en-US" altLang="en-US" sz="2400" b="1" dirty="0"/>
              <a:t>ISO 22000:2018</a:t>
            </a:r>
            <a:r>
              <a:rPr lang="en-US" altLang="en-US" sz="2400" dirty="0"/>
              <a:t>—</a:t>
            </a:r>
            <a:r>
              <a:rPr lang="en-US" altLang="en-US" sz="2400" b="1" dirty="0"/>
              <a:t>good hygiene practices</a:t>
            </a:r>
            <a:r>
              <a:rPr lang="en-US" altLang="en-US" sz="2400" dirty="0"/>
              <a:t>, </a:t>
            </a:r>
            <a:r>
              <a:rPr lang="en-US" altLang="en-US" sz="2400" b="1" dirty="0"/>
              <a:t>simple hazard checks</a:t>
            </a:r>
            <a:r>
              <a:rPr lang="en-US" altLang="en-US" sz="2400" dirty="0"/>
              <a:t>, </a:t>
            </a:r>
            <a:r>
              <a:rPr lang="en-US" altLang="en-US" sz="2400" b="1" dirty="0"/>
              <a:t>brief daily records</a:t>
            </a:r>
            <a:r>
              <a:rPr lang="en-US" altLang="en-US" sz="2400" dirty="0"/>
              <a:t>, </a:t>
            </a:r>
            <a:r>
              <a:rPr lang="en-US" altLang="en-US" sz="2400" b="1" dirty="0"/>
              <a:t>basic staff training</a:t>
            </a:r>
            <a:r>
              <a:rPr lang="en-US" altLang="en-US" sz="2400" dirty="0"/>
              <a:t>, and </a:t>
            </a:r>
            <a:r>
              <a:rPr lang="en-US" altLang="en-US" sz="2400" b="1" dirty="0"/>
              <a:t>prompt corrective action</a:t>
            </a:r>
            <a:r>
              <a:rPr lang="en-US" altLang="en-US" sz="2400" dirty="0"/>
              <a:t>—gives these small operators a practical way to protect consumers without the cost of full certification.</a:t>
            </a:r>
            <a:endParaRPr lang="en-US" altLang="en-US" sz="2400" dirty="0"/>
          </a:p>
          <a:p>
            <a:pPr algn="just"/>
            <a:endParaRPr lang="en-US" altLang="en-US" sz="2400" dirty="0"/>
          </a:p>
        </p:txBody>
      </p:sp>
      <p:sp>
        <p:nvSpPr>
          <p:cNvPr id="11" name="Text Box 4"/>
          <p:cNvSpPr txBox="1"/>
          <p:nvPr/>
        </p:nvSpPr>
        <p:spPr>
          <a:xfrm>
            <a:off x="1789430" y="8636292"/>
            <a:ext cx="2172970" cy="461665"/>
          </a:xfrm>
          <a:prstGeom prst="rect">
            <a:avLst/>
          </a:prstGeom>
          <a:noFill/>
        </p:spPr>
        <p:txBody>
          <a:bodyPr wrap="square" rtlCol="0">
            <a:spAutoFit/>
          </a:bodyPr>
          <a:lstStyle/>
          <a:p>
            <a:pPr algn="ctr"/>
            <a:r>
              <a:rPr lang="en-US" altLang="en-US" sz="2400" b="1" dirty="0"/>
              <a:t>Type of Shops</a:t>
            </a:r>
            <a:endParaRPr lang="en-US" altLang="en-US" sz="2400" b="1" dirty="0"/>
          </a:p>
        </p:txBody>
      </p:sp>
      <p:pic>
        <p:nvPicPr>
          <p:cNvPr id="9" name="Picture 8"/>
          <p:cNvPicPr>
            <a:picLocks noChangeAspect="1"/>
          </p:cNvPicPr>
          <p:nvPr/>
        </p:nvPicPr>
        <p:blipFill>
          <a:blip r:embed="rId3"/>
          <a:srcRect l="22857" t="22262" r="23810" b="23452"/>
          <a:stretch>
            <a:fillRect/>
          </a:stretch>
        </p:blipFill>
        <p:spPr>
          <a:xfrm>
            <a:off x="-351790" y="2552700"/>
            <a:ext cx="6456045" cy="6571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14600" y="1540651"/>
            <a:ext cx="12344400" cy="6173261"/>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8" name="Text Box 13"/>
          <p:cNvSpPr txBox="1"/>
          <p:nvPr/>
        </p:nvSpPr>
        <p:spPr>
          <a:xfrm>
            <a:off x="1676400" y="7842104"/>
            <a:ext cx="13182600" cy="1269892"/>
          </a:xfrm>
          <a:prstGeom prst="rect">
            <a:avLst/>
          </a:prstGeom>
          <a:noFill/>
        </p:spPr>
        <p:txBody>
          <a:bodyPr wrap="square" rtlCol="0">
            <a:noAutofit/>
          </a:bodyPr>
          <a:lstStyle/>
          <a:p>
            <a:pPr algn="ctr"/>
            <a:r>
              <a:rPr lang="en-US" altLang="en-US" sz="2400" dirty="0"/>
              <a:t>Last, the essential </a:t>
            </a:r>
            <a:r>
              <a:rPr lang="en-US" altLang="en-US" sz="2400" b="1" dirty="0"/>
              <a:t>PLAN</a:t>
            </a:r>
            <a:r>
              <a:rPr lang="en-US" altLang="en-US" sz="2400" dirty="0"/>
              <a:t> segment of the PDCA cycle in ISO 22000:2018 is Clause 7. This looks at the resources, competence, awareness, communication, and documentation of a FSMS. Overall </a:t>
            </a:r>
            <a:r>
              <a:rPr lang="en-US" altLang="en-US" sz="2400" b="1" dirty="0">
                <a:solidFill>
                  <a:srgbClr val="0070C0"/>
                </a:solidFill>
              </a:rPr>
              <a:t>good</a:t>
            </a:r>
            <a:r>
              <a:rPr lang="en-US" altLang="en-US" sz="2400" b="1" dirty="0"/>
              <a:t> </a:t>
            </a:r>
            <a:r>
              <a:rPr lang="en-US" altLang="en-US" sz="2400" b="1" dirty="0">
                <a:solidFill>
                  <a:srgbClr val="FF0000"/>
                </a:solidFill>
              </a:rPr>
              <a:t>except </a:t>
            </a:r>
            <a:r>
              <a:rPr lang="en-US" altLang="en-US" sz="2400" u="sng" dirty="0"/>
              <a:t>documented information</a:t>
            </a:r>
            <a:r>
              <a:rPr lang="en-US" altLang="en-US" sz="2400" dirty="0"/>
              <a:t>.</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pic>
        <p:nvPicPr>
          <p:cNvPr id="4" name="Picture 3"/>
          <p:cNvPicPr>
            <a:picLocks noChangeAspect="1"/>
          </p:cNvPicPr>
          <p:nvPr/>
        </p:nvPicPr>
        <p:blipFill>
          <a:blip r:embed="rId3"/>
          <a:srcRect t="5460"/>
          <a:stretch>
            <a:fillRect/>
          </a:stretch>
        </p:blipFill>
        <p:spPr>
          <a:xfrm>
            <a:off x="0" y="2432713"/>
            <a:ext cx="7417558" cy="7012582"/>
          </a:xfrm>
          <a:prstGeom prst="rect">
            <a:avLst/>
          </a:prstGeom>
        </p:spPr>
      </p:pic>
      <p:sp>
        <p:nvSpPr>
          <p:cNvPr id="9" name="Text Box 13"/>
          <p:cNvSpPr txBox="1"/>
          <p:nvPr/>
        </p:nvSpPr>
        <p:spPr>
          <a:xfrm>
            <a:off x="7239000" y="2095500"/>
            <a:ext cx="9194042" cy="3317240"/>
          </a:xfrm>
          <a:prstGeom prst="rect">
            <a:avLst/>
          </a:prstGeom>
          <a:noFill/>
        </p:spPr>
        <p:txBody>
          <a:bodyPr wrap="square" rtlCol="0">
            <a:noAutofit/>
          </a:bodyPr>
          <a:lstStyle/>
          <a:p>
            <a:pPr algn="just"/>
            <a:r>
              <a:rPr lang="en-US" altLang="en-US" sz="2400" dirty="0"/>
              <a:t>Clause 7 of ISO 22000:2018 highlights key compliance gaps in SMEs and street food vendors, particularly in human resources, infrastructure, and documentation. Many vendors </a:t>
            </a:r>
            <a:r>
              <a:rPr lang="en-US" altLang="en-US" sz="2400" b="1" dirty="0"/>
              <a:t>lack proper worker health checks, food safety training, and hygiene practices</a:t>
            </a:r>
            <a:r>
              <a:rPr lang="en-US" altLang="en-US" sz="2400" dirty="0"/>
              <a:t>, increasing contamination risks. Issues like inadequate pest control and poor cleanliness also persist. Additionally, a </a:t>
            </a:r>
            <a:r>
              <a:rPr lang="en-US" altLang="en-US" sz="2400" b="1" dirty="0"/>
              <a:t>failure to document raw materials, processes, and employee health makes compliance difficult to prove</a:t>
            </a:r>
            <a:r>
              <a:rPr lang="en-US" altLang="en-US" sz="2400" dirty="0"/>
              <a:t>. Addressing these gaps through training, health monitoring, improved infrastructure, and proper documentation is essential to ensure food safety and compliance.</a:t>
            </a:r>
            <a:endParaRPr lang="en-US" altLang="en-US" sz="2400" dirty="0"/>
          </a:p>
        </p:txBody>
      </p:sp>
      <p:graphicFrame>
        <p:nvGraphicFramePr>
          <p:cNvPr id="10" name="Table 9"/>
          <p:cNvGraphicFramePr/>
          <p:nvPr/>
        </p:nvGraphicFramePr>
        <p:xfrm>
          <a:off x="7307807" y="5578520"/>
          <a:ext cx="9056428" cy="3844597"/>
        </p:xfrm>
        <a:graphic>
          <a:graphicData uri="http://schemas.openxmlformats.org/drawingml/2006/table">
            <a:tbl>
              <a:tblPr/>
              <a:tblGrid>
                <a:gridCol w="1207524"/>
                <a:gridCol w="4812337"/>
                <a:gridCol w="3036567"/>
              </a:tblGrid>
              <a:tr h="368660">
                <a:tc>
                  <a:txBody>
                    <a:bodyPr/>
                    <a:lstStyle/>
                    <a:p>
                      <a:pPr algn="l" fontAlgn="ctr"/>
                      <a:r>
                        <a:rPr sz="2000" b="1" i="0">
                          <a:solidFill>
                            <a:srgbClr val="FFFFFF"/>
                          </a:solidFill>
                          <a:latin typeface="+mn-lt"/>
                          <a:ea typeface="Segoe UI" panose="020B0502040204020203"/>
                          <a:cs typeface="Arial" panose="020B0604020202020204" pitchFamily="34" charset="0"/>
                        </a:rPr>
                        <a:t>Question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Definition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Subcluase</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627307">
                <a:tc>
                  <a:txBody>
                    <a:bodyPr/>
                    <a:lstStyle/>
                    <a:p>
                      <a:pPr algn="l" fontAlgn="ctr"/>
                      <a:r>
                        <a:rPr sz="2000" b="0" i="0">
                          <a:solidFill>
                            <a:srgbClr val="000000"/>
                          </a:solidFill>
                          <a:latin typeface="+mn-lt"/>
                          <a:ea typeface="Segoe UI" panose="020B0502040204020203"/>
                          <a:cs typeface="Arial" panose="020B0604020202020204" pitchFamily="34" charset="0"/>
                        </a:rPr>
                        <a:t>Q17</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Workers change clothes/wear special attire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Q19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Periodic health checks for workers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Q20</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Employees as cashiers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Cashier allowed to process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Prohibition on jewelry/watches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Q28</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Food pests seen at business location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8985">
                <a:tc>
                  <a:txBody>
                    <a:bodyPr/>
                    <a:lstStyle/>
                    <a:p>
                      <a:pPr algn="l" fontAlgn="ctr"/>
                      <a:r>
                        <a:rPr sz="2000" b="0" i="0">
                          <a:solidFill>
                            <a:srgbClr val="000000"/>
                          </a:solidFill>
                          <a:latin typeface="+mn-lt"/>
                          <a:ea typeface="Segoe UI" panose="020B0502040204020203"/>
                          <a:cs typeface="Arial" panose="020B0604020202020204" pitchFamily="34" charset="0"/>
                        </a:rPr>
                        <a:t>Q29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Personal items in processing areas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Records on raw materials/operations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Documented information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Q74</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Records on worker health/training</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Documented information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8</a:t>
            </a:r>
            <a:endParaRPr lang="en-US" altLang="en-US" sz="3000" b="1" spc="5" dirty="0">
              <a:solidFill>
                <a:srgbClr val="000000"/>
              </a:solidFill>
            </a:endParaRPr>
          </a:p>
        </p:txBody>
      </p:sp>
      <p:pic>
        <p:nvPicPr>
          <p:cNvPr id="7" name="Picture 6"/>
          <p:cNvPicPr>
            <a:picLocks noChangeAspect="1"/>
          </p:cNvPicPr>
          <p:nvPr/>
        </p:nvPicPr>
        <p:blipFill>
          <a:blip r:embed="rId3"/>
          <a:stretch>
            <a:fillRect/>
          </a:stretch>
        </p:blipFill>
        <p:spPr>
          <a:xfrm>
            <a:off x="0" y="2400300"/>
            <a:ext cx="10668000" cy="5334000"/>
          </a:xfrm>
          <a:prstGeom prst="rect">
            <a:avLst/>
          </a:prstGeom>
        </p:spPr>
      </p:pic>
      <p:graphicFrame>
        <p:nvGraphicFramePr>
          <p:cNvPr id="8" name="Table 7"/>
          <p:cNvGraphicFramePr/>
          <p:nvPr>
            <p:custDataLst>
              <p:tags r:id="rId4"/>
            </p:custDataLst>
          </p:nvPr>
        </p:nvGraphicFramePr>
        <p:xfrm>
          <a:off x="10591800" y="2834957"/>
          <a:ext cx="5867400" cy="4631395"/>
        </p:xfrm>
        <a:graphic>
          <a:graphicData uri="http://schemas.openxmlformats.org/drawingml/2006/table">
            <a:tbl>
              <a:tblPr/>
              <a:tblGrid>
                <a:gridCol w="1447800"/>
                <a:gridCol w="4419600"/>
              </a:tblGrid>
              <a:tr h="328635">
                <a:tc>
                  <a:txBody>
                    <a:bodyPr/>
                    <a:lstStyle/>
                    <a:p>
                      <a:pPr algn="l" fontAlgn="ctr"/>
                      <a:r>
                        <a:rPr sz="2000" b="0" i="0" dirty="0">
                          <a:solidFill>
                            <a:srgbClr val="FFFFFF"/>
                          </a:solidFill>
                          <a:latin typeface="+mn-lt"/>
                          <a:ea typeface="lato"/>
                          <a:cs typeface="Arial" panose="020B0604020202020204" pitchFamily="34" charset="0"/>
                        </a:rPr>
                        <a:t>Question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c>
                  <a:txBody>
                    <a:bodyPr/>
                    <a:lstStyle/>
                    <a:p>
                      <a:pPr algn="l" fontAlgn="ctr"/>
                      <a:r>
                        <a:rPr sz="2000" b="0" i="0">
                          <a:solidFill>
                            <a:srgbClr val="FFFFFF"/>
                          </a:solidFill>
                          <a:latin typeface="+mn-lt"/>
                          <a:ea typeface="lato"/>
                          <a:cs typeface="Arial" panose="020B0604020202020204" pitchFamily="34" charset="0"/>
                        </a:rPr>
                        <a:t>Definition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Materials and products stored in good conditions to avoid quality decrease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Storage marked with dates and using First In First Out system</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61404">
                <a:tc>
                  <a:txBody>
                    <a:bodyPr/>
                    <a:lstStyle/>
                    <a:p>
                      <a:pPr algn="l" fontAlgn="ctr"/>
                      <a:r>
                        <a:rPr sz="2000" b="0" i="0" dirty="0">
                          <a:solidFill>
                            <a:srgbClr val="000000"/>
                          </a:solidFill>
                          <a:latin typeface="+mn-lt"/>
                          <a:ea typeface="Segoe UI" panose="020B0502040204020203"/>
                          <a:cs typeface="Arial" panose="020B0604020202020204" pitchFamily="34" charset="0"/>
                        </a:rPr>
                        <a:t>Q77</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Ingredients that absorb water stored in a dry place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3563">
                <a:tc>
                  <a:txBody>
                    <a:bodyPr/>
                    <a:lstStyle/>
                    <a:p>
                      <a:pPr algn="l" fontAlgn="ctr"/>
                      <a:r>
                        <a:rPr sz="2000" b="0" i="0" dirty="0">
                          <a:solidFill>
                            <a:srgbClr val="000000"/>
                          </a:solidFill>
                          <a:latin typeface="+mn-lt"/>
                          <a:ea typeface="Segoe UI" panose="020B0502040204020203"/>
                          <a:cs typeface="Arial" panose="020B0604020202020204" pitchFamily="34" charset="0"/>
                        </a:rPr>
                        <a:t>Q78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Hazardous materials stored separately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Q79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Cleaned machines/equipment stored properly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635">
                <a:tc>
                  <a:txBody>
                    <a:bodyPr/>
                    <a:lstStyle/>
                    <a:p>
                      <a:pPr algn="l" fontAlgn="ctr"/>
                      <a:r>
                        <a:rPr sz="2000" b="0" i="0" dirty="0">
                          <a:solidFill>
                            <a:srgbClr val="000000"/>
                          </a:solidFill>
                          <a:latin typeface="+mn-lt"/>
                          <a:ea typeface="Segoe UI" panose="020B0502040204020203"/>
                          <a:cs typeface="Arial" panose="020B0604020202020204" pitchFamily="34" charset="0"/>
                        </a:rPr>
                        <a:t>Q80</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Food packaging clearly labeled for consumer 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Q81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 in charge overseeing production process for quality control</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13"/>
          <p:cNvSpPr txBox="1"/>
          <p:nvPr/>
        </p:nvSpPr>
        <p:spPr>
          <a:xfrm>
            <a:off x="838200" y="7900035"/>
            <a:ext cx="14173200" cy="1586865"/>
          </a:xfrm>
          <a:prstGeom prst="rect">
            <a:avLst/>
          </a:prstGeom>
          <a:noFill/>
        </p:spPr>
        <p:txBody>
          <a:bodyPr wrap="square" rtlCol="0">
            <a:noAutofit/>
          </a:bodyPr>
          <a:lstStyle/>
          <a:p>
            <a:pPr algn="ctr"/>
            <a:r>
              <a:rPr lang="en-US" altLang="en-US" sz="2400" dirty="0"/>
              <a:t>This is the core of a Food Safety Management System (FSMS), where the integration of most HACCP principles takes place, and execution becomes crucial after the system has been planned. Evaluation shows that many businesses </a:t>
            </a:r>
            <a:r>
              <a:rPr lang="en-US" altLang="en-US" sz="2400" b="1" dirty="0"/>
              <a:t>fail to clearly label food packaging for consumer ease</a:t>
            </a:r>
            <a:r>
              <a:rPr lang="en-US" altLang="en-US" sz="2400" dirty="0"/>
              <a:t>. This is likely due to many ready-to-eat products lacking proper packaging.</a:t>
            </a:r>
            <a:endParaRPr lang="en-US" altLang="en-US" sz="2400" dirty="0"/>
          </a:p>
        </p:txBody>
      </p:sp>
    </p:spTree>
  </p:cSld>
  <p:clrMapOvr>
    <a:masterClrMapping/>
  </p:clrMapOvr>
</p:sld>
</file>

<file path=ppt/tags/tag1.xml><?xml version="1.0" encoding="utf-8"?>
<p:tagLst xmlns:p="http://schemas.openxmlformats.org/presentationml/2006/main">
  <p:tag name="TABLE_ENDDRAG_ORIGIN_RECT" val="396*198"/>
  <p:tag name="TABLE_ENDDRAG_RECT" val="480*307*396*198"/>
</p:tagLst>
</file>

<file path=ppt/tags/tag2.xml><?xml version="1.0" encoding="utf-8"?>
<p:tagLst xmlns:p="http://schemas.openxmlformats.org/presentationml/2006/main">
  <p:tag name="TABLE_ENDDRAG_ORIGIN_RECT" val="346*291"/>
  <p:tag name="TABLE_ENDDRAG_RECT" val="597*132*346*291"/>
</p:tagLst>
</file>

<file path=ppt/tags/tag3.xml><?xml version="1.0" encoding="utf-8"?>
<p:tagLst xmlns:p="http://schemas.openxmlformats.org/presentationml/2006/main">
  <p:tag name="TABLE_ENDDRAG_ORIGIN_RECT" val="408*123"/>
  <p:tag name="TABLE_ENDDRAG_RECT" val="332*192*408*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10964</Words>
  <Application>WPS Presentation</Application>
  <PresentationFormat>Custom</PresentationFormat>
  <Paragraphs>321</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Dosis Light</vt:lpstr>
      <vt:lpstr>Segoe Print</vt:lpstr>
      <vt:lpstr>lato</vt:lpstr>
      <vt:lpstr>Segoe UI</vt:lpstr>
      <vt:lpstr>Swiss721BT-Bold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Off</dc:title>
  <dc:creator>DELL</dc:creator>
  <cp:lastModifiedBy>derik</cp:lastModifiedBy>
  <cp:revision>6</cp:revision>
  <dcterms:created xsi:type="dcterms:W3CDTF">2006-08-16T00:00:00Z</dcterms:created>
  <dcterms:modified xsi:type="dcterms:W3CDTF">2025-07-10T04:01:15Z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50E0177F091F41C9A0B795A4A9C21841_12</vt:lpwstr>
  </property>
  <property fmtid="{D5CDD505-2E9C-101B-9397-08002B2CF9AE}" pid="3" name="KSOProductBuildVer">
    <vt:lpwstr>1033-12.2.0.21931</vt:lpwstr>
  </property>
</Properties>
</file>