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0" r:id="rId3"/>
    <p:sldId id="256" r:id="rId4"/>
    <p:sldId id="261" r:id="rId5"/>
    <p:sldId id="257" r:id="rId6"/>
    <p:sldId id="258" r:id="rId7"/>
    <p:sldId id="259" r:id="rId8"/>
    <p:sldId id="260" r:id="rId9"/>
    <p:sldId id="262" r:id="rId10"/>
    <p:sldId id="263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1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6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2510155" y="0"/>
            <a:ext cx="9681845" cy="3946525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" name="object 3"/>
          <p:cNvSpPr/>
          <p:nvPr/>
        </p:nvSpPr>
        <p:spPr>
          <a:xfrm>
            <a:off x="635" y="1490980"/>
            <a:ext cx="6318250" cy="39503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0" y="2458085"/>
            <a:ext cx="6317615" cy="2016125"/>
          </a:xfrm>
          <a:prstGeom prst="rect">
            <a:avLst/>
          </a:prstGeom>
        </p:spPr>
        <p:txBody>
          <a:bodyPr vert="horz" wrap="square" lIns="0" tIns="9048" rIns="0" bIns="0" rtlCol="0">
            <a:no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en-US" sz="3200" b="1">
                <a:solidFill>
                  <a:schemeClr val="bg1"/>
                </a:solidFill>
              </a:rPr>
              <a:t>REGULATOR ASSESSMENT </a:t>
            </a:r>
            <a:br>
              <a:rPr lang="en-US" altLang="en-US" sz="3200" b="1">
                <a:solidFill>
                  <a:schemeClr val="bg1"/>
                </a:solidFill>
              </a:rPr>
            </a:br>
            <a:br>
              <a:rPr lang="en-US" altLang="en-US" sz="3200" b="1">
                <a:solidFill>
                  <a:schemeClr val="bg1"/>
                </a:solidFill>
              </a:rPr>
            </a:br>
            <a:r>
              <a:rPr lang="en-US" altLang="en-US" sz="2400" b="1">
                <a:solidFill>
                  <a:schemeClr val="bg1"/>
                </a:solidFill>
              </a:rPr>
              <a:t>FOOD SAFETY IN MSMEs AND STREET FOOD BUSINESSES</a:t>
            </a:r>
            <a:endParaRPr lang="en-US" altLang="en-US" sz="2400" b="1">
              <a:solidFill>
                <a:schemeClr val="bg1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435610" y="154940"/>
            <a:ext cx="1691005" cy="980440"/>
          </a:xfrm>
          <a:prstGeom prst="rect">
            <a:avLst/>
          </a:prstGeom>
          <a:noFill/>
        </p:spPr>
      </p:pic>
      <p:sp>
        <p:nvSpPr>
          <p:cNvPr id="33" name="object 4"/>
          <p:cNvSpPr txBox="1">
            <a:spLocks noGrp="1"/>
          </p:cNvSpPr>
          <p:nvPr/>
        </p:nvSpPr>
        <p:spPr>
          <a:xfrm>
            <a:off x="6477000" y="4362450"/>
            <a:ext cx="7341870" cy="82677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lstStyle>
            <a:lvl1pPr>
              <a:defRPr sz="505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spc="5" dirty="0">
                <a:solidFill>
                  <a:srgbClr val="000000"/>
                </a:solidFill>
              </a:rPr>
              <a:t>01</a:t>
            </a:r>
            <a:r>
              <a:rPr lang="en-US" sz="2400" spc="5" dirty="0">
                <a:solidFill>
                  <a:srgbClr val="000000"/>
                </a:solidFill>
              </a:rPr>
              <a:t> </a:t>
            </a:r>
            <a:r>
              <a:rPr lang="en-US" sz="2400" spc="5" dirty="0">
                <a:solidFill>
                  <a:srgbClr val="000000"/>
                </a:solidFill>
                <a:sym typeface="+mn-ea"/>
              </a:rPr>
              <a:t>Legality</a:t>
            </a:r>
            <a:endParaRPr lang="en-US" sz="2400" spc="5" dirty="0">
              <a:solidFill>
                <a:srgbClr val="000000"/>
              </a:solidFill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spc="5" dirty="0">
                <a:solidFill>
                  <a:srgbClr val="000000"/>
                </a:solidFill>
                <a:sym typeface="+mn-ea"/>
              </a:rPr>
              <a:t>0</a:t>
            </a:r>
            <a:r>
              <a:rPr lang="en-US" sz="2400" spc="5" dirty="0">
                <a:solidFill>
                  <a:srgbClr val="000000"/>
                </a:solidFill>
                <a:sym typeface="+mn-ea"/>
              </a:rPr>
              <a:t>2 </a:t>
            </a:r>
            <a:r>
              <a:rPr lang="en-US" altLang="en-US" sz="2400" spc="5" dirty="0">
                <a:solidFill>
                  <a:srgbClr val="000000"/>
                </a:solidFill>
                <a:sym typeface="+mn-ea"/>
              </a:rPr>
              <a:t>Control/Supervision</a:t>
            </a:r>
            <a:endParaRPr lang="en-US" altLang="en-US" sz="2400" spc="5" dirty="0">
              <a:solidFill>
                <a:srgbClr val="000000"/>
              </a:solidFill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spc="5" dirty="0">
                <a:solidFill>
                  <a:srgbClr val="000000"/>
                </a:solidFill>
                <a:sym typeface="+mn-ea"/>
              </a:rPr>
              <a:t>0</a:t>
            </a:r>
            <a:r>
              <a:rPr lang="en-US" sz="2400" spc="5" dirty="0">
                <a:solidFill>
                  <a:srgbClr val="000000"/>
                </a:solidFill>
                <a:sym typeface="+mn-ea"/>
              </a:rPr>
              <a:t>3 </a:t>
            </a:r>
            <a:r>
              <a:rPr lang="en-US" altLang="en-US" sz="2400" spc="5" dirty="0">
                <a:solidFill>
                  <a:srgbClr val="000000"/>
                </a:solidFill>
                <a:sym typeface="+mn-ea"/>
              </a:rPr>
              <a:t>Foster of Street Vendors</a:t>
            </a:r>
            <a:endParaRPr sz="2400"/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endParaRPr lang="en-US" sz="2400" spc="5" dirty="0">
              <a:solidFill>
                <a:srgbClr val="00000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396230" y="6289040"/>
            <a:ext cx="1399540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en-US" sz="2400" b="1" spc="5" dirty="0">
                <a:solidFill>
                  <a:srgbClr val="000000"/>
                </a:solidFill>
                <a:sym typeface="+mn-ea"/>
              </a:rPr>
              <a:t>2025</a:t>
            </a:r>
            <a:endParaRPr lang="en-US" sz="2400" b="1" spc="5" dirty="0">
              <a:solidFill>
                <a:srgbClr val="00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/>
          <p:nvPr/>
        </p:nvPicPr>
        <p:blipFill>
          <a:blip r:embed="rId1"/>
          <a:stretch>
            <a:fillRect/>
          </a:stretch>
        </p:blipFill>
        <p:spPr>
          <a:xfrm>
            <a:off x="-561340" y="5208270"/>
            <a:ext cx="2123440" cy="2132330"/>
          </a:xfrm>
          <a:prstGeom prst="rect">
            <a:avLst/>
          </a:prstGeom>
        </p:spPr>
      </p:pic>
      <p:sp>
        <p:nvSpPr>
          <p:cNvPr id="15" name="Rectangle: Rounded Corners 118"/>
          <p:cNvSpPr/>
          <p:nvPr/>
        </p:nvSpPr>
        <p:spPr>
          <a:xfrm>
            <a:off x="941705" y="5092700"/>
            <a:ext cx="4570730" cy="960120"/>
          </a:xfrm>
          <a:prstGeom prst="roundRect">
            <a:avLst>
              <a:gd name="adj" fmla="val 178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Google Shape;5212;p38"/>
          <p:cNvSpPr txBox="1"/>
          <p:nvPr/>
        </p:nvSpPr>
        <p:spPr>
          <a:xfrm>
            <a:off x="1005840" y="5128895"/>
            <a:ext cx="4507230" cy="92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 algn="ctr" fontAlgn="auto"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Slightly more than half of regulatory agencies (57.1%) have experienced 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cases of food poisoning 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their areas, while 42.9% have not.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18"/>
          <p:cNvSpPr/>
          <p:nvPr/>
        </p:nvSpPr>
        <p:spPr>
          <a:xfrm>
            <a:off x="6398260" y="5092700"/>
            <a:ext cx="4803140" cy="960120"/>
          </a:xfrm>
          <a:prstGeom prst="roundRect">
            <a:avLst>
              <a:gd name="adj" fmla="val 178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oogle Shape;5212;p38"/>
          <p:cNvSpPr txBox="1"/>
          <p:nvPr/>
        </p:nvSpPr>
        <p:spPr>
          <a:xfrm>
            <a:off x="6462395" y="5128895"/>
            <a:ext cx="4735830" cy="923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 algn="ctr" fontAlgn="auto">
              <a:buNone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Half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regulatory agencies (50%) conduct 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field monitoring 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 once per year, while the remaining agencies are evenly split between those conducting more than once per year, those with unscheduled monitoring, and those that never conduct monitoring.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2"/>
          <p:cNvSpPr/>
          <p:nvPr/>
        </p:nvSpPr>
        <p:spPr>
          <a:xfrm>
            <a:off x="0" y="107315"/>
            <a:ext cx="4057015" cy="525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2" name="object 3"/>
          <p:cNvSpPr txBox="1">
            <a:spLocks noGrp="1"/>
          </p:cNvSpPr>
          <p:nvPr>
            <p:ph type="title"/>
          </p:nvPr>
        </p:nvSpPr>
        <p:spPr>
          <a:xfrm>
            <a:off x="38100" y="212725"/>
            <a:ext cx="3990340" cy="33401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en-US" sz="2400" spc="-195" dirty="0">
                <a:solidFill>
                  <a:schemeClr val="bg1"/>
                </a:solidFill>
              </a:rPr>
              <a:t>REGULATOR  ASSESSMENT</a:t>
            </a:r>
            <a:endParaRPr lang="en-US" altLang="en-US" sz="2400" spc="-195" dirty="0">
              <a:solidFill>
                <a:schemeClr val="bg1"/>
              </a:solidFill>
            </a:endParaRPr>
          </a:p>
        </p:txBody>
      </p:sp>
      <p:sp>
        <p:nvSpPr>
          <p:cNvPr id="33" name="object 4"/>
          <p:cNvSpPr txBox="1">
            <a:spLocks noGrp="1"/>
          </p:cNvSpPr>
          <p:nvPr/>
        </p:nvSpPr>
        <p:spPr>
          <a:xfrm>
            <a:off x="941705" y="808990"/>
            <a:ext cx="8923655" cy="82677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lstStyle>
            <a:lvl1pPr>
              <a:defRPr sz="505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00" spc="5" dirty="0">
                <a:solidFill>
                  <a:srgbClr val="000000"/>
                </a:solidFill>
              </a:rPr>
              <a:t>0</a:t>
            </a:r>
            <a:r>
              <a:rPr lang="en-US" sz="4800" spc="5" dirty="0">
                <a:solidFill>
                  <a:srgbClr val="000000"/>
                </a:solidFill>
              </a:rPr>
              <a:t>2 </a:t>
            </a:r>
            <a:r>
              <a:rPr lang="en-US" altLang="en-US" sz="4800" spc="5" dirty="0">
                <a:solidFill>
                  <a:srgbClr val="000000"/>
                </a:solidFill>
                <a:sym typeface="+mn-ea"/>
              </a:rPr>
              <a:t>Control/Supervision</a:t>
            </a:r>
            <a:r>
              <a:rPr lang="en-US" sz="4800" spc="5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sz="4800" spc="5" dirty="0">
                <a:solidFill>
                  <a:schemeClr val="bg1">
                    <a:lumMod val="85000"/>
                  </a:schemeClr>
                </a:solidFill>
                <a:sym typeface="+mn-ea"/>
              </a:rPr>
              <a:t>[4/5]</a:t>
            </a:r>
            <a:endParaRPr sz="4800"/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endParaRPr lang="en-US" sz="4800" spc="5" dirty="0">
              <a:solidFill>
                <a:srgbClr val="000000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364470" y="107315"/>
            <a:ext cx="1691005" cy="98044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" y="2050415"/>
            <a:ext cx="4572000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8260" y="1998345"/>
            <a:ext cx="4800600" cy="28003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/>
          <p:nvPr/>
        </p:nvPicPr>
        <p:blipFill>
          <a:blip r:embed="rId1"/>
          <a:stretch>
            <a:fillRect/>
          </a:stretch>
        </p:blipFill>
        <p:spPr>
          <a:xfrm>
            <a:off x="-561340" y="5208270"/>
            <a:ext cx="2123440" cy="2132330"/>
          </a:xfrm>
          <a:prstGeom prst="rect">
            <a:avLst/>
          </a:prstGeom>
        </p:spPr>
      </p:pic>
      <p:sp>
        <p:nvSpPr>
          <p:cNvPr id="15" name="Rectangle: Rounded Corners 118"/>
          <p:cNvSpPr/>
          <p:nvPr/>
        </p:nvSpPr>
        <p:spPr>
          <a:xfrm>
            <a:off x="3238500" y="5589270"/>
            <a:ext cx="5714365" cy="960120"/>
          </a:xfrm>
          <a:prstGeom prst="roundRect">
            <a:avLst>
              <a:gd name="adj" fmla="val 178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Google Shape;5212;p38"/>
          <p:cNvSpPr txBox="1"/>
          <p:nvPr/>
        </p:nvSpPr>
        <p:spPr>
          <a:xfrm>
            <a:off x="3302635" y="5625465"/>
            <a:ext cx="5634990" cy="92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 algn="ctr" fontAlgn="auto"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Two-thirds of regulatory agencies (66.7%) 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publish 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their supervision results for MSMEs and street food businesses, while only one-third (33.3%) make these findings public.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2"/>
          <p:cNvSpPr/>
          <p:nvPr/>
        </p:nvSpPr>
        <p:spPr>
          <a:xfrm>
            <a:off x="0" y="107315"/>
            <a:ext cx="4057015" cy="525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2" name="object 3"/>
          <p:cNvSpPr txBox="1">
            <a:spLocks noGrp="1"/>
          </p:cNvSpPr>
          <p:nvPr>
            <p:ph type="title"/>
          </p:nvPr>
        </p:nvSpPr>
        <p:spPr>
          <a:xfrm>
            <a:off x="38100" y="212725"/>
            <a:ext cx="3990340" cy="33401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en-US" sz="2400" spc="-195" dirty="0">
                <a:solidFill>
                  <a:schemeClr val="bg1"/>
                </a:solidFill>
              </a:rPr>
              <a:t>REGULATOR  ASSESSMENT</a:t>
            </a:r>
            <a:endParaRPr lang="en-US" altLang="en-US" sz="2400" spc="-195" dirty="0">
              <a:solidFill>
                <a:schemeClr val="bg1"/>
              </a:solidFill>
            </a:endParaRPr>
          </a:p>
        </p:txBody>
      </p:sp>
      <p:sp>
        <p:nvSpPr>
          <p:cNvPr id="33" name="object 4"/>
          <p:cNvSpPr txBox="1">
            <a:spLocks noGrp="1"/>
          </p:cNvSpPr>
          <p:nvPr/>
        </p:nvSpPr>
        <p:spPr>
          <a:xfrm>
            <a:off x="941705" y="808990"/>
            <a:ext cx="8923655" cy="82677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lstStyle>
            <a:lvl1pPr>
              <a:defRPr sz="505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00" spc="5" dirty="0">
                <a:solidFill>
                  <a:srgbClr val="000000"/>
                </a:solidFill>
              </a:rPr>
              <a:t>0</a:t>
            </a:r>
            <a:r>
              <a:rPr lang="en-US" sz="4800" spc="5" dirty="0">
                <a:solidFill>
                  <a:srgbClr val="000000"/>
                </a:solidFill>
              </a:rPr>
              <a:t>2 </a:t>
            </a:r>
            <a:r>
              <a:rPr lang="en-US" altLang="en-US" sz="4800" spc="5" dirty="0">
                <a:solidFill>
                  <a:srgbClr val="000000"/>
                </a:solidFill>
                <a:sym typeface="+mn-ea"/>
              </a:rPr>
              <a:t>Control/Supervision</a:t>
            </a:r>
            <a:r>
              <a:rPr lang="en-US" sz="4800" spc="5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sz="4800" spc="5" dirty="0">
                <a:solidFill>
                  <a:schemeClr val="bg1">
                    <a:lumMod val="85000"/>
                  </a:schemeClr>
                </a:solidFill>
                <a:sym typeface="+mn-ea"/>
              </a:rPr>
              <a:t>[5/5]</a:t>
            </a:r>
            <a:endParaRPr sz="4800"/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endParaRPr lang="en-US" sz="4800" spc="5" dirty="0">
              <a:solidFill>
                <a:srgbClr val="000000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364470" y="107315"/>
            <a:ext cx="1691005" cy="980440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0" y="1898015"/>
            <a:ext cx="5715000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/>
          <p:nvPr/>
        </p:nvPicPr>
        <p:blipFill>
          <a:blip r:embed="rId1"/>
          <a:stretch>
            <a:fillRect/>
          </a:stretch>
        </p:blipFill>
        <p:spPr>
          <a:xfrm>
            <a:off x="-561340" y="5208270"/>
            <a:ext cx="2123440" cy="2132330"/>
          </a:xfrm>
          <a:prstGeom prst="rect">
            <a:avLst/>
          </a:prstGeom>
        </p:spPr>
      </p:pic>
      <p:sp>
        <p:nvSpPr>
          <p:cNvPr id="15" name="Rectangle: Rounded Corners 118"/>
          <p:cNvSpPr/>
          <p:nvPr/>
        </p:nvSpPr>
        <p:spPr>
          <a:xfrm>
            <a:off x="941705" y="5092700"/>
            <a:ext cx="4570730" cy="960120"/>
          </a:xfrm>
          <a:prstGeom prst="roundRect">
            <a:avLst>
              <a:gd name="adj" fmla="val 178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Google Shape;5212;p38"/>
          <p:cNvSpPr txBox="1"/>
          <p:nvPr/>
        </p:nvSpPr>
        <p:spPr>
          <a:xfrm>
            <a:off x="1005840" y="5128895"/>
            <a:ext cx="4507230" cy="92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 algn="ctr" fontAlgn="auto">
              <a:buNone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regulatory agencies (100%) provide training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MSMEs and street food businesses.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18"/>
          <p:cNvSpPr/>
          <p:nvPr/>
        </p:nvSpPr>
        <p:spPr>
          <a:xfrm>
            <a:off x="6398260" y="5092700"/>
            <a:ext cx="4570730" cy="960120"/>
          </a:xfrm>
          <a:prstGeom prst="roundRect">
            <a:avLst>
              <a:gd name="adj" fmla="val 178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oogle Shape;5212;p38"/>
          <p:cNvSpPr txBox="1"/>
          <p:nvPr/>
        </p:nvSpPr>
        <p:spPr>
          <a:xfrm>
            <a:off x="6462395" y="5128895"/>
            <a:ext cx="4507230" cy="923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 algn="ctr" fontAlgn="auto"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majority (71.4%) of regulatory agencies 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specialized food safety training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MSME and street food entrepreneurs, while 28.6% do not offer such focused training programs.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2"/>
          <p:cNvSpPr/>
          <p:nvPr/>
        </p:nvSpPr>
        <p:spPr>
          <a:xfrm>
            <a:off x="0" y="107315"/>
            <a:ext cx="4057015" cy="525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2" name="object 3"/>
          <p:cNvSpPr txBox="1">
            <a:spLocks noGrp="1"/>
          </p:cNvSpPr>
          <p:nvPr>
            <p:ph type="title"/>
          </p:nvPr>
        </p:nvSpPr>
        <p:spPr>
          <a:xfrm>
            <a:off x="38100" y="212725"/>
            <a:ext cx="3990340" cy="33401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en-US" sz="2400" spc="-195" dirty="0">
                <a:solidFill>
                  <a:schemeClr val="bg1"/>
                </a:solidFill>
              </a:rPr>
              <a:t>REGULATOR  ASSESSMENT</a:t>
            </a:r>
            <a:endParaRPr lang="en-US" altLang="en-US" sz="2400" spc="-195" dirty="0">
              <a:solidFill>
                <a:schemeClr val="bg1"/>
              </a:solidFill>
            </a:endParaRPr>
          </a:p>
        </p:txBody>
      </p:sp>
      <p:sp>
        <p:nvSpPr>
          <p:cNvPr id="33" name="object 4"/>
          <p:cNvSpPr txBox="1">
            <a:spLocks noGrp="1"/>
          </p:cNvSpPr>
          <p:nvPr/>
        </p:nvSpPr>
        <p:spPr>
          <a:xfrm>
            <a:off x="941705" y="808990"/>
            <a:ext cx="9423400" cy="82677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lstStyle>
            <a:lvl1pPr>
              <a:defRPr sz="505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400" spc="5" dirty="0">
                <a:solidFill>
                  <a:srgbClr val="000000"/>
                </a:solidFill>
              </a:rPr>
              <a:t>0</a:t>
            </a:r>
            <a:r>
              <a:rPr lang="en-US" sz="4400" spc="5" dirty="0">
                <a:solidFill>
                  <a:srgbClr val="000000"/>
                </a:solidFill>
              </a:rPr>
              <a:t>3 </a:t>
            </a:r>
            <a:r>
              <a:rPr lang="en-US" altLang="en-US" sz="4400" spc="5" dirty="0">
                <a:solidFill>
                  <a:srgbClr val="000000"/>
                </a:solidFill>
                <a:sym typeface="+mn-ea"/>
              </a:rPr>
              <a:t>Foster of Street Vendors</a:t>
            </a:r>
            <a:r>
              <a:rPr lang="en-US" sz="4400" spc="5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sz="4400" spc="5" dirty="0">
                <a:solidFill>
                  <a:schemeClr val="bg1">
                    <a:lumMod val="85000"/>
                  </a:schemeClr>
                </a:solidFill>
                <a:sym typeface="+mn-ea"/>
              </a:rPr>
              <a:t>[1/3]</a:t>
            </a:r>
            <a:endParaRPr sz="4400"/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endParaRPr lang="en-US" sz="4400" spc="5" dirty="0">
              <a:solidFill>
                <a:srgbClr val="000000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364470" y="107315"/>
            <a:ext cx="1691005" cy="980440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" y="2050415"/>
            <a:ext cx="4572000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8260" y="2050415"/>
            <a:ext cx="4572000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/>
          <p:nvPr/>
        </p:nvPicPr>
        <p:blipFill>
          <a:blip r:embed="rId1"/>
          <a:stretch>
            <a:fillRect/>
          </a:stretch>
        </p:blipFill>
        <p:spPr>
          <a:xfrm>
            <a:off x="-561340" y="5208270"/>
            <a:ext cx="2123440" cy="2132330"/>
          </a:xfrm>
          <a:prstGeom prst="rect">
            <a:avLst/>
          </a:prstGeom>
        </p:spPr>
      </p:pic>
      <p:sp>
        <p:nvSpPr>
          <p:cNvPr id="15" name="Rectangle: Rounded Corners 118"/>
          <p:cNvSpPr/>
          <p:nvPr/>
        </p:nvSpPr>
        <p:spPr>
          <a:xfrm>
            <a:off x="941705" y="5092700"/>
            <a:ext cx="4570730" cy="960120"/>
          </a:xfrm>
          <a:prstGeom prst="roundRect">
            <a:avLst>
              <a:gd name="adj" fmla="val 178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Google Shape;5212;p38"/>
          <p:cNvSpPr txBox="1"/>
          <p:nvPr/>
        </p:nvSpPr>
        <p:spPr>
          <a:xfrm>
            <a:off x="1005840" y="5128895"/>
            <a:ext cx="4507230" cy="92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 algn="ctr" fontAlgn="auto"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vast majority of regulatory agencies (83.3%) 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have received consumer 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complaints about street food vendors, while only a small percentage (16.7%) report never having received such complaints.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18"/>
          <p:cNvSpPr/>
          <p:nvPr/>
        </p:nvSpPr>
        <p:spPr>
          <a:xfrm>
            <a:off x="6398260" y="5092700"/>
            <a:ext cx="5187315" cy="960120"/>
          </a:xfrm>
          <a:prstGeom prst="roundRect">
            <a:avLst>
              <a:gd name="adj" fmla="val 178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oogle Shape;5212;p38"/>
          <p:cNvSpPr txBox="1"/>
          <p:nvPr/>
        </p:nvSpPr>
        <p:spPr>
          <a:xfrm>
            <a:off x="6462395" y="5128895"/>
            <a:ext cx="5114925" cy="923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 algn="ctr" fontAlgn="auto"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complaints are mostly about 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cleanliness 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(28.6%). The remaining complaints are evenly distributed among food safety issues, combined food safety and cleanliness concerns, and permit-related problems. Other issues include product halalness.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2"/>
          <p:cNvSpPr/>
          <p:nvPr/>
        </p:nvSpPr>
        <p:spPr>
          <a:xfrm>
            <a:off x="0" y="107315"/>
            <a:ext cx="4057015" cy="525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2" name="object 3"/>
          <p:cNvSpPr txBox="1">
            <a:spLocks noGrp="1"/>
          </p:cNvSpPr>
          <p:nvPr>
            <p:ph type="title"/>
          </p:nvPr>
        </p:nvSpPr>
        <p:spPr>
          <a:xfrm>
            <a:off x="38100" y="212725"/>
            <a:ext cx="3990340" cy="33401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en-US" sz="2400" spc="-195" dirty="0">
                <a:solidFill>
                  <a:schemeClr val="bg1"/>
                </a:solidFill>
              </a:rPr>
              <a:t>REGULATOR  ASSESSMENT</a:t>
            </a:r>
            <a:endParaRPr lang="en-US" altLang="en-US" sz="2400" spc="-195" dirty="0">
              <a:solidFill>
                <a:schemeClr val="bg1"/>
              </a:solidFill>
            </a:endParaRPr>
          </a:p>
        </p:txBody>
      </p:sp>
      <p:sp>
        <p:nvSpPr>
          <p:cNvPr id="33" name="object 4"/>
          <p:cNvSpPr txBox="1">
            <a:spLocks noGrp="1"/>
          </p:cNvSpPr>
          <p:nvPr/>
        </p:nvSpPr>
        <p:spPr>
          <a:xfrm>
            <a:off x="941705" y="808990"/>
            <a:ext cx="9423400" cy="82677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lstStyle>
            <a:lvl1pPr>
              <a:defRPr sz="505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400" spc="5" dirty="0">
                <a:solidFill>
                  <a:srgbClr val="000000"/>
                </a:solidFill>
              </a:rPr>
              <a:t>0</a:t>
            </a:r>
            <a:r>
              <a:rPr lang="en-US" sz="4400" spc="5" dirty="0">
                <a:solidFill>
                  <a:srgbClr val="000000"/>
                </a:solidFill>
              </a:rPr>
              <a:t>3 </a:t>
            </a:r>
            <a:r>
              <a:rPr lang="en-US" altLang="en-US" sz="4400" spc="5" dirty="0">
                <a:solidFill>
                  <a:srgbClr val="000000"/>
                </a:solidFill>
                <a:sym typeface="+mn-ea"/>
              </a:rPr>
              <a:t>Foster of Street Vendors</a:t>
            </a:r>
            <a:r>
              <a:rPr lang="en-US" sz="4400" spc="5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sz="4400" spc="5" dirty="0">
                <a:solidFill>
                  <a:schemeClr val="bg1">
                    <a:lumMod val="85000"/>
                  </a:schemeClr>
                </a:solidFill>
                <a:sym typeface="+mn-ea"/>
              </a:rPr>
              <a:t>[2/3]</a:t>
            </a:r>
            <a:endParaRPr sz="4400"/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endParaRPr lang="en-US" sz="4400" spc="5" dirty="0">
              <a:solidFill>
                <a:srgbClr val="000000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364470" y="107315"/>
            <a:ext cx="1691005" cy="98044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705" y="2050415"/>
            <a:ext cx="4572000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8260" y="2228850"/>
            <a:ext cx="5187315" cy="2400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/>
          <p:nvPr/>
        </p:nvPicPr>
        <p:blipFill>
          <a:blip r:embed="rId1"/>
          <a:stretch>
            <a:fillRect/>
          </a:stretch>
        </p:blipFill>
        <p:spPr>
          <a:xfrm>
            <a:off x="-561340" y="5208270"/>
            <a:ext cx="2123440" cy="2132330"/>
          </a:xfrm>
          <a:prstGeom prst="rect">
            <a:avLst/>
          </a:prstGeom>
        </p:spPr>
      </p:pic>
      <p:sp>
        <p:nvSpPr>
          <p:cNvPr id="31" name="object 2"/>
          <p:cNvSpPr/>
          <p:nvPr/>
        </p:nvSpPr>
        <p:spPr>
          <a:xfrm>
            <a:off x="0" y="107315"/>
            <a:ext cx="4057015" cy="525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2" name="object 3"/>
          <p:cNvSpPr txBox="1">
            <a:spLocks noGrp="1"/>
          </p:cNvSpPr>
          <p:nvPr>
            <p:ph type="title"/>
          </p:nvPr>
        </p:nvSpPr>
        <p:spPr>
          <a:xfrm>
            <a:off x="38100" y="212725"/>
            <a:ext cx="3990340" cy="33401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en-US" sz="2400" spc="-195" dirty="0">
                <a:solidFill>
                  <a:schemeClr val="bg1"/>
                </a:solidFill>
              </a:rPr>
              <a:t>REGULATOR  ASSESSMENT</a:t>
            </a:r>
            <a:endParaRPr lang="en-US" altLang="en-US" sz="2400" spc="-195" dirty="0">
              <a:solidFill>
                <a:schemeClr val="bg1"/>
              </a:solidFill>
            </a:endParaRPr>
          </a:p>
        </p:txBody>
      </p:sp>
      <p:sp>
        <p:nvSpPr>
          <p:cNvPr id="33" name="object 4"/>
          <p:cNvSpPr txBox="1">
            <a:spLocks noGrp="1"/>
          </p:cNvSpPr>
          <p:nvPr/>
        </p:nvSpPr>
        <p:spPr>
          <a:xfrm>
            <a:off x="941705" y="808990"/>
            <a:ext cx="9423400" cy="82677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lstStyle>
            <a:lvl1pPr>
              <a:defRPr sz="505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400" spc="5" dirty="0">
                <a:solidFill>
                  <a:srgbClr val="000000"/>
                </a:solidFill>
              </a:rPr>
              <a:t>0</a:t>
            </a:r>
            <a:r>
              <a:rPr lang="en-US" sz="4400" spc="5" dirty="0">
                <a:solidFill>
                  <a:srgbClr val="000000"/>
                </a:solidFill>
              </a:rPr>
              <a:t>3 </a:t>
            </a:r>
            <a:r>
              <a:rPr lang="en-US" altLang="en-US" sz="4400" spc="5" dirty="0">
                <a:solidFill>
                  <a:srgbClr val="000000"/>
                </a:solidFill>
                <a:sym typeface="+mn-ea"/>
              </a:rPr>
              <a:t>Foster of Street Vendors</a:t>
            </a:r>
            <a:r>
              <a:rPr lang="en-US" sz="4400" spc="5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sz="4400" spc="5" dirty="0">
                <a:solidFill>
                  <a:schemeClr val="bg1">
                    <a:lumMod val="85000"/>
                  </a:schemeClr>
                </a:solidFill>
                <a:sym typeface="+mn-ea"/>
              </a:rPr>
              <a:t>[3/3]</a:t>
            </a:r>
            <a:endParaRPr sz="4400"/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endParaRPr lang="en-US" sz="4400" spc="5" dirty="0">
              <a:solidFill>
                <a:srgbClr val="000000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364470" y="107315"/>
            <a:ext cx="1691005" cy="980440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205" y="2212975"/>
            <a:ext cx="4572000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: Rounded Corners 118"/>
          <p:cNvSpPr/>
          <p:nvPr/>
        </p:nvSpPr>
        <p:spPr>
          <a:xfrm>
            <a:off x="6888480" y="3087370"/>
            <a:ext cx="4570730" cy="960120"/>
          </a:xfrm>
          <a:prstGeom prst="roundRect">
            <a:avLst>
              <a:gd name="adj" fmla="val 178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5212;p38"/>
          <p:cNvSpPr txBox="1"/>
          <p:nvPr/>
        </p:nvSpPr>
        <p:spPr>
          <a:xfrm>
            <a:off x="6951980" y="3122930"/>
            <a:ext cx="4507230" cy="92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 algn="ctr" fontAlgn="auto"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of program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118"/>
          <p:cNvSpPr/>
          <p:nvPr/>
        </p:nvSpPr>
        <p:spPr>
          <a:xfrm>
            <a:off x="1641475" y="5320665"/>
            <a:ext cx="4570730" cy="960120"/>
          </a:xfrm>
          <a:prstGeom prst="roundRect">
            <a:avLst>
              <a:gd name="adj" fmla="val 178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5212;p38"/>
          <p:cNvSpPr txBox="1"/>
          <p:nvPr/>
        </p:nvSpPr>
        <p:spPr>
          <a:xfrm>
            <a:off x="1705610" y="5356860"/>
            <a:ext cx="4507230" cy="92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 algn="ctr" fontAlgn="auto"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regulatory agencies (71.4%) have 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established programs related to improving food safety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while 28.6% report not having such shareable food safety improvement programs.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/>
          <p:nvPr/>
        </p:nvPicPr>
        <p:blipFill>
          <a:blip r:embed="rId1"/>
          <a:stretch>
            <a:fillRect/>
          </a:stretch>
        </p:blipFill>
        <p:spPr>
          <a:xfrm>
            <a:off x="-561340" y="5208270"/>
            <a:ext cx="2123440" cy="2132330"/>
          </a:xfrm>
          <a:prstGeom prst="rect">
            <a:avLst/>
          </a:prstGeom>
        </p:spPr>
      </p:pic>
      <p:sp>
        <p:nvSpPr>
          <p:cNvPr id="15" name="Rectangle: Rounded Corners 118"/>
          <p:cNvSpPr/>
          <p:nvPr/>
        </p:nvSpPr>
        <p:spPr>
          <a:xfrm>
            <a:off x="941705" y="5092700"/>
            <a:ext cx="4570730" cy="960120"/>
          </a:xfrm>
          <a:prstGeom prst="roundRect">
            <a:avLst>
              <a:gd name="adj" fmla="val 178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Google Shape;5212;p38"/>
          <p:cNvSpPr txBox="1"/>
          <p:nvPr/>
        </p:nvSpPr>
        <p:spPr>
          <a:xfrm>
            <a:off x="1005840" y="5128895"/>
            <a:ext cx="4507230" cy="92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 algn="ctr" fontAlgn="auto"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regulators (88.9%) reported 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having regulations 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supervising MSMEs and street food businesses locally, while only 11.1% indicated no such regulations exist.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18"/>
          <p:cNvSpPr/>
          <p:nvPr/>
        </p:nvSpPr>
        <p:spPr>
          <a:xfrm>
            <a:off x="6398260" y="5092700"/>
            <a:ext cx="4570730" cy="960120"/>
          </a:xfrm>
          <a:prstGeom prst="roundRect">
            <a:avLst>
              <a:gd name="adj" fmla="val 178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oogle Shape;5212;p38"/>
          <p:cNvSpPr txBox="1"/>
          <p:nvPr/>
        </p:nvSpPr>
        <p:spPr>
          <a:xfrm>
            <a:off x="6462395" y="5116195"/>
            <a:ext cx="4507230" cy="92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 algn="ctr" fontAlgn="auto"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regulators (77.8%) reported that permits or registrations 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mandatory for MSMEs 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street food businesses, while only 22.2% indicated that such formal documentation is not required.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2"/>
          <p:cNvSpPr/>
          <p:nvPr/>
        </p:nvSpPr>
        <p:spPr>
          <a:xfrm>
            <a:off x="0" y="107315"/>
            <a:ext cx="4057015" cy="525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2" name="object 3"/>
          <p:cNvSpPr txBox="1">
            <a:spLocks noGrp="1"/>
          </p:cNvSpPr>
          <p:nvPr>
            <p:ph type="title"/>
          </p:nvPr>
        </p:nvSpPr>
        <p:spPr>
          <a:xfrm>
            <a:off x="38100" y="212725"/>
            <a:ext cx="3990340" cy="33401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en-US" sz="2400" spc="-195" dirty="0">
                <a:solidFill>
                  <a:schemeClr val="bg1"/>
                </a:solidFill>
              </a:rPr>
              <a:t>REGULATOR  ASSESSMENT</a:t>
            </a:r>
            <a:endParaRPr lang="en-US" altLang="en-US" sz="2400" spc="-195" dirty="0">
              <a:solidFill>
                <a:schemeClr val="bg1"/>
              </a:solidFill>
            </a:endParaRPr>
          </a:p>
        </p:txBody>
      </p:sp>
      <p:sp>
        <p:nvSpPr>
          <p:cNvPr id="33" name="object 4"/>
          <p:cNvSpPr txBox="1">
            <a:spLocks noGrp="1"/>
          </p:cNvSpPr>
          <p:nvPr/>
        </p:nvSpPr>
        <p:spPr>
          <a:xfrm>
            <a:off x="941705" y="808990"/>
            <a:ext cx="5090160" cy="82677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lstStyle>
            <a:lvl1pPr>
              <a:defRPr sz="505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00" spc="5" dirty="0">
                <a:solidFill>
                  <a:srgbClr val="000000"/>
                </a:solidFill>
              </a:rPr>
              <a:t>01</a:t>
            </a:r>
            <a:r>
              <a:rPr lang="en-US" sz="4800" spc="5" dirty="0">
                <a:solidFill>
                  <a:srgbClr val="000000"/>
                </a:solidFill>
              </a:rPr>
              <a:t> </a:t>
            </a:r>
            <a:r>
              <a:rPr lang="en-US" sz="4800" spc="5" dirty="0">
                <a:solidFill>
                  <a:srgbClr val="000000"/>
                </a:solidFill>
                <a:sym typeface="+mn-ea"/>
              </a:rPr>
              <a:t>Legality </a:t>
            </a:r>
            <a:r>
              <a:rPr lang="en-US" sz="4800" spc="5" dirty="0">
                <a:solidFill>
                  <a:schemeClr val="bg1">
                    <a:lumMod val="85000"/>
                  </a:schemeClr>
                </a:solidFill>
                <a:sym typeface="+mn-ea"/>
              </a:rPr>
              <a:t>[1/5]</a:t>
            </a:r>
            <a:endParaRPr sz="4800"/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endParaRPr lang="en-US" sz="4800" spc="5" dirty="0">
              <a:solidFill>
                <a:srgbClr val="000000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364470" y="107315"/>
            <a:ext cx="1691005" cy="980440"/>
          </a:xfrm>
          <a:prstGeom prst="rect">
            <a:avLst/>
          </a:prstGeom>
          <a:noFill/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35" y="2021205"/>
            <a:ext cx="4572000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8260" y="2021205"/>
            <a:ext cx="4572000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/>
          <p:nvPr/>
        </p:nvPicPr>
        <p:blipFill>
          <a:blip r:embed="rId1"/>
          <a:stretch>
            <a:fillRect/>
          </a:stretch>
        </p:blipFill>
        <p:spPr>
          <a:xfrm>
            <a:off x="-561340" y="5208270"/>
            <a:ext cx="2123440" cy="2132330"/>
          </a:xfrm>
          <a:prstGeom prst="rect">
            <a:avLst/>
          </a:prstGeom>
        </p:spPr>
      </p:pic>
      <p:sp>
        <p:nvSpPr>
          <p:cNvPr id="15" name="Rectangle: Rounded Corners 118"/>
          <p:cNvSpPr/>
          <p:nvPr/>
        </p:nvSpPr>
        <p:spPr>
          <a:xfrm>
            <a:off x="941705" y="1729105"/>
            <a:ext cx="4570730" cy="960120"/>
          </a:xfrm>
          <a:prstGeom prst="roundRect">
            <a:avLst>
              <a:gd name="adj" fmla="val 178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oogle Shape;5212;p38"/>
          <p:cNvSpPr txBox="1"/>
          <p:nvPr/>
        </p:nvSpPr>
        <p:spPr>
          <a:xfrm>
            <a:off x="1005205" y="1764665"/>
            <a:ext cx="4507230" cy="92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 algn="ctr" fontAlgn="auto"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of regulation and institution/agency authority to supervise MSMEs and street food businesses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2"/>
          <p:cNvSpPr/>
          <p:nvPr/>
        </p:nvSpPr>
        <p:spPr>
          <a:xfrm>
            <a:off x="0" y="107315"/>
            <a:ext cx="4057015" cy="525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2" name="object 3"/>
          <p:cNvSpPr txBox="1">
            <a:spLocks noGrp="1"/>
          </p:cNvSpPr>
          <p:nvPr>
            <p:ph type="title"/>
          </p:nvPr>
        </p:nvSpPr>
        <p:spPr>
          <a:xfrm>
            <a:off x="38100" y="212725"/>
            <a:ext cx="3990340" cy="33401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en-US" sz="2400" spc="-195" dirty="0">
                <a:solidFill>
                  <a:schemeClr val="bg1"/>
                </a:solidFill>
              </a:rPr>
              <a:t>REGULATOR  ASSESSMENT</a:t>
            </a:r>
            <a:endParaRPr lang="en-US" altLang="en-US" sz="2400" spc="-195" dirty="0">
              <a:solidFill>
                <a:schemeClr val="bg1"/>
              </a:solidFill>
            </a:endParaRPr>
          </a:p>
        </p:txBody>
      </p:sp>
      <p:sp>
        <p:nvSpPr>
          <p:cNvPr id="33" name="object 4"/>
          <p:cNvSpPr txBox="1">
            <a:spLocks noGrp="1"/>
          </p:cNvSpPr>
          <p:nvPr/>
        </p:nvSpPr>
        <p:spPr>
          <a:xfrm>
            <a:off x="941705" y="808990"/>
            <a:ext cx="5090160" cy="82677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lstStyle>
            <a:lvl1pPr>
              <a:defRPr sz="505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00" spc="5" dirty="0">
                <a:solidFill>
                  <a:srgbClr val="000000"/>
                </a:solidFill>
              </a:rPr>
              <a:t>01</a:t>
            </a:r>
            <a:r>
              <a:rPr lang="en-US" sz="4800" spc="5" dirty="0">
                <a:solidFill>
                  <a:srgbClr val="000000"/>
                </a:solidFill>
              </a:rPr>
              <a:t> </a:t>
            </a:r>
            <a:r>
              <a:rPr lang="en-US" sz="4800" spc="5" dirty="0">
                <a:solidFill>
                  <a:srgbClr val="000000"/>
                </a:solidFill>
                <a:sym typeface="+mn-ea"/>
              </a:rPr>
              <a:t>Legality </a:t>
            </a:r>
            <a:r>
              <a:rPr lang="en-US" sz="4800" spc="5" dirty="0">
                <a:solidFill>
                  <a:schemeClr val="bg1">
                    <a:lumMod val="85000"/>
                  </a:schemeClr>
                </a:solidFill>
                <a:sym typeface="+mn-ea"/>
              </a:rPr>
              <a:t>[2/5]</a:t>
            </a:r>
            <a:endParaRPr lang="en-US" sz="4800" spc="5" dirty="0">
              <a:solidFill>
                <a:srgbClr val="000000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364470" y="107315"/>
            <a:ext cx="1691005" cy="9804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/>
          <p:nvPr/>
        </p:nvPicPr>
        <p:blipFill>
          <a:blip r:embed="rId1"/>
          <a:stretch>
            <a:fillRect/>
          </a:stretch>
        </p:blipFill>
        <p:spPr>
          <a:xfrm>
            <a:off x="-561340" y="5208270"/>
            <a:ext cx="2123440" cy="2132330"/>
          </a:xfrm>
          <a:prstGeom prst="rect">
            <a:avLst/>
          </a:prstGeom>
        </p:spPr>
      </p:pic>
      <p:sp>
        <p:nvSpPr>
          <p:cNvPr id="15" name="Rectangle: Rounded Corners 118"/>
          <p:cNvSpPr/>
          <p:nvPr/>
        </p:nvSpPr>
        <p:spPr>
          <a:xfrm>
            <a:off x="941705" y="5092700"/>
            <a:ext cx="4570730" cy="960120"/>
          </a:xfrm>
          <a:prstGeom prst="roundRect">
            <a:avLst>
              <a:gd name="adj" fmla="val 178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Google Shape;5212;p38"/>
          <p:cNvSpPr txBox="1"/>
          <p:nvPr/>
        </p:nvSpPr>
        <p:spPr>
          <a:xfrm>
            <a:off x="1005840" y="5128895"/>
            <a:ext cx="4507230" cy="92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 algn="ctr" fontAlgn="auto"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regulators (88.9%) reported having 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registration permit services 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MSMEs and street food businesses, while only 11.1% indicated no such services exist.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18"/>
          <p:cNvSpPr/>
          <p:nvPr/>
        </p:nvSpPr>
        <p:spPr>
          <a:xfrm>
            <a:off x="6398260" y="5092700"/>
            <a:ext cx="4570730" cy="960120"/>
          </a:xfrm>
          <a:prstGeom prst="roundRect">
            <a:avLst>
              <a:gd name="adj" fmla="val 178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oogle Shape;5212;p38"/>
          <p:cNvSpPr txBox="1"/>
          <p:nvPr/>
        </p:nvSpPr>
        <p:spPr>
          <a:xfrm>
            <a:off x="6462395" y="5116195"/>
            <a:ext cx="4507230" cy="92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 algn="ctr" fontAlgn="auto"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regulators (100%) reported having 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systems, mechanisms and procedures 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place for granting permits to MSMEs and street food businesses.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2"/>
          <p:cNvSpPr/>
          <p:nvPr/>
        </p:nvSpPr>
        <p:spPr>
          <a:xfrm>
            <a:off x="0" y="107315"/>
            <a:ext cx="4057015" cy="525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2" name="object 3"/>
          <p:cNvSpPr txBox="1">
            <a:spLocks noGrp="1"/>
          </p:cNvSpPr>
          <p:nvPr>
            <p:ph type="title"/>
          </p:nvPr>
        </p:nvSpPr>
        <p:spPr>
          <a:xfrm>
            <a:off x="38100" y="212725"/>
            <a:ext cx="3990340" cy="33401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en-US" sz="2400" spc="-195" dirty="0">
                <a:solidFill>
                  <a:schemeClr val="bg1"/>
                </a:solidFill>
              </a:rPr>
              <a:t>REGULATOR  ASSESSMENT</a:t>
            </a:r>
            <a:endParaRPr lang="en-US" altLang="en-US" sz="2400" spc="-195" dirty="0">
              <a:solidFill>
                <a:schemeClr val="bg1"/>
              </a:solidFill>
            </a:endParaRPr>
          </a:p>
        </p:txBody>
      </p:sp>
      <p:sp>
        <p:nvSpPr>
          <p:cNvPr id="33" name="object 4"/>
          <p:cNvSpPr txBox="1">
            <a:spLocks noGrp="1"/>
          </p:cNvSpPr>
          <p:nvPr/>
        </p:nvSpPr>
        <p:spPr>
          <a:xfrm>
            <a:off x="941705" y="808990"/>
            <a:ext cx="5090160" cy="82677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lstStyle>
            <a:lvl1pPr>
              <a:defRPr sz="505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00" spc="5" dirty="0">
                <a:solidFill>
                  <a:srgbClr val="000000"/>
                </a:solidFill>
              </a:rPr>
              <a:t>01</a:t>
            </a:r>
            <a:r>
              <a:rPr lang="en-US" sz="4800" spc="5" dirty="0">
                <a:solidFill>
                  <a:srgbClr val="000000"/>
                </a:solidFill>
              </a:rPr>
              <a:t> </a:t>
            </a:r>
            <a:r>
              <a:rPr lang="en-US" sz="4800" spc="5" dirty="0">
                <a:solidFill>
                  <a:srgbClr val="000000"/>
                </a:solidFill>
                <a:sym typeface="+mn-ea"/>
              </a:rPr>
              <a:t>Legality </a:t>
            </a:r>
            <a:r>
              <a:rPr lang="en-US" sz="4800" spc="5" dirty="0">
                <a:solidFill>
                  <a:schemeClr val="bg1">
                    <a:lumMod val="85000"/>
                  </a:schemeClr>
                </a:solidFill>
                <a:sym typeface="+mn-ea"/>
              </a:rPr>
              <a:t>[3/5]</a:t>
            </a:r>
            <a:endParaRPr sz="4800"/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endParaRPr lang="en-US" sz="4800" spc="5" dirty="0">
              <a:solidFill>
                <a:srgbClr val="000000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364470" y="107315"/>
            <a:ext cx="1691005" cy="98044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35" y="2011045"/>
            <a:ext cx="4572000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8260" y="2011045"/>
            <a:ext cx="4572000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/>
          <p:nvPr/>
        </p:nvPicPr>
        <p:blipFill>
          <a:blip r:embed="rId1"/>
          <a:stretch>
            <a:fillRect/>
          </a:stretch>
        </p:blipFill>
        <p:spPr>
          <a:xfrm>
            <a:off x="-561340" y="5208270"/>
            <a:ext cx="2123440" cy="2132330"/>
          </a:xfrm>
          <a:prstGeom prst="rect">
            <a:avLst/>
          </a:prstGeom>
        </p:spPr>
      </p:pic>
      <p:sp>
        <p:nvSpPr>
          <p:cNvPr id="15" name="Rectangle: Rounded Corners 118"/>
          <p:cNvSpPr/>
          <p:nvPr/>
        </p:nvSpPr>
        <p:spPr>
          <a:xfrm>
            <a:off x="941705" y="5092700"/>
            <a:ext cx="4570730" cy="960120"/>
          </a:xfrm>
          <a:prstGeom prst="roundRect">
            <a:avLst>
              <a:gd name="adj" fmla="val 178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Google Shape;5212;p38"/>
          <p:cNvSpPr txBox="1"/>
          <p:nvPr/>
        </p:nvSpPr>
        <p:spPr>
          <a:xfrm>
            <a:off x="1005840" y="5128895"/>
            <a:ext cx="4507230" cy="92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 algn="ctr" fontAlgn="auto"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regulatory agencies (87.5%) 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complaint services 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related to licensing of food business registration certificates for MSMEs and street vendors, while a small minority (12.5%) do not offer such services.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18"/>
          <p:cNvSpPr/>
          <p:nvPr/>
        </p:nvSpPr>
        <p:spPr>
          <a:xfrm>
            <a:off x="6398260" y="5092700"/>
            <a:ext cx="4570730" cy="1309370"/>
          </a:xfrm>
          <a:prstGeom prst="roundRect">
            <a:avLst>
              <a:gd name="adj" fmla="val 178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oogle Shape;5212;p38"/>
          <p:cNvSpPr txBox="1"/>
          <p:nvPr/>
        </p:nvSpPr>
        <p:spPr>
          <a:xfrm>
            <a:off x="6462395" y="5128895"/>
            <a:ext cx="4507230" cy="116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 algn="ctr" fontAlgn="auto">
              <a:buNone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Half 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regulators (50%) reported that 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registration permits 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completed 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less than 2 days, while the other half (50%) indicated it takes more than 1 week to process, with no regulators reporting processing times in the intermediate ranges of 3-5 days or 6-7 days.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2"/>
          <p:cNvSpPr/>
          <p:nvPr/>
        </p:nvSpPr>
        <p:spPr>
          <a:xfrm>
            <a:off x="0" y="107315"/>
            <a:ext cx="4057015" cy="525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2" name="object 3"/>
          <p:cNvSpPr txBox="1">
            <a:spLocks noGrp="1"/>
          </p:cNvSpPr>
          <p:nvPr>
            <p:ph type="title"/>
          </p:nvPr>
        </p:nvSpPr>
        <p:spPr>
          <a:xfrm>
            <a:off x="38100" y="212725"/>
            <a:ext cx="3990340" cy="33401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en-US" sz="2400" spc="-195" dirty="0">
                <a:solidFill>
                  <a:schemeClr val="bg1"/>
                </a:solidFill>
              </a:rPr>
              <a:t>REGULATOR  ASSESSMENT</a:t>
            </a:r>
            <a:endParaRPr lang="en-US" altLang="en-US" sz="2400" spc="-195" dirty="0">
              <a:solidFill>
                <a:schemeClr val="bg1"/>
              </a:solidFill>
            </a:endParaRPr>
          </a:p>
        </p:txBody>
      </p:sp>
      <p:sp>
        <p:nvSpPr>
          <p:cNvPr id="33" name="object 4"/>
          <p:cNvSpPr txBox="1">
            <a:spLocks noGrp="1"/>
          </p:cNvSpPr>
          <p:nvPr/>
        </p:nvSpPr>
        <p:spPr>
          <a:xfrm>
            <a:off x="941705" y="808990"/>
            <a:ext cx="5090160" cy="82677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lstStyle>
            <a:lvl1pPr>
              <a:defRPr sz="505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00" spc="5" dirty="0">
                <a:solidFill>
                  <a:srgbClr val="000000"/>
                </a:solidFill>
              </a:rPr>
              <a:t>01</a:t>
            </a:r>
            <a:r>
              <a:rPr lang="en-US" sz="4800" spc="5" dirty="0">
                <a:solidFill>
                  <a:srgbClr val="000000"/>
                </a:solidFill>
              </a:rPr>
              <a:t> </a:t>
            </a:r>
            <a:r>
              <a:rPr lang="en-US" sz="4800" spc="5" dirty="0">
                <a:solidFill>
                  <a:srgbClr val="000000"/>
                </a:solidFill>
                <a:sym typeface="+mn-ea"/>
              </a:rPr>
              <a:t>Legality </a:t>
            </a:r>
            <a:r>
              <a:rPr lang="en-US" sz="4800" spc="5" dirty="0">
                <a:solidFill>
                  <a:schemeClr val="bg1">
                    <a:lumMod val="85000"/>
                  </a:schemeClr>
                </a:solidFill>
                <a:sym typeface="+mn-ea"/>
              </a:rPr>
              <a:t>[4/5]</a:t>
            </a:r>
            <a:endParaRPr sz="4800"/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endParaRPr lang="en-US" sz="4800" spc="5" dirty="0">
              <a:solidFill>
                <a:srgbClr val="000000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364470" y="107315"/>
            <a:ext cx="1691005" cy="980440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705" y="2057400"/>
            <a:ext cx="4572000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2395" y="2057400"/>
            <a:ext cx="4572000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/>
          <p:nvPr/>
        </p:nvPicPr>
        <p:blipFill>
          <a:blip r:embed="rId1"/>
          <a:stretch>
            <a:fillRect/>
          </a:stretch>
        </p:blipFill>
        <p:spPr>
          <a:xfrm>
            <a:off x="-561340" y="5208270"/>
            <a:ext cx="2123440" cy="2132330"/>
          </a:xfrm>
          <a:prstGeom prst="rect">
            <a:avLst/>
          </a:prstGeom>
        </p:spPr>
      </p:pic>
      <p:sp>
        <p:nvSpPr>
          <p:cNvPr id="15" name="Rectangle: Rounded Corners 118"/>
          <p:cNvSpPr/>
          <p:nvPr/>
        </p:nvSpPr>
        <p:spPr>
          <a:xfrm>
            <a:off x="3239135" y="5369560"/>
            <a:ext cx="5714365" cy="960120"/>
          </a:xfrm>
          <a:prstGeom prst="roundRect">
            <a:avLst>
              <a:gd name="adj" fmla="val 178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Google Shape;5212;p38"/>
          <p:cNvSpPr txBox="1"/>
          <p:nvPr/>
        </p:nvSpPr>
        <p:spPr>
          <a:xfrm>
            <a:off x="3239135" y="5386070"/>
            <a:ext cx="5715635" cy="92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 algn="ctr" fontAlgn="auto"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registration costs are evenly split, with 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half of regulatory agencies 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(50%) offering completely 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free registration 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 and the other half (50%) 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charging a fee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No regulators reported offering 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subsidized 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registration options.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2"/>
          <p:cNvSpPr/>
          <p:nvPr/>
        </p:nvSpPr>
        <p:spPr>
          <a:xfrm>
            <a:off x="0" y="107315"/>
            <a:ext cx="4057015" cy="525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2" name="object 3"/>
          <p:cNvSpPr txBox="1">
            <a:spLocks noGrp="1"/>
          </p:cNvSpPr>
          <p:nvPr>
            <p:ph type="title"/>
          </p:nvPr>
        </p:nvSpPr>
        <p:spPr>
          <a:xfrm>
            <a:off x="38100" y="212725"/>
            <a:ext cx="3990340" cy="33401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en-US" sz="2400" spc="-195" dirty="0">
                <a:solidFill>
                  <a:schemeClr val="bg1"/>
                </a:solidFill>
              </a:rPr>
              <a:t>REGULATOR  ASSESSMENT</a:t>
            </a:r>
            <a:endParaRPr lang="en-US" altLang="en-US" sz="2400" spc="-195" dirty="0">
              <a:solidFill>
                <a:schemeClr val="bg1"/>
              </a:solidFill>
            </a:endParaRPr>
          </a:p>
        </p:txBody>
      </p:sp>
      <p:sp>
        <p:nvSpPr>
          <p:cNvPr id="33" name="object 4"/>
          <p:cNvSpPr txBox="1">
            <a:spLocks noGrp="1"/>
          </p:cNvSpPr>
          <p:nvPr/>
        </p:nvSpPr>
        <p:spPr>
          <a:xfrm>
            <a:off x="941705" y="808990"/>
            <a:ext cx="5090160" cy="82677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lstStyle>
            <a:lvl1pPr>
              <a:defRPr sz="505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00" spc="5" dirty="0">
                <a:solidFill>
                  <a:srgbClr val="000000"/>
                </a:solidFill>
              </a:rPr>
              <a:t>01</a:t>
            </a:r>
            <a:r>
              <a:rPr lang="en-US" sz="4800" spc="5" dirty="0">
                <a:solidFill>
                  <a:srgbClr val="000000"/>
                </a:solidFill>
              </a:rPr>
              <a:t> </a:t>
            </a:r>
            <a:r>
              <a:rPr lang="en-US" sz="4800" spc="5" dirty="0">
                <a:solidFill>
                  <a:srgbClr val="000000"/>
                </a:solidFill>
                <a:sym typeface="+mn-ea"/>
              </a:rPr>
              <a:t>Legality </a:t>
            </a:r>
            <a:r>
              <a:rPr lang="en-US" sz="4800" spc="5" dirty="0">
                <a:solidFill>
                  <a:schemeClr val="bg1">
                    <a:lumMod val="85000"/>
                  </a:schemeClr>
                </a:solidFill>
                <a:sym typeface="+mn-ea"/>
              </a:rPr>
              <a:t>[5/5]</a:t>
            </a:r>
            <a:endParaRPr sz="4800"/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endParaRPr lang="en-US" sz="4800" spc="5" dirty="0">
              <a:solidFill>
                <a:srgbClr val="000000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364470" y="107315"/>
            <a:ext cx="1691005" cy="98044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00" y="1707515"/>
            <a:ext cx="5715000" cy="3429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/>
          <p:nvPr/>
        </p:nvPicPr>
        <p:blipFill>
          <a:blip r:embed="rId1"/>
          <a:stretch>
            <a:fillRect/>
          </a:stretch>
        </p:blipFill>
        <p:spPr>
          <a:xfrm>
            <a:off x="-561340" y="5208270"/>
            <a:ext cx="2123440" cy="2132330"/>
          </a:xfrm>
          <a:prstGeom prst="rect">
            <a:avLst/>
          </a:prstGeom>
        </p:spPr>
      </p:pic>
      <p:sp>
        <p:nvSpPr>
          <p:cNvPr id="15" name="Rectangle: Rounded Corners 118"/>
          <p:cNvSpPr/>
          <p:nvPr/>
        </p:nvSpPr>
        <p:spPr>
          <a:xfrm>
            <a:off x="941705" y="5092700"/>
            <a:ext cx="4570730" cy="960120"/>
          </a:xfrm>
          <a:prstGeom prst="roundRect">
            <a:avLst>
              <a:gd name="adj" fmla="val 178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Google Shape;5212;p38"/>
          <p:cNvSpPr txBox="1"/>
          <p:nvPr/>
        </p:nvSpPr>
        <p:spPr>
          <a:xfrm>
            <a:off x="1005840" y="5128895"/>
            <a:ext cx="4507230" cy="92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 algn="ctr" fontAlgn="auto"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regulatory agencies (85.7%) have 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supervision plans 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place for MSMEs and street food businesses, while a small minority (14.3%) do not have formal planning for such oversight activities.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18"/>
          <p:cNvSpPr/>
          <p:nvPr/>
        </p:nvSpPr>
        <p:spPr>
          <a:xfrm>
            <a:off x="6398260" y="5092700"/>
            <a:ext cx="4570730" cy="960120"/>
          </a:xfrm>
          <a:prstGeom prst="roundRect">
            <a:avLst>
              <a:gd name="adj" fmla="val 178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oogle Shape;5212;p38"/>
          <p:cNvSpPr txBox="1"/>
          <p:nvPr/>
        </p:nvSpPr>
        <p:spPr>
          <a:xfrm>
            <a:off x="6462395" y="5128895"/>
            <a:ext cx="4507230" cy="923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 algn="ctr" fontAlgn="auto"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regulatory agencies (85.7%) 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conduct routine and scheduled supervision 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MSMEs and street food businesses, while a small minority (14.3%) do not perform such regular oversight activities.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2"/>
          <p:cNvSpPr/>
          <p:nvPr/>
        </p:nvSpPr>
        <p:spPr>
          <a:xfrm>
            <a:off x="0" y="107315"/>
            <a:ext cx="4057015" cy="525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2" name="object 3"/>
          <p:cNvSpPr txBox="1">
            <a:spLocks noGrp="1"/>
          </p:cNvSpPr>
          <p:nvPr>
            <p:ph type="title"/>
          </p:nvPr>
        </p:nvSpPr>
        <p:spPr>
          <a:xfrm>
            <a:off x="38100" y="212725"/>
            <a:ext cx="3990340" cy="33401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en-US" sz="2400" spc="-195" dirty="0">
                <a:solidFill>
                  <a:schemeClr val="bg1"/>
                </a:solidFill>
              </a:rPr>
              <a:t>REGULATOR  ASSESSMENT</a:t>
            </a:r>
            <a:endParaRPr lang="en-US" altLang="en-US" sz="2400" spc="-195" dirty="0">
              <a:solidFill>
                <a:schemeClr val="bg1"/>
              </a:solidFill>
            </a:endParaRPr>
          </a:p>
        </p:txBody>
      </p:sp>
      <p:sp>
        <p:nvSpPr>
          <p:cNvPr id="33" name="object 4"/>
          <p:cNvSpPr txBox="1">
            <a:spLocks noGrp="1"/>
          </p:cNvSpPr>
          <p:nvPr/>
        </p:nvSpPr>
        <p:spPr>
          <a:xfrm>
            <a:off x="941705" y="808990"/>
            <a:ext cx="8923655" cy="82677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lstStyle>
            <a:lvl1pPr>
              <a:defRPr sz="505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00" spc="5" dirty="0">
                <a:solidFill>
                  <a:srgbClr val="000000"/>
                </a:solidFill>
              </a:rPr>
              <a:t>0</a:t>
            </a:r>
            <a:r>
              <a:rPr lang="en-US" sz="4800" spc="5" dirty="0">
                <a:solidFill>
                  <a:srgbClr val="000000"/>
                </a:solidFill>
              </a:rPr>
              <a:t>2 </a:t>
            </a:r>
            <a:r>
              <a:rPr lang="en-US" altLang="en-US" sz="4800" spc="5" dirty="0">
                <a:solidFill>
                  <a:srgbClr val="000000"/>
                </a:solidFill>
                <a:sym typeface="+mn-ea"/>
              </a:rPr>
              <a:t>Control/Supervision</a:t>
            </a:r>
            <a:r>
              <a:rPr lang="en-US" sz="4800" spc="5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sz="4800" spc="5" dirty="0">
                <a:solidFill>
                  <a:schemeClr val="bg1">
                    <a:lumMod val="85000"/>
                  </a:schemeClr>
                </a:solidFill>
                <a:sym typeface="+mn-ea"/>
              </a:rPr>
              <a:t>[1/5]</a:t>
            </a:r>
            <a:endParaRPr sz="4800"/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endParaRPr lang="en-US" sz="4800" spc="5" dirty="0">
              <a:solidFill>
                <a:srgbClr val="000000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364470" y="107315"/>
            <a:ext cx="1691005" cy="98044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" y="2057400"/>
            <a:ext cx="4572000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8260" y="2057400"/>
            <a:ext cx="4572000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/>
          <p:nvPr/>
        </p:nvPicPr>
        <p:blipFill>
          <a:blip r:embed="rId1"/>
          <a:stretch>
            <a:fillRect/>
          </a:stretch>
        </p:blipFill>
        <p:spPr>
          <a:xfrm>
            <a:off x="-561340" y="5208270"/>
            <a:ext cx="2123440" cy="2132330"/>
          </a:xfrm>
          <a:prstGeom prst="rect">
            <a:avLst/>
          </a:prstGeom>
        </p:spPr>
      </p:pic>
      <p:sp>
        <p:nvSpPr>
          <p:cNvPr id="15" name="Rectangle: Rounded Corners 118"/>
          <p:cNvSpPr/>
          <p:nvPr/>
        </p:nvSpPr>
        <p:spPr>
          <a:xfrm>
            <a:off x="941705" y="5092700"/>
            <a:ext cx="4570730" cy="960120"/>
          </a:xfrm>
          <a:prstGeom prst="roundRect">
            <a:avLst>
              <a:gd name="adj" fmla="val 178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Google Shape;5212;p38"/>
          <p:cNvSpPr txBox="1"/>
          <p:nvPr/>
        </p:nvSpPr>
        <p:spPr>
          <a:xfrm>
            <a:off x="1005840" y="5128895"/>
            <a:ext cx="4507230" cy="92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 algn="ctr" fontAlgn="auto"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regulatory agencies (85.7%) 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 expired products 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MSMEs and street vendors in their areas, while a small minority (14.3%) do not conduct such product expiration monitoring.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18"/>
          <p:cNvSpPr/>
          <p:nvPr/>
        </p:nvSpPr>
        <p:spPr>
          <a:xfrm>
            <a:off x="6398260" y="5092700"/>
            <a:ext cx="4570730" cy="960120"/>
          </a:xfrm>
          <a:prstGeom prst="roundRect">
            <a:avLst>
              <a:gd name="adj" fmla="val 178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oogle Shape;5212;p38"/>
          <p:cNvSpPr txBox="1"/>
          <p:nvPr/>
        </p:nvSpPr>
        <p:spPr>
          <a:xfrm>
            <a:off x="6462395" y="5128895"/>
            <a:ext cx="4507230" cy="923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 algn="ctr" fontAlgn="auto"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regulatory agencies (85.7%) 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conduct testing on contaminated food and feed materials 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traceability purposes, while a small minority (14.3%) do not perform such testing activities.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2"/>
          <p:cNvSpPr/>
          <p:nvPr/>
        </p:nvSpPr>
        <p:spPr>
          <a:xfrm>
            <a:off x="0" y="107315"/>
            <a:ext cx="4057015" cy="525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2" name="object 3"/>
          <p:cNvSpPr txBox="1">
            <a:spLocks noGrp="1"/>
          </p:cNvSpPr>
          <p:nvPr>
            <p:ph type="title"/>
          </p:nvPr>
        </p:nvSpPr>
        <p:spPr>
          <a:xfrm>
            <a:off x="38100" y="212725"/>
            <a:ext cx="3990340" cy="33401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en-US" sz="2400" spc="-195" dirty="0">
                <a:solidFill>
                  <a:schemeClr val="bg1"/>
                </a:solidFill>
              </a:rPr>
              <a:t>REGULATOR  ASSESSMENT</a:t>
            </a:r>
            <a:endParaRPr lang="en-US" altLang="en-US" sz="2400" spc="-195" dirty="0">
              <a:solidFill>
                <a:schemeClr val="bg1"/>
              </a:solidFill>
            </a:endParaRPr>
          </a:p>
        </p:txBody>
      </p:sp>
      <p:sp>
        <p:nvSpPr>
          <p:cNvPr id="33" name="object 4"/>
          <p:cNvSpPr txBox="1">
            <a:spLocks noGrp="1"/>
          </p:cNvSpPr>
          <p:nvPr/>
        </p:nvSpPr>
        <p:spPr>
          <a:xfrm>
            <a:off x="941705" y="808990"/>
            <a:ext cx="8923655" cy="82677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lstStyle>
            <a:lvl1pPr>
              <a:defRPr sz="505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00" spc="5" dirty="0">
                <a:solidFill>
                  <a:srgbClr val="000000"/>
                </a:solidFill>
              </a:rPr>
              <a:t>0</a:t>
            </a:r>
            <a:r>
              <a:rPr lang="en-US" sz="4800" spc="5" dirty="0">
                <a:solidFill>
                  <a:srgbClr val="000000"/>
                </a:solidFill>
              </a:rPr>
              <a:t>2 </a:t>
            </a:r>
            <a:r>
              <a:rPr lang="en-US" altLang="en-US" sz="4800" spc="5" dirty="0">
                <a:solidFill>
                  <a:srgbClr val="000000"/>
                </a:solidFill>
                <a:sym typeface="+mn-ea"/>
              </a:rPr>
              <a:t>Control/Supervision</a:t>
            </a:r>
            <a:r>
              <a:rPr lang="en-US" sz="4800" spc="5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sz="4800" spc="5" dirty="0">
                <a:solidFill>
                  <a:schemeClr val="bg1">
                    <a:lumMod val="85000"/>
                  </a:schemeClr>
                </a:solidFill>
                <a:sym typeface="+mn-ea"/>
              </a:rPr>
              <a:t>[2/5]</a:t>
            </a:r>
            <a:endParaRPr sz="4800"/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endParaRPr lang="en-US" sz="4800" spc="5" dirty="0">
              <a:solidFill>
                <a:srgbClr val="000000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alphaModFix amt="42000"/>
          </a:blip>
          <a:stretch>
            <a:fillRect/>
          </a:stretch>
        </p:blipFill>
        <p:spPr>
          <a:xfrm>
            <a:off x="10364470" y="107315"/>
            <a:ext cx="1691005" cy="980440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35" y="2057400"/>
            <a:ext cx="4572000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8260" y="2057400"/>
            <a:ext cx="4572000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18"/>
          <p:cNvSpPr/>
          <p:nvPr/>
        </p:nvSpPr>
        <p:spPr>
          <a:xfrm>
            <a:off x="281940" y="5240020"/>
            <a:ext cx="5600065" cy="1353820"/>
          </a:xfrm>
          <a:prstGeom prst="roundRect">
            <a:avLst>
              <a:gd name="adj" fmla="val 178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Google Shape;5212;p38"/>
          <p:cNvSpPr txBox="1"/>
          <p:nvPr/>
        </p:nvSpPr>
        <p:spPr>
          <a:xfrm>
            <a:off x="281940" y="5447030"/>
            <a:ext cx="5600065" cy="92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 algn="ctr" fontAlgn="auto">
              <a:buNone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Regulatory agencies employ diverse oversight methods for MSMEs and street food businesses. Of these, 28.6% use comprehensive approaches that 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combine administrative evaluation, general surveys, and sampling tests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Another 42.9% use single methods such as administrative evaluation, general surveys, or sampling tests individually. The remaining 28.6% use specialized methods like 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surveillance audits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rely solely on a </a:t>
            </a: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policy unit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bject 2"/>
          <p:cNvSpPr/>
          <p:nvPr/>
        </p:nvSpPr>
        <p:spPr>
          <a:xfrm>
            <a:off x="0" y="107315"/>
            <a:ext cx="4057015" cy="52578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32" name="object 3"/>
          <p:cNvSpPr txBox="1">
            <a:spLocks noGrp="1"/>
          </p:cNvSpPr>
          <p:nvPr>
            <p:ph type="title"/>
          </p:nvPr>
        </p:nvSpPr>
        <p:spPr>
          <a:xfrm>
            <a:off x="38100" y="212725"/>
            <a:ext cx="3990340" cy="33401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en-US" sz="2400" spc="-195" dirty="0">
                <a:solidFill>
                  <a:schemeClr val="bg1"/>
                </a:solidFill>
              </a:rPr>
              <a:t>REGULATOR  ASSESSMENT</a:t>
            </a:r>
            <a:endParaRPr lang="en-US" altLang="en-US" sz="2400" spc="-195" dirty="0">
              <a:solidFill>
                <a:schemeClr val="bg1"/>
              </a:solidFill>
            </a:endParaRPr>
          </a:p>
        </p:txBody>
      </p:sp>
      <p:sp>
        <p:nvSpPr>
          <p:cNvPr id="33" name="object 4"/>
          <p:cNvSpPr txBox="1">
            <a:spLocks noGrp="1"/>
          </p:cNvSpPr>
          <p:nvPr/>
        </p:nvSpPr>
        <p:spPr>
          <a:xfrm>
            <a:off x="941705" y="808990"/>
            <a:ext cx="8923655" cy="826770"/>
          </a:xfrm>
          <a:prstGeom prst="rect">
            <a:avLst/>
          </a:prstGeom>
        </p:spPr>
        <p:txBody>
          <a:bodyPr vert="horz" wrap="square" lIns="0" tIns="13970" rIns="0" bIns="0" rtlCol="0">
            <a:noAutofit/>
          </a:bodyPr>
          <a:lstStyle>
            <a:lvl1pPr>
              <a:defRPr sz="505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00" spc="5" dirty="0">
                <a:solidFill>
                  <a:srgbClr val="000000"/>
                </a:solidFill>
              </a:rPr>
              <a:t>0</a:t>
            </a:r>
            <a:r>
              <a:rPr lang="en-US" sz="4800" spc="5" dirty="0">
                <a:solidFill>
                  <a:srgbClr val="000000"/>
                </a:solidFill>
              </a:rPr>
              <a:t>2 </a:t>
            </a:r>
            <a:r>
              <a:rPr lang="en-US" altLang="en-US" sz="4800" spc="5" dirty="0">
                <a:solidFill>
                  <a:srgbClr val="000000"/>
                </a:solidFill>
                <a:sym typeface="+mn-ea"/>
              </a:rPr>
              <a:t>Control/Supervision</a:t>
            </a:r>
            <a:r>
              <a:rPr lang="en-US" sz="4800" spc="5" dirty="0">
                <a:solidFill>
                  <a:srgbClr val="000000"/>
                </a:solidFill>
                <a:sym typeface="+mn-ea"/>
              </a:rPr>
              <a:t> </a:t>
            </a:r>
            <a:r>
              <a:rPr lang="en-US" sz="4800" spc="5" dirty="0">
                <a:solidFill>
                  <a:schemeClr val="bg1">
                    <a:lumMod val="85000"/>
                  </a:schemeClr>
                </a:solidFill>
                <a:sym typeface="+mn-ea"/>
              </a:rPr>
              <a:t>[3/5]</a:t>
            </a:r>
            <a:endParaRPr sz="4800"/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endParaRPr lang="en-US" sz="4800" spc="5" dirty="0">
              <a:solidFill>
                <a:srgbClr val="000000"/>
              </a:solidFill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alphaModFix amt="42000"/>
          </a:blip>
          <a:stretch>
            <a:fillRect/>
          </a:stretch>
        </p:blipFill>
        <p:spPr>
          <a:xfrm>
            <a:off x="10364470" y="107315"/>
            <a:ext cx="1691005" cy="980440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" y="1884045"/>
            <a:ext cx="5600139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: Rounded Corners 118"/>
          <p:cNvSpPr/>
          <p:nvPr/>
        </p:nvSpPr>
        <p:spPr>
          <a:xfrm>
            <a:off x="6242050" y="5225415"/>
            <a:ext cx="5600065" cy="1353820"/>
          </a:xfrm>
          <a:prstGeom prst="roundRect">
            <a:avLst>
              <a:gd name="adj" fmla="val 1782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5212;p38"/>
          <p:cNvSpPr txBox="1"/>
          <p:nvPr/>
        </p:nvSpPr>
        <p:spPr>
          <a:xfrm>
            <a:off x="6242050" y="5432425"/>
            <a:ext cx="5600065" cy="924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 b="0" i="0" u="none" strike="noStrike" cap="none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marL="0" indent="0" algn="ctr" fontAlgn="auto">
              <a:buNone/>
            </a:pPr>
            <a:r>
              <a:rPr lang="en-US" alt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Cleanliness </a:t>
            </a: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 primary compliance issue for MSMEs and street food vendors (42.9%), with additional concerns including cleanliness combined with waste management or staff competence (28.6% combined), and other unspecified issues (28.6%).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415" y="1873250"/>
            <a:ext cx="5600700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5090</Words>
  <Application>WPS Presentation</Application>
  <PresentationFormat>Widescreen</PresentationFormat>
  <Paragraphs>119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Dosis Light</vt:lpstr>
      <vt:lpstr>Segoe Print</vt:lpstr>
      <vt:lpstr>Arial</vt:lpstr>
      <vt:lpstr>Consolas</vt:lpstr>
      <vt:lpstr>Mali SemiBold</vt:lpstr>
      <vt:lpstr>MiSans Normal</vt:lpstr>
      <vt:lpstr>Wingdings</vt:lpstr>
      <vt:lpstr>Nunito Sans</vt:lpstr>
      <vt:lpstr>Nunito Sans ExtraBold</vt:lpstr>
      <vt:lpstr>1_Default Design</vt:lpstr>
      <vt:lpstr>Lorem ipsum dolor sit amet, consectetuer adipiscing elit, sed  diam nonummy nibh euismod tincidunt ut laoreetquat, vel  illum</vt:lpstr>
      <vt:lpstr>01</vt:lpstr>
      <vt:lpstr>REGULATOR  ASSESSMENT</vt:lpstr>
      <vt:lpstr>REGULATOR  ASSESSMENT</vt:lpstr>
      <vt:lpstr>REGULATOR  ASSESSMENT</vt:lpstr>
      <vt:lpstr>REGULATOR  ASSESSMENT</vt:lpstr>
      <vt:lpstr>REGULATOR  ASSESSMENT</vt:lpstr>
      <vt:lpstr>REGULATOR  ASSESSMENT</vt:lpstr>
      <vt:lpstr>REGULATOR  ASSESSMENT</vt:lpstr>
      <vt:lpstr>REGULATOR  ASSESSMENT</vt:lpstr>
      <vt:lpstr>REGULATOR  ASSESSMENT</vt:lpstr>
      <vt:lpstr>REGULATOR  ASSESSMENT</vt:lpstr>
      <vt:lpstr>REGULATOR  ASSESSMENT</vt:lpstr>
      <vt:lpstr>REGULATOR  ASSESSMENT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REGULATOR  ASSESSMENT</dc:title>
  <dc:creator/>
  <cp:lastModifiedBy>Deri Kupluk</cp:lastModifiedBy>
  <cp:revision>23</cp:revision>
  <dcterms:created xsi:type="dcterms:W3CDTF">2025-05-23T18:28:14Z</dcterms:created>
  <dcterms:modified xsi:type="dcterms:W3CDTF">2025-05-23T20:02:18Z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9D4563A42FCB452DBB8DC6F572C7DC35_11</vt:lpwstr>
  </property>
  <property fmtid="{D5CDD505-2E9C-101B-9397-08002B2CF9AE}" pid="3" name="KSOProductBuildVer">
    <vt:lpwstr>1033-12.2.0.21179</vt:lpwstr>
  </property>
</Properties>
</file>