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70" r:id="rId3"/>
    <p:sldId id="256" r:id="rId4"/>
    <p:sldId id="261" r:id="rId6"/>
    <p:sldId id="257" r:id="rId7"/>
    <p:sldId id="271" r:id="rId8"/>
    <p:sldId id="272" r:id="rId9"/>
    <p:sldId id="273" r:id="rId10"/>
    <p:sldId id="274" r:id="rId11"/>
    <p:sldId id="275" r:id="rId12"/>
    <p:sldId id="276" r:id="rId13"/>
    <p:sldId id="277" r:id="rId14"/>
    <p:sldId id="278" r:id="rId15"/>
    <p:sldId id="279" r:id="rId16"/>
    <p:sldId id="28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ltLang="en-US"/>
              <a:t>## Background: Why Food Safety Matters for MSMEs in APEC</a:t>
            </a:r>
            <a:endParaRPr lang="en-US" altLang="en-US"/>
          </a:p>
          <a:p>
            <a:endParaRPr lang="en-US" altLang="en-US"/>
          </a:p>
          <a:p>
            <a:r>
              <a:rPr lang="en-US" altLang="en-US"/>
              <a:t>### Economic Dominance</a:t>
            </a:r>
            <a:endParaRPr lang="en-US" altLang="en-US"/>
          </a:p>
          <a:p>
            <a:r>
              <a:rPr lang="en-US" altLang="en-US"/>
              <a:t>- **MSMEs represent 98% of all businesses** in APEC economies (Hredzak, 2020)</a:t>
            </a:r>
            <a:endParaRPr lang="en-US" altLang="en-US"/>
          </a:p>
          <a:p>
            <a:r>
              <a:rPr lang="en-US" altLang="en-US"/>
              <a:t>- **Estimated 50% are food-related businesses**, including restaurants, food processing, and street vendors</a:t>
            </a:r>
            <a:endParaRPr lang="en-US" altLang="en-US"/>
          </a:p>
          <a:p>
            <a:r>
              <a:rPr lang="en-US" altLang="en-US"/>
              <a:t>- **Significant economic impact** on employment, GDP, and local community development</a:t>
            </a:r>
            <a:endParaRPr lang="en-US" altLang="en-US"/>
          </a:p>
          <a:p>
            <a:endParaRPr lang="en-US" altLang="en-US"/>
          </a:p>
          <a:p>
            <a:r>
              <a:rPr lang="en-US" altLang="en-US"/>
              <a:t>### Cultural &amp; Tourism Significance</a:t>
            </a:r>
            <a:endParaRPr lang="en-US" altLang="en-US"/>
          </a:p>
          <a:p>
            <a:r>
              <a:rPr lang="en-US" altLang="en-US"/>
              <a:t>- **Culinary tourism driver**: Street food and local cuisine serve as major tourist attractions</a:t>
            </a:r>
            <a:endParaRPr lang="en-US" altLang="en-US"/>
          </a:p>
          <a:p>
            <a:r>
              <a:rPr lang="en-US" altLang="en-US"/>
              <a:t>- **Cultural uniqueness**: Each APEC economy offers distinctive food varieties and cooking traditions</a:t>
            </a:r>
            <a:endParaRPr lang="en-US" altLang="en-US"/>
          </a:p>
          <a:p>
            <a:r>
              <a:rPr lang="en-US" altLang="en-US"/>
              <a:t>- **Heritage preservation**: Traditional food businesses maintain cultural identity and local knowledge</a:t>
            </a:r>
            <a:endParaRPr lang="en-US" altLang="en-US"/>
          </a:p>
          <a:p>
            <a:endParaRPr lang="en-US" altLang="en-US"/>
          </a:p>
          <a:p>
            <a:r>
              <a:rPr lang="en-US" altLang="en-US"/>
              <a:t>### Quality &amp; Safety Concerns</a:t>
            </a:r>
            <a:endParaRPr lang="en-US" altLang="en-US"/>
          </a:p>
          <a:p>
            <a:r>
              <a:rPr lang="en-US" altLang="en-US"/>
              <a:t>- **Food safety challenges**: Limited resources for proper hygiene and safety protocols</a:t>
            </a:r>
            <a:endParaRPr lang="en-US" altLang="en-US"/>
          </a:p>
          <a:p>
            <a:r>
              <a:rPr lang="en-US" altLang="en-US"/>
              <a:t>- **Consumer health risks**: Inadequate food handling practices can lead to foodborne illnesses</a:t>
            </a:r>
            <a:endParaRPr lang="en-US" altLang="en-US"/>
          </a:p>
          <a:p>
            <a:r>
              <a:rPr lang="en-US" altLang="en-US"/>
              <a:t>- **Market access barriers**: Poor food safety standards prevent MSMEs from accessing larger markets and export opportunities</a:t>
            </a: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3.xml"/><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11.png"/><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xml"/><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2.xml"/><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p:nvPr/>
        </p:nvSpPr>
        <p:spPr>
          <a:xfrm>
            <a:off x="2510155" y="0"/>
            <a:ext cx="9681845" cy="3946525"/>
          </a:xfrm>
          <a:prstGeom prst="rect">
            <a:avLst/>
          </a:prstGeom>
          <a:blipFill>
            <a:blip r:embed="rId1" cstate="print"/>
            <a:stretch>
              <a:fillRect/>
            </a:stretch>
          </a:blipFill>
        </p:spPr>
        <p:txBody>
          <a:bodyPr wrap="square" lIns="0" tIns="0" rIns="0" bIns="0" rtlCol="0"/>
          <a:p/>
        </p:txBody>
      </p:sp>
      <p:sp>
        <p:nvSpPr>
          <p:cNvPr id="3" name="object 3"/>
          <p:cNvSpPr/>
          <p:nvPr/>
        </p:nvSpPr>
        <p:spPr>
          <a:xfrm>
            <a:off x="1270" y="1617980"/>
            <a:ext cx="6318250" cy="3950335"/>
          </a:xfrm>
          <a:prstGeom prst="rect">
            <a:avLst/>
          </a:prstGeom>
          <a:blipFill>
            <a:blip r:embed="rId2" cstate="print"/>
            <a:stretch>
              <a:fillRect/>
            </a:stretch>
          </a:blipFill>
        </p:spPr>
        <p:txBody>
          <a:bodyPr wrap="square" lIns="0" tIns="0" rIns="0" bIns="0" rtlCol="0"/>
          <a:p/>
        </p:txBody>
      </p:sp>
      <p:sp>
        <p:nvSpPr>
          <p:cNvPr id="2" name="object 2"/>
          <p:cNvSpPr txBox="1">
            <a:spLocks noGrp="1"/>
          </p:cNvSpPr>
          <p:nvPr>
            <p:ph type="title"/>
          </p:nvPr>
        </p:nvSpPr>
        <p:spPr>
          <a:xfrm>
            <a:off x="1270" y="2458085"/>
            <a:ext cx="6317615" cy="2016125"/>
          </a:xfrm>
          <a:prstGeom prst="rect">
            <a:avLst/>
          </a:prstGeom>
        </p:spPr>
        <p:txBody>
          <a:bodyPr vert="horz" wrap="square" lIns="0" tIns="9048" rIns="0" bIns="0" rtlCol="0">
            <a:noAutofit/>
          </a:bodyPr>
          <a:lstStyle/>
          <a:p>
            <a:pPr marL="12700" marR="5080">
              <a:lnSpc>
                <a:spcPct val="100000"/>
              </a:lnSpc>
              <a:spcBef>
                <a:spcPts val="95"/>
              </a:spcBef>
            </a:pPr>
            <a:r>
              <a:rPr lang="en-US" altLang="en-US" sz="2400" b="1">
                <a:solidFill>
                  <a:schemeClr val="bg1"/>
                </a:solidFill>
              </a:rPr>
              <a:t>IMPLEMENTATION STUDY OF FOOD SAFETY IN MSMES AND STREET FOOD BUSINESSES IN THE APEC REGION</a:t>
            </a:r>
            <a:br>
              <a:rPr lang="en-US" altLang="en-US" sz="2400" b="1">
                <a:solidFill>
                  <a:schemeClr val="bg1"/>
                </a:solidFill>
              </a:rPr>
            </a:br>
            <a:br>
              <a:rPr lang="en-US" altLang="en-US" sz="2400" b="1">
                <a:solidFill>
                  <a:schemeClr val="bg1"/>
                </a:solidFill>
              </a:rPr>
            </a:br>
            <a:r>
              <a:rPr lang="en-US" altLang="en-US" sz="1800" b="1">
                <a:solidFill>
                  <a:schemeClr val="bg1"/>
                </a:solidFill>
              </a:rPr>
              <a:t>Deri Siswara</a:t>
            </a:r>
            <a:endParaRPr lang="en-US" altLang="en-US" sz="2400" b="1">
              <a:solidFill>
                <a:schemeClr val="bg1"/>
              </a:solidFill>
            </a:endParaRPr>
          </a:p>
        </p:txBody>
      </p:sp>
      <p:pic>
        <p:nvPicPr>
          <p:cNvPr id="35" name="Picture 34"/>
          <p:cNvPicPr>
            <a:picLocks noChangeAspect="1"/>
          </p:cNvPicPr>
          <p:nvPr/>
        </p:nvPicPr>
        <p:blipFill>
          <a:blip r:embed="rId3">
            <a:alphaModFix amt="42000"/>
          </a:blip>
          <a:stretch>
            <a:fillRect/>
          </a:stretch>
        </p:blipFill>
        <p:spPr>
          <a:xfrm>
            <a:off x="435610" y="154940"/>
            <a:ext cx="1691005" cy="980440"/>
          </a:xfrm>
          <a:prstGeom prst="rect">
            <a:avLst/>
          </a:prstGeom>
          <a:noFill/>
        </p:spPr>
      </p:pic>
      <p:sp>
        <p:nvSpPr>
          <p:cNvPr id="33" name="object 4"/>
          <p:cNvSpPr txBox="1">
            <a:spLocks noGrp="1"/>
          </p:cNvSpPr>
          <p:nvPr/>
        </p:nvSpPr>
        <p:spPr>
          <a:xfrm>
            <a:off x="6426200" y="4067810"/>
            <a:ext cx="5805805" cy="1929765"/>
          </a:xfrm>
          <a:prstGeom prst="rect">
            <a:avLst/>
          </a:prstGeom>
        </p:spPr>
        <p:txBody>
          <a:bodyPr vert="horz" wrap="square" lIns="0" tIns="13970" rIns="0" bIns="0" rtlCol="0">
            <a:noAutofit/>
          </a:bodyPr>
          <a:lstStyle>
            <a:lvl1pPr>
              <a:defRPr sz="5050" b="1" i="0">
                <a:solidFill>
                  <a:schemeClr val="bg1"/>
                </a:solidFill>
                <a:latin typeface="Arial" panose="020B0604020202020204" pitchFamily="34" charset="0"/>
                <a:ea typeface="+mj-ea"/>
                <a:cs typeface="Arial" panose="020B0604020202020204" pitchFamily="34" charset="0"/>
                <a:sym typeface="Arial" panose="020B0604020202020204" pitchFamily="34" charset="0"/>
              </a:defRPr>
            </a:lvl1pPr>
          </a:lstStyle>
          <a:p>
            <a:pPr marL="12700">
              <a:lnSpc>
                <a:spcPct val="100000"/>
              </a:lnSpc>
              <a:spcBef>
                <a:spcPts val="110"/>
              </a:spcBef>
            </a:pPr>
            <a:r>
              <a:rPr lang="en-US" altLang="en-US" sz="2400" spc="5" dirty="0">
                <a:solidFill>
                  <a:srgbClr val="000000"/>
                </a:solidFill>
              </a:rPr>
              <a:t>01 Introduction</a:t>
            </a:r>
            <a:endParaRPr lang="en-US" altLang="en-US" sz="2400" spc="5" dirty="0">
              <a:solidFill>
                <a:srgbClr val="000000"/>
              </a:solidFill>
            </a:endParaRPr>
          </a:p>
          <a:p>
            <a:pPr marL="12700">
              <a:lnSpc>
                <a:spcPct val="100000"/>
              </a:lnSpc>
              <a:spcBef>
                <a:spcPts val="110"/>
              </a:spcBef>
            </a:pPr>
            <a:r>
              <a:rPr lang="en-US" altLang="en-US" sz="2400" spc="5" dirty="0">
                <a:solidFill>
                  <a:srgbClr val="000000"/>
                </a:solidFill>
              </a:rPr>
              <a:t>02 Research Design</a:t>
            </a:r>
            <a:endParaRPr lang="en-US" altLang="en-US" sz="2400" spc="5" dirty="0">
              <a:solidFill>
                <a:srgbClr val="000000"/>
              </a:solidFill>
            </a:endParaRPr>
          </a:p>
          <a:p>
            <a:pPr marL="12700">
              <a:lnSpc>
                <a:spcPct val="100000"/>
              </a:lnSpc>
              <a:spcBef>
                <a:spcPts val="110"/>
              </a:spcBef>
            </a:pPr>
            <a:r>
              <a:rPr lang="en-US" altLang="en-US" sz="2400" spc="5" dirty="0">
                <a:solidFill>
                  <a:srgbClr val="000000"/>
                </a:solidFill>
              </a:rPr>
              <a:t>03 Findings</a:t>
            </a:r>
            <a:endParaRPr lang="en-US" altLang="en-US" sz="2400" spc="5" dirty="0">
              <a:solidFill>
                <a:srgbClr val="000000"/>
              </a:solidFill>
            </a:endParaRPr>
          </a:p>
          <a:p>
            <a:pPr marL="12700">
              <a:lnSpc>
                <a:spcPct val="100000"/>
              </a:lnSpc>
              <a:spcBef>
                <a:spcPts val="110"/>
              </a:spcBef>
            </a:pPr>
            <a:r>
              <a:rPr lang="en-US" altLang="en-US" sz="2400" spc="5" dirty="0">
                <a:solidFill>
                  <a:srgbClr val="000000"/>
                </a:solidFill>
              </a:rPr>
              <a:t>04 Recommendation</a:t>
            </a:r>
            <a:endParaRPr lang="en-US" altLang="en-US" sz="2400" spc="5" dirty="0">
              <a:solidFill>
                <a:srgbClr val="000000"/>
              </a:solidFill>
            </a:endParaRPr>
          </a:p>
        </p:txBody>
      </p:sp>
      <p:sp>
        <p:nvSpPr>
          <p:cNvPr id="6" name="Text Box 5"/>
          <p:cNvSpPr txBox="1"/>
          <p:nvPr/>
        </p:nvSpPr>
        <p:spPr>
          <a:xfrm>
            <a:off x="5396230" y="6289040"/>
            <a:ext cx="1399540" cy="460375"/>
          </a:xfrm>
          <a:prstGeom prst="rect">
            <a:avLst/>
          </a:prstGeom>
          <a:noFill/>
          <a:ln>
            <a:solidFill>
              <a:schemeClr val="tx1"/>
            </a:solidFill>
          </a:ln>
        </p:spPr>
        <p:txBody>
          <a:bodyPr wrap="square" rtlCol="0" anchor="t">
            <a:spAutoFit/>
          </a:bodyPr>
          <a:p>
            <a:pPr algn="ctr"/>
            <a:r>
              <a:rPr lang="en-US" sz="2400" b="1" spc="5" dirty="0">
                <a:solidFill>
                  <a:srgbClr val="000000"/>
                </a:solidFill>
                <a:sym typeface="+mn-ea"/>
              </a:rPr>
              <a:t>2025</a:t>
            </a:r>
            <a:endParaRPr lang="en-US" sz="2400" b="1" spc="5" dirty="0">
              <a:solidFill>
                <a:srgbClr val="000000"/>
              </a:solidFill>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bject 2"/>
          <p:cNvSpPr/>
          <p:nvPr/>
        </p:nvSpPr>
        <p:spPr>
          <a:xfrm>
            <a:off x="0" y="107315"/>
            <a:ext cx="4057015" cy="525780"/>
          </a:xfrm>
          <a:prstGeom prst="rect">
            <a:avLst/>
          </a:prstGeom>
          <a:blipFill>
            <a:blip r:embed="rId1" cstate="print"/>
            <a:stretch>
              <a:fillRect/>
            </a:stretch>
          </a:blipFill>
        </p:spPr>
        <p:txBody>
          <a:bodyPr wrap="square" lIns="0" tIns="0" rIns="0" bIns="0" rtlCol="0"/>
          <a:p/>
        </p:txBody>
      </p:sp>
      <p:sp>
        <p:nvSpPr>
          <p:cNvPr id="32" name="object 3"/>
          <p:cNvSpPr txBox="1">
            <a:spLocks noGrp="1"/>
          </p:cNvSpPr>
          <p:nvPr>
            <p:ph type="title"/>
          </p:nvPr>
        </p:nvSpPr>
        <p:spPr>
          <a:xfrm>
            <a:off x="38100" y="212725"/>
            <a:ext cx="3990340" cy="334010"/>
          </a:xfrm>
          <a:prstGeom prst="rect">
            <a:avLst/>
          </a:prstGeom>
        </p:spPr>
        <p:txBody>
          <a:bodyPr vert="horz" wrap="square" lIns="0" tIns="13970" rIns="0" bIns="0" rtlCol="0">
            <a:noAutofit/>
          </a:bodyPr>
          <a:p>
            <a:pPr marL="12700">
              <a:lnSpc>
                <a:spcPct val="100000"/>
              </a:lnSpc>
              <a:spcBef>
                <a:spcPts val="110"/>
              </a:spcBef>
            </a:pPr>
            <a:r>
              <a:rPr lang="en-US" altLang="en-US" sz="2400" spc="-195" dirty="0">
                <a:solidFill>
                  <a:schemeClr val="bg1"/>
                </a:solidFill>
              </a:rPr>
              <a:t>FINDINGS</a:t>
            </a:r>
            <a:endParaRPr lang="en-US" altLang="en-US" sz="2400" spc="-195" dirty="0">
              <a:solidFill>
                <a:schemeClr val="bg1"/>
              </a:solidFill>
            </a:endParaRPr>
          </a:p>
        </p:txBody>
      </p:sp>
      <p:pic>
        <p:nvPicPr>
          <p:cNvPr id="35" name="Picture 34"/>
          <p:cNvPicPr>
            <a:picLocks noChangeAspect="1"/>
          </p:cNvPicPr>
          <p:nvPr/>
        </p:nvPicPr>
        <p:blipFill>
          <a:blip r:embed="rId2">
            <a:alphaModFix amt="42000"/>
          </a:blip>
          <a:stretch>
            <a:fillRect/>
          </a:stretch>
        </p:blipFill>
        <p:spPr>
          <a:xfrm>
            <a:off x="10364470" y="107315"/>
            <a:ext cx="1691005" cy="980440"/>
          </a:xfrm>
          <a:prstGeom prst="rect">
            <a:avLst/>
          </a:prstGeom>
          <a:noFill/>
        </p:spPr>
      </p:pic>
      <p:sp>
        <p:nvSpPr>
          <p:cNvPr id="3" name="Rectangle: Rounded Corners 118"/>
          <p:cNvSpPr/>
          <p:nvPr/>
        </p:nvSpPr>
        <p:spPr>
          <a:xfrm>
            <a:off x="185420" y="743585"/>
            <a:ext cx="2496820" cy="598805"/>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bject 4"/>
          <p:cNvSpPr txBox="1">
            <a:spLocks noGrp="1"/>
          </p:cNvSpPr>
          <p:nvPr/>
        </p:nvSpPr>
        <p:spPr>
          <a:xfrm>
            <a:off x="269875" y="814705"/>
            <a:ext cx="2872105" cy="346075"/>
          </a:xfrm>
          <a:prstGeom prst="rect">
            <a:avLst/>
          </a:prstGeom>
        </p:spPr>
        <p:txBody>
          <a:bodyPr vert="horz" wrap="square" lIns="0" tIns="13970" rIns="0" bIns="0" rtlCol="0">
            <a:noAutofit/>
          </a:bodyPr>
          <a:lstStyle>
            <a:lvl1pPr>
              <a:defRPr sz="5050" b="1" i="0">
                <a:solidFill>
                  <a:schemeClr val="bg1"/>
                </a:solidFill>
                <a:latin typeface="Arial" panose="020B0604020202020204" pitchFamily="34" charset="0"/>
                <a:ea typeface="+mj-ea"/>
                <a:cs typeface="Arial" panose="020B0604020202020204" pitchFamily="34" charset="0"/>
                <a:sym typeface="Arial" panose="020B0604020202020204" pitchFamily="34" charset="0"/>
              </a:defRPr>
            </a:lvl1pPr>
          </a:lstStyle>
          <a:p>
            <a:pPr marL="12700">
              <a:lnSpc>
                <a:spcPct val="100000"/>
              </a:lnSpc>
              <a:spcBef>
                <a:spcPts val="110"/>
              </a:spcBef>
            </a:pPr>
            <a:r>
              <a:rPr lang="en-US" altLang="en-US" sz="2400" spc="5" dirty="0">
                <a:solidFill>
                  <a:srgbClr val="000000"/>
                </a:solidFill>
              </a:rPr>
              <a:t>Clause 9 and 10</a:t>
            </a:r>
            <a:endParaRPr lang="en-US" altLang="en-US" sz="2400" spc="5" dirty="0">
              <a:solidFill>
                <a:srgbClr val="000000"/>
              </a:solidFill>
            </a:endParaRPr>
          </a:p>
        </p:txBody>
      </p:sp>
      <p:pic>
        <p:nvPicPr>
          <p:cNvPr id="2" name="Picture 1"/>
          <p:cNvPicPr>
            <a:picLocks noChangeAspect="1"/>
          </p:cNvPicPr>
          <p:nvPr/>
        </p:nvPicPr>
        <p:blipFill>
          <a:blip r:embed="rId3"/>
          <a:srcRect l="27014" t="11528" r="34521" b="13472"/>
          <a:stretch>
            <a:fillRect/>
          </a:stretch>
        </p:blipFill>
        <p:spPr>
          <a:xfrm>
            <a:off x="3469640" y="2839085"/>
            <a:ext cx="3517265" cy="3429000"/>
          </a:xfrm>
          <a:prstGeom prst="rect">
            <a:avLst/>
          </a:prstGeom>
        </p:spPr>
      </p:pic>
      <p:sp>
        <p:nvSpPr>
          <p:cNvPr id="4" name="Text Box 3"/>
          <p:cNvSpPr txBox="1"/>
          <p:nvPr/>
        </p:nvSpPr>
        <p:spPr>
          <a:xfrm>
            <a:off x="185420" y="1475105"/>
            <a:ext cx="10245725" cy="1168400"/>
          </a:xfrm>
          <a:prstGeom prst="rect">
            <a:avLst/>
          </a:prstGeom>
        </p:spPr>
        <p:txBody>
          <a:bodyPr wrap="square">
            <a:spAutoFit/>
          </a:bodyPr>
          <a:p>
            <a:pPr algn="just"/>
            <a:r>
              <a:rPr lang="en-US" altLang="en-US" sz="1400">
                <a:solidFill>
                  <a:schemeClr val="tx1"/>
                </a:solidFill>
                <a:latin typeface="Arial" panose="020B0604020202020204" pitchFamily="34" charset="0"/>
                <a:ea typeface="Swiss721BT-Bold"/>
                <a:cs typeface="Arial" panose="020B0604020202020204" pitchFamily="34" charset="0"/>
              </a:rPr>
              <a:t>FSMS performance is evaluated through process monitoring, internal audits, and management review to ensure product objectives, meet customer expectations, prevent undesired effects, and drive continual improvement. Some businesses (24%) do not conduct periodic evaluations. These businesses also do not ask for customer feedback, and interestingly, most of them do not receive customer complaints. Their business processes tend to remain the same each day, without regular evaluation or feedback-driven adjustments.</a:t>
            </a:r>
            <a:endParaRPr lang="en-US" altLang="en-US" sz="1400">
              <a:solidFill>
                <a:schemeClr val="tx1"/>
              </a:solidFill>
              <a:latin typeface="Arial" panose="020B0604020202020204" pitchFamily="34" charset="0"/>
              <a:ea typeface="Swiss721BT-Bold"/>
              <a:cs typeface="Arial" panose="020B0604020202020204" pitchFamily="34" charset="0"/>
            </a:endParaRPr>
          </a:p>
        </p:txBody>
      </p:sp>
      <p:pic>
        <p:nvPicPr>
          <p:cNvPr id="6" name="Picture 5"/>
          <p:cNvPicPr>
            <a:picLocks noChangeAspect="1"/>
          </p:cNvPicPr>
          <p:nvPr/>
        </p:nvPicPr>
        <p:blipFill>
          <a:blip r:embed="rId4"/>
          <a:srcRect l="29243" t="12444" r="33382" b="12931"/>
          <a:stretch>
            <a:fillRect/>
          </a:stretch>
        </p:blipFill>
        <p:spPr>
          <a:xfrm>
            <a:off x="129540" y="2912745"/>
            <a:ext cx="3417570" cy="3411855"/>
          </a:xfrm>
          <a:prstGeom prst="rect">
            <a:avLst/>
          </a:prstGeom>
        </p:spPr>
      </p:pic>
      <p:pic>
        <p:nvPicPr>
          <p:cNvPr id="8" name="Picture 7"/>
          <p:cNvPicPr>
            <a:picLocks noChangeAspect="1"/>
          </p:cNvPicPr>
          <p:nvPr/>
        </p:nvPicPr>
        <p:blipFill>
          <a:blip r:embed="rId5"/>
          <a:srcRect l="28882" t="12486" r="34167" b="13000"/>
          <a:stretch>
            <a:fillRect/>
          </a:stretch>
        </p:blipFill>
        <p:spPr>
          <a:xfrm>
            <a:off x="7112000" y="2866390"/>
            <a:ext cx="3378835" cy="3406775"/>
          </a:xfrm>
          <a:prstGeom prst="rect">
            <a:avLst/>
          </a:prstGeom>
        </p:spPr>
      </p:pic>
      <p:sp>
        <p:nvSpPr>
          <p:cNvPr id="9" name="Text Box 8"/>
          <p:cNvSpPr txBox="1"/>
          <p:nvPr/>
        </p:nvSpPr>
        <p:spPr>
          <a:xfrm>
            <a:off x="582930" y="6273165"/>
            <a:ext cx="2733675" cy="245110"/>
          </a:xfrm>
          <a:prstGeom prst="rect">
            <a:avLst/>
          </a:prstGeom>
        </p:spPr>
        <p:txBody>
          <a:bodyPr wrap="square">
            <a:spAutoFit/>
          </a:bodyPr>
          <a:p>
            <a:pPr algn="just"/>
            <a:r>
              <a:rPr lang="en-US" altLang="en-US" sz="1000">
                <a:solidFill>
                  <a:schemeClr val="tx1"/>
                </a:solidFill>
                <a:latin typeface="Arial" panose="020B0604020202020204" pitchFamily="34" charset="0"/>
                <a:ea typeface="Swiss721BT-Bold"/>
                <a:cs typeface="Arial" panose="020B0604020202020204" pitchFamily="34" charset="0"/>
              </a:rPr>
              <a:t>Pearson's Chi-squared test, p = 0.1513</a:t>
            </a:r>
            <a:endParaRPr lang="en-US" altLang="en-US" sz="1000">
              <a:solidFill>
                <a:schemeClr val="tx1"/>
              </a:solidFill>
              <a:latin typeface="Arial" panose="020B0604020202020204" pitchFamily="34" charset="0"/>
              <a:ea typeface="Swiss721BT-Bold"/>
              <a:cs typeface="Arial" panose="020B0604020202020204" pitchFamily="34" charset="0"/>
            </a:endParaRPr>
          </a:p>
        </p:txBody>
      </p:sp>
      <p:sp>
        <p:nvSpPr>
          <p:cNvPr id="10" name="Text Box 9"/>
          <p:cNvSpPr txBox="1"/>
          <p:nvPr/>
        </p:nvSpPr>
        <p:spPr>
          <a:xfrm>
            <a:off x="4161155" y="6237605"/>
            <a:ext cx="2733675" cy="245110"/>
          </a:xfrm>
          <a:prstGeom prst="rect">
            <a:avLst/>
          </a:prstGeom>
        </p:spPr>
        <p:txBody>
          <a:bodyPr wrap="square">
            <a:spAutoFit/>
          </a:bodyPr>
          <a:p>
            <a:pPr algn="just"/>
            <a:r>
              <a:rPr lang="en-US" altLang="en-US" sz="1000">
                <a:solidFill>
                  <a:schemeClr val="tx1"/>
                </a:solidFill>
                <a:latin typeface="Arial" panose="020B0604020202020204" pitchFamily="34" charset="0"/>
                <a:ea typeface="Swiss721BT-Bold"/>
                <a:cs typeface="Arial" panose="020B0604020202020204" pitchFamily="34" charset="0"/>
              </a:rPr>
              <a:t>Pearson's Chi-squared test, p = 0.01072</a:t>
            </a:r>
            <a:r>
              <a:rPr lang="en-US" altLang="en-US" sz="1000">
                <a:latin typeface="Arial" panose="020B0604020202020204" pitchFamily="34" charset="0"/>
                <a:ea typeface="Swiss721BT-Bold"/>
                <a:cs typeface="Arial" panose="020B0604020202020204" pitchFamily="34" charset="0"/>
                <a:sym typeface="+mn-ea"/>
              </a:rPr>
              <a:t>*</a:t>
            </a:r>
            <a:endParaRPr lang="en-US" altLang="en-US" sz="1000">
              <a:solidFill>
                <a:schemeClr val="tx1"/>
              </a:solidFill>
              <a:latin typeface="Arial" panose="020B0604020202020204" pitchFamily="34" charset="0"/>
              <a:ea typeface="Swiss721BT-Bold"/>
              <a:cs typeface="Arial" panose="020B0604020202020204" pitchFamily="34" charset="0"/>
            </a:endParaRPr>
          </a:p>
        </p:txBody>
      </p:sp>
      <p:sp>
        <p:nvSpPr>
          <p:cNvPr id="11" name="Text Box 10"/>
          <p:cNvSpPr txBox="1"/>
          <p:nvPr/>
        </p:nvSpPr>
        <p:spPr>
          <a:xfrm>
            <a:off x="7651115" y="6191885"/>
            <a:ext cx="2733675" cy="245110"/>
          </a:xfrm>
          <a:prstGeom prst="rect">
            <a:avLst/>
          </a:prstGeom>
        </p:spPr>
        <p:txBody>
          <a:bodyPr wrap="square">
            <a:spAutoFit/>
          </a:bodyPr>
          <a:p>
            <a:pPr algn="just"/>
            <a:r>
              <a:rPr lang="en-US" altLang="en-US" sz="1000">
                <a:solidFill>
                  <a:schemeClr val="tx1"/>
                </a:solidFill>
                <a:latin typeface="Arial" panose="020B0604020202020204" pitchFamily="34" charset="0"/>
                <a:ea typeface="Swiss721BT-Bold"/>
                <a:cs typeface="Arial" panose="020B0604020202020204" pitchFamily="34" charset="0"/>
              </a:rPr>
              <a:t>Pearson's Chi-squared test, p = 0.01682*</a:t>
            </a:r>
            <a:endParaRPr lang="en-US" altLang="en-US" sz="1000">
              <a:solidFill>
                <a:schemeClr val="tx1"/>
              </a:solidFill>
              <a:latin typeface="Arial" panose="020B0604020202020204" pitchFamily="34" charset="0"/>
              <a:ea typeface="Swiss721BT-Bold"/>
              <a:cs typeface="Arial" panose="020B0604020202020204" pitchFamily="34" charset="0"/>
            </a:endParaRPr>
          </a:p>
        </p:txBody>
      </p:sp>
      <p:sp>
        <p:nvSpPr>
          <p:cNvPr id="12" name="Text Box 11"/>
          <p:cNvSpPr txBox="1"/>
          <p:nvPr/>
        </p:nvSpPr>
        <p:spPr>
          <a:xfrm>
            <a:off x="572770" y="6513195"/>
            <a:ext cx="1924685" cy="245110"/>
          </a:xfrm>
          <a:prstGeom prst="rect">
            <a:avLst/>
          </a:prstGeom>
          <a:noFill/>
        </p:spPr>
        <p:txBody>
          <a:bodyPr wrap="square" rtlCol="0" anchor="t">
            <a:spAutoFit/>
          </a:bodyPr>
          <a:p>
            <a:r>
              <a:rPr lang="en-US" altLang="en-US" sz="1000" b="1">
                <a:latin typeface="Arial" panose="020B0604020202020204" pitchFamily="34" charset="0"/>
                <a:ea typeface="Swiss721BT-Bold"/>
                <a:cs typeface="Arial" panose="020B0604020202020204" pitchFamily="34" charset="0"/>
                <a:sym typeface="+mn-ea"/>
              </a:rPr>
              <a:t>Note:</a:t>
            </a:r>
            <a:r>
              <a:rPr lang="en-US" altLang="en-US" sz="1000">
                <a:latin typeface="Arial" panose="020B0604020202020204" pitchFamily="34" charset="0"/>
                <a:ea typeface="Swiss721BT-Bold"/>
                <a:cs typeface="Arial" panose="020B0604020202020204" pitchFamily="34" charset="0"/>
                <a:sym typeface="+mn-ea"/>
              </a:rPr>
              <a:t> *, significant, p &lt; 0.05</a:t>
            </a:r>
            <a:endParaRPr lang="en-US" altLang="en-US" sz="1000">
              <a:latin typeface="Arial" panose="020B0604020202020204" pitchFamily="34" charset="0"/>
              <a:ea typeface="Swiss721BT-Bold"/>
              <a:cs typeface="Arial" panose="020B0604020202020204" pitchFamily="34"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bject 2"/>
          <p:cNvSpPr/>
          <p:nvPr/>
        </p:nvSpPr>
        <p:spPr>
          <a:xfrm>
            <a:off x="0" y="107315"/>
            <a:ext cx="4057015" cy="525780"/>
          </a:xfrm>
          <a:prstGeom prst="rect">
            <a:avLst/>
          </a:prstGeom>
          <a:blipFill>
            <a:blip r:embed="rId1" cstate="print"/>
            <a:stretch>
              <a:fillRect/>
            </a:stretch>
          </a:blipFill>
        </p:spPr>
        <p:txBody>
          <a:bodyPr wrap="square" lIns="0" tIns="0" rIns="0" bIns="0" rtlCol="0"/>
          <a:p/>
        </p:txBody>
      </p:sp>
      <p:sp>
        <p:nvSpPr>
          <p:cNvPr id="32" name="object 3"/>
          <p:cNvSpPr txBox="1">
            <a:spLocks noGrp="1"/>
          </p:cNvSpPr>
          <p:nvPr>
            <p:ph type="title"/>
          </p:nvPr>
        </p:nvSpPr>
        <p:spPr>
          <a:xfrm>
            <a:off x="38100" y="212725"/>
            <a:ext cx="3990340" cy="334010"/>
          </a:xfrm>
          <a:prstGeom prst="rect">
            <a:avLst/>
          </a:prstGeom>
        </p:spPr>
        <p:txBody>
          <a:bodyPr vert="horz" wrap="square" lIns="0" tIns="13970" rIns="0" bIns="0" rtlCol="0">
            <a:noAutofit/>
          </a:bodyPr>
          <a:p>
            <a:pPr marL="12700">
              <a:lnSpc>
                <a:spcPct val="100000"/>
              </a:lnSpc>
              <a:spcBef>
                <a:spcPts val="110"/>
              </a:spcBef>
            </a:pPr>
            <a:r>
              <a:rPr lang="en-US" altLang="en-US" sz="2400" spc="-195" dirty="0">
                <a:solidFill>
                  <a:schemeClr val="bg1"/>
                </a:solidFill>
              </a:rPr>
              <a:t>FINDINGS</a:t>
            </a:r>
            <a:endParaRPr lang="en-US" altLang="en-US" sz="2400" spc="-195" dirty="0">
              <a:solidFill>
                <a:schemeClr val="bg1"/>
              </a:solidFill>
            </a:endParaRPr>
          </a:p>
        </p:txBody>
      </p:sp>
      <p:pic>
        <p:nvPicPr>
          <p:cNvPr id="35" name="Picture 34"/>
          <p:cNvPicPr>
            <a:picLocks noChangeAspect="1"/>
          </p:cNvPicPr>
          <p:nvPr/>
        </p:nvPicPr>
        <p:blipFill>
          <a:blip r:embed="rId2">
            <a:alphaModFix amt="42000"/>
          </a:blip>
          <a:stretch>
            <a:fillRect/>
          </a:stretch>
        </p:blipFill>
        <p:spPr>
          <a:xfrm>
            <a:off x="10364470" y="107315"/>
            <a:ext cx="1691005" cy="980440"/>
          </a:xfrm>
          <a:prstGeom prst="rect">
            <a:avLst/>
          </a:prstGeom>
          <a:noFill/>
        </p:spPr>
      </p:pic>
      <p:sp>
        <p:nvSpPr>
          <p:cNvPr id="3" name="Rectangle: Rounded Corners 118"/>
          <p:cNvSpPr/>
          <p:nvPr/>
        </p:nvSpPr>
        <p:spPr>
          <a:xfrm>
            <a:off x="185420" y="743585"/>
            <a:ext cx="3871595" cy="598805"/>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bject 4"/>
          <p:cNvSpPr txBox="1">
            <a:spLocks noGrp="1"/>
          </p:cNvSpPr>
          <p:nvPr/>
        </p:nvSpPr>
        <p:spPr>
          <a:xfrm>
            <a:off x="269875" y="869950"/>
            <a:ext cx="3408680" cy="346075"/>
          </a:xfrm>
          <a:prstGeom prst="rect">
            <a:avLst/>
          </a:prstGeom>
        </p:spPr>
        <p:txBody>
          <a:bodyPr vert="horz" wrap="square" lIns="0" tIns="13970" rIns="0" bIns="0" rtlCol="0">
            <a:noAutofit/>
          </a:bodyPr>
          <a:lstStyle>
            <a:lvl1pPr>
              <a:defRPr sz="5050" b="1" i="0">
                <a:solidFill>
                  <a:schemeClr val="bg1"/>
                </a:solidFill>
                <a:latin typeface="Arial" panose="020B0604020202020204" pitchFamily="34" charset="0"/>
                <a:ea typeface="+mj-ea"/>
                <a:cs typeface="Arial" panose="020B0604020202020204" pitchFamily="34" charset="0"/>
                <a:sym typeface="Arial" panose="020B0604020202020204" pitchFamily="34" charset="0"/>
              </a:defRPr>
            </a:lvl1pPr>
          </a:lstStyle>
          <a:p>
            <a:pPr marL="12700">
              <a:lnSpc>
                <a:spcPct val="100000"/>
              </a:lnSpc>
              <a:spcBef>
                <a:spcPts val="110"/>
              </a:spcBef>
            </a:pPr>
            <a:r>
              <a:rPr lang="en-US" altLang="en-US" sz="2400" spc="5" dirty="0">
                <a:solidFill>
                  <a:srgbClr val="000000"/>
                </a:solidFill>
              </a:rPr>
              <a:t>Regulators Assesment </a:t>
            </a:r>
            <a:endParaRPr lang="en-US" altLang="en-US" sz="2400" spc="5" dirty="0">
              <a:solidFill>
                <a:srgbClr val="000000"/>
              </a:solidFill>
            </a:endParaRPr>
          </a:p>
        </p:txBody>
      </p:sp>
      <p:pic>
        <p:nvPicPr>
          <p:cNvPr id="4" name="Picture 3"/>
          <p:cNvPicPr>
            <a:picLocks noChangeAspect="1"/>
          </p:cNvPicPr>
          <p:nvPr/>
        </p:nvPicPr>
        <p:blipFill>
          <a:blip r:embed="rId3"/>
          <a:stretch>
            <a:fillRect/>
          </a:stretch>
        </p:blipFill>
        <p:spPr>
          <a:xfrm>
            <a:off x="104775" y="1452880"/>
            <a:ext cx="7051675" cy="3526155"/>
          </a:xfrm>
          <a:prstGeom prst="rect">
            <a:avLst/>
          </a:prstGeom>
        </p:spPr>
      </p:pic>
      <p:graphicFrame>
        <p:nvGraphicFramePr>
          <p:cNvPr id="6" name="Table 5"/>
          <p:cNvGraphicFramePr/>
          <p:nvPr>
            <p:custDataLst>
              <p:tags r:id="rId4"/>
            </p:custDataLst>
          </p:nvPr>
        </p:nvGraphicFramePr>
        <p:xfrm>
          <a:off x="269875" y="5089525"/>
          <a:ext cx="6839585" cy="1598930"/>
        </p:xfrm>
        <a:graphic>
          <a:graphicData uri="http://schemas.openxmlformats.org/drawingml/2006/table">
            <a:tbl>
              <a:tblPr/>
              <a:tblGrid>
                <a:gridCol w="918210"/>
                <a:gridCol w="5921375"/>
              </a:tblGrid>
              <a:tr h="172720">
                <a:tc>
                  <a:txBody>
                    <a:bodyPr/>
                    <a:p>
                      <a:pPr algn="l" fontAlgn="ctr"/>
                      <a:r>
                        <a:rPr sz="1100" b="0" i="0">
                          <a:solidFill>
                            <a:srgbClr val="FFFFFF"/>
                          </a:solidFill>
                          <a:latin typeface="Arial" panose="020B0604020202020204" pitchFamily="34" charset="0"/>
                          <a:ea typeface="lato"/>
                          <a:cs typeface="Arial" panose="020B0604020202020204" pitchFamily="34" charset="0"/>
                        </a:rPr>
                        <a:t>Question</a:t>
                      </a:r>
                      <a:endParaRPr sz="1100" b="0" i="0">
                        <a:solidFill>
                          <a:srgbClr val="FFFFFF"/>
                        </a:solidFill>
                        <a:latin typeface="Arial" panose="020B0604020202020204" pitchFamily="34" charset="0"/>
                        <a:ea typeface="lato"/>
                        <a:cs typeface="Arial" panose="020B0604020202020204" pitchFamily="34" charset="0"/>
                      </a:endParaRPr>
                    </a:p>
                  </a:txBody>
                  <a:tcPr marL="5080" marR="5080" marT="5080" marB="0" anchor="ctr" anchorCtr="0">
                    <a:lnL>
                      <a:noFill/>
                    </a:lnL>
                    <a:lnR>
                      <a:noFill/>
                    </a:lnR>
                    <a:lnT>
                      <a:noFill/>
                    </a:lnT>
                    <a:lnB w="6350" cap="flat" cmpd="sng">
                      <a:solidFill>
                        <a:srgbClr val="000000"/>
                      </a:solidFill>
                      <a:prstDash val="solid"/>
                      <a:headEnd type="none" w="med" len="med"/>
                      <a:tailEnd type="none" w="med" len="med"/>
                    </a:lnB>
                    <a:solidFill>
                      <a:srgbClr val="375623"/>
                    </a:solidFill>
                  </a:tcPr>
                </a:tc>
                <a:tc>
                  <a:txBody>
                    <a:bodyPr/>
                    <a:p>
                      <a:pPr algn="l" fontAlgn="ctr"/>
                      <a:r>
                        <a:rPr sz="1100" b="0" i="0">
                          <a:solidFill>
                            <a:srgbClr val="FFFFFF"/>
                          </a:solidFill>
                          <a:latin typeface="Arial" panose="020B0604020202020204" pitchFamily="34" charset="0"/>
                          <a:ea typeface="lato"/>
                          <a:cs typeface="Arial" panose="020B0604020202020204" pitchFamily="34" charset="0"/>
                        </a:rPr>
                        <a:t>Definition</a:t>
                      </a:r>
                      <a:endParaRPr sz="1100" b="0" i="0">
                        <a:solidFill>
                          <a:srgbClr val="FFFFFF"/>
                        </a:solidFill>
                        <a:latin typeface="Arial" panose="020B0604020202020204" pitchFamily="34" charset="0"/>
                        <a:ea typeface="lato"/>
                        <a:cs typeface="Arial" panose="020B0604020202020204" pitchFamily="34" charset="0"/>
                      </a:endParaRPr>
                    </a:p>
                  </a:txBody>
                  <a:tcPr marL="5080" marR="5080" marT="5080" marB="0" anchor="ctr" anchorCtr="0">
                    <a:lnL>
                      <a:noFill/>
                    </a:lnL>
                    <a:lnR>
                      <a:noFill/>
                    </a:lnR>
                    <a:lnT>
                      <a:noFill/>
                    </a:lnT>
                    <a:lnB w="6350" cap="flat" cmpd="sng">
                      <a:solidFill>
                        <a:srgbClr val="000000"/>
                      </a:solidFill>
                      <a:prstDash val="solid"/>
                      <a:headEnd type="none" w="med" len="med"/>
                      <a:tailEnd type="none" w="med" len="med"/>
                    </a:lnB>
                    <a:solidFill>
                      <a:srgbClr val="375623"/>
                    </a:solidFill>
                  </a:tcPr>
                </a:tc>
              </a:tr>
              <a:tr h="302895">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Q1</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a:noFill/>
                    </a:lnB>
                    <a:noFill/>
                  </a:tcPr>
                </a:tc>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Existence of local regulations for MSME/street food supervision</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a:noFill/>
                    </a:lnB>
                    <a:noFill/>
                  </a:tcPr>
                </a:tc>
              </a:tr>
              <a:tr h="302260">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Q3</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a:noFill/>
                    </a:lnT>
                    <a:lnB>
                      <a:noFill/>
                    </a:lnB>
                    <a:noFill/>
                  </a:tcPr>
                </a:tc>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Permit or registration requirement for MSMEs/street food</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a:noFill/>
                    </a:lnT>
                    <a:lnB>
                      <a:noFill/>
                    </a:lnB>
                    <a:noFill/>
                  </a:tcPr>
                </a:tc>
              </a:tr>
              <a:tr h="172720">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Q4</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a:noFill/>
                    </a:lnT>
                    <a:lnB>
                      <a:noFill/>
                    </a:lnB>
                    <a:noFill/>
                  </a:tcPr>
                </a:tc>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Availability of business registration permit service</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a:noFill/>
                    </a:lnT>
                    <a:lnB>
                      <a:noFill/>
                    </a:lnB>
                    <a:noFill/>
                  </a:tcPr>
                </a:tc>
              </a:tr>
              <a:tr h="172720">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Q5</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a:noFill/>
                    </a:lnT>
                    <a:lnB>
                      <a:noFill/>
                    </a:lnB>
                    <a:noFill/>
                  </a:tcPr>
                </a:tc>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Systems/procedures for granting permits</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a:noFill/>
                    </a:lnT>
                    <a:lnB>
                      <a:noFill/>
                    </a:lnB>
                    <a:noFill/>
                  </a:tcPr>
                </a:tc>
              </a:tr>
              <a:tr h="302895">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Q6</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a:noFill/>
                    </a:lnT>
                    <a:lnB>
                      <a:noFill/>
                    </a:lnB>
                    <a:noFill/>
                  </a:tcPr>
                </a:tc>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Complaint service for business registration certificates</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a:noFill/>
                    </a:lnT>
                    <a:lnB>
                      <a:noFill/>
                    </a:lnB>
                    <a:noFill/>
                  </a:tcPr>
                </a:tc>
              </a:tr>
              <a:tr h="172720">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Q8</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a:noFill/>
                    </a:lnT>
                    <a:lnB>
                      <a:noFill/>
                    </a:lnB>
                    <a:noFill/>
                  </a:tcPr>
                </a:tc>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Cost to register a business license</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a:noFill/>
                    </a:lnT>
                    <a:lnB>
                      <a:noFill/>
                    </a:lnB>
                    <a:noFill/>
                  </a:tcPr>
                </a:tc>
              </a:tr>
            </a:tbl>
          </a:graphicData>
        </a:graphic>
      </p:graphicFrame>
      <p:sp>
        <p:nvSpPr>
          <p:cNvPr id="14" name="Text Box 13"/>
          <p:cNvSpPr txBox="1"/>
          <p:nvPr/>
        </p:nvSpPr>
        <p:spPr>
          <a:xfrm>
            <a:off x="7520940" y="2946400"/>
            <a:ext cx="3793490" cy="1586865"/>
          </a:xfrm>
          <a:prstGeom prst="rect">
            <a:avLst/>
          </a:prstGeom>
          <a:noFill/>
        </p:spPr>
        <p:txBody>
          <a:bodyPr wrap="square" rtlCol="0">
            <a:noAutofit/>
          </a:bodyPr>
          <a:p>
            <a:pPr algn="just"/>
            <a:r>
              <a:rPr lang="en-US" altLang="en-US" sz="1400"/>
              <a:t>On Clause 4.2 and 4.3 regarding legality and regulatory requirements, most regulators in the APEC region </a:t>
            </a:r>
            <a:r>
              <a:rPr lang="en-US" altLang="en-US" sz="1400" b="1"/>
              <a:t>have established </a:t>
            </a:r>
            <a:r>
              <a:rPr lang="en-US" altLang="en-US" sz="1400"/>
              <a:t>regulations that require business licensing, registration, and reporting mechanisms for street food and MSME businesses. </a:t>
            </a:r>
            <a:endParaRPr lang="en-US" altLang="en-US" sz="1400"/>
          </a:p>
          <a:p>
            <a:pPr algn="just"/>
            <a:endParaRPr lang="en-US" altLang="en-US" sz="1400"/>
          </a:p>
          <a:p>
            <a:pPr algn="just"/>
            <a:r>
              <a:rPr lang="en-US" altLang="en-US" sz="1400"/>
              <a:t>However, one notable difference is </a:t>
            </a:r>
            <a:r>
              <a:rPr lang="en-US" altLang="en-US" sz="1400" b="1"/>
              <a:t>the cost structure</a:t>
            </a:r>
            <a:r>
              <a:rPr lang="en-US" altLang="en-US" sz="1400"/>
              <a:t>: about half of the regions impose a fee for obtaining a business license, while the other half provide the licensing service free of charge.</a:t>
            </a:r>
            <a:endParaRPr lang="en-US" altLang="en-US"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bject 2"/>
          <p:cNvSpPr/>
          <p:nvPr/>
        </p:nvSpPr>
        <p:spPr>
          <a:xfrm>
            <a:off x="0" y="107315"/>
            <a:ext cx="4057015" cy="525780"/>
          </a:xfrm>
          <a:prstGeom prst="rect">
            <a:avLst/>
          </a:prstGeom>
          <a:blipFill>
            <a:blip r:embed="rId1" cstate="print"/>
            <a:stretch>
              <a:fillRect/>
            </a:stretch>
          </a:blipFill>
        </p:spPr>
        <p:txBody>
          <a:bodyPr wrap="square" lIns="0" tIns="0" rIns="0" bIns="0" rtlCol="0"/>
          <a:p/>
        </p:txBody>
      </p:sp>
      <p:sp>
        <p:nvSpPr>
          <p:cNvPr id="32" name="object 3"/>
          <p:cNvSpPr txBox="1">
            <a:spLocks noGrp="1"/>
          </p:cNvSpPr>
          <p:nvPr>
            <p:ph type="title"/>
          </p:nvPr>
        </p:nvSpPr>
        <p:spPr>
          <a:xfrm>
            <a:off x="38100" y="212725"/>
            <a:ext cx="3990340" cy="334010"/>
          </a:xfrm>
          <a:prstGeom prst="rect">
            <a:avLst/>
          </a:prstGeom>
        </p:spPr>
        <p:txBody>
          <a:bodyPr vert="horz" wrap="square" lIns="0" tIns="13970" rIns="0" bIns="0" rtlCol="0">
            <a:noAutofit/>
          </a:bodyPr>
          <a:p>
            <a:pPr marL="12700">
              <a:lnSpc>
                <a:spcPct val="100000"/>
              </a:lnSpc>
              <a:spcBef>
                <a:spcPts val="110"/>
              </a:spcBef>
            </a:pPr>
            <a:r>
              <a:rPr lang="en-US" altLang="en-US" sz="2400" spc="-195" dirty="0">
                <a:solidFill>
                  <a:schemeClr val="bg1"/>
                </a:solidFill>
                <a:sym typeface="+mn-ea"/>
              </a:rPr>
              <a:t>FINDINGS</a:t>
            </a:r>
            <a:endParaRPr lang="en-US" altLang="en-US" sz="2400" spc="-195" dirty="0">
              <a:solidFill>
                <a:schemeClr val="bg1"/>
              </a:solidFill>
            </a:endParaRPr>
          </a:p>
        </p:txBody>
      </p:sp>
      <p:pic>
        <p:nvPicPr>
          <p:cNvPr id="35" name="Picture 34"/>
          <p:cNvPicPr>
            <a:picLocks noChangeAspect="1"/>
          </p:cNvPicPr>
          <p:nvPr/>
        </p:nvPicPr>
        <p:blipFill>
          <a:blip r:embed="rId2">
            <a:alphaModFix amt="42000"/>
          </a:blip>
          <a:stretch>
            <a:fillRect/>
          </a:stretch>
        </p:blipFill>
        <p:spPr>
          <a:xfrm>
            <a:off x="10364470" y="107315"/>
            <a:ext cx="1691005" cy="980440"/>
          </a:xfrm>
          <a:prstGeom prst="rect">
            <a:avLst/>
          </a:prstGeom>
          <a:noFill/>
        </p:spPr>
      </p:pic>
      <p:sp>
        <p:nvSpPr>
          <p:cNvPr id="3" name="Rectangle: Rounded Corners 118"/>
          <p:cNvSpPr/>
          <p:nvPr/>
        </p:nvSpPr>
        <p:spPr>
          <a:xfrm>
            <a:off x="185420" y="743585"/>
            <a:ext cx="3871595" cy="598805"/>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bject 4"/>
          <p:cNvSpPr txBox="1">
            <a:spLocks noGrp="1"/>
          </p:cNvSpPr>
          <p:nvPr/>
        </p:nvSpPr>
        <p:spPr>
          <a:xfrm>
            <a:off x="269875" y="869950"/>
            <a:ext cx="3408680" cy="346075"/>
          </a:xfrm>
          <a:prstGeom prst="rect">
            <a:avLst/>
          </a:prstGeom>
        </p:spPr>
        <p:txBody>
          <a:bodyPr vert="horz" wrap="square" lIns="0" tIns="13970" rIns="0" bIns="0" rtlCol="0">
            <a:noAutofit/>
          </a:bodyPr>
          <a:lstStyle>
            <a:lvl1pPr>
              <a:defRPr sz="5050" b="1" i="0">
                <a:solidFill>
                  <a:schemeClr val="bg1"/>
                </a:solidFill>
                <a:latin typeface="Arial" panose="020B0604020202020204" pitchFamily="34" charset="0"/>
                <a:ea typeface="+mj-ea"/>
                <a:cs typeface="Arial" panose="020B0604020202020204" pitchFamily="34" charset="0"/>
                <a:sym typeface="Arial" panose="020B0604020202020204" pitchFamily="34" charset="0"/>
              </a:defRPr>
            </a:lvl1pPr>
          </a:lstStyle>
          <a:p>
            <a:pPr marL="12700">
              <a:lnSpc>
                <a:spcPct val="100000"/>
              </a:lnSpc>
              <a:spcBef>
                <a:spcPts val="110"/>
              </a:spcBef>
            </a:pPr>
            <a:r>
              <a:rPr lang="en-US" altLang="en-US" sz="2400" spc="5" dirty="0">
                <a:solidFill>
                  <a:srgbClr val="000000"/>
                </a:solidFill>
              </a:rPr>
              <a:t>Regulators Assesment </a:t>
            </a:r>
            <a:endParaRPr lang="en-US" altLang="en-US" sz="2400" spc="5" dirty="0">
              <a:solidFill>
                <a:srgbClr val="000000"/>
              </a:solidFill>
            </a:endParaRPr>
          </a:p>
        </p:txBody>
      </p:sp>
      <p:pic>
        <p:nvPicPr>
          <p:cNvPr id="2" name="Picture 1"/>
          <p:cNvPicPr>
            <a:picLocks noChangeAspect="1"/>
          </p:cNvPicPr>
          <p:nvPr/>
        </p:nvPicPr>
        <p:blipFill>
          <a:blip r:embed="rId3"/>
          <a:srcRect l="27701" t="39514" r="26111" b="40139"/>
          <a:stretch>
            <a:fillRect/>
          </a:stretch>
        </p:blipFill>
        <p:spPr>
          <a:xfrm>
            <a:off x="1462405" y="5386705"/>
            <a:ext cx="4223385" cy="930275"/>
          </a:xfrm>
          <a:prstGeom prst="rect">
            <a:avLst/>
          </a:prstGeom>
        </p:spPr>
      </p:pic>
      <p:sp>
        <p:nvSpPr>
          <p:cNvPr id="14" name="Text Box 13"/>
          <p:cNvSpPr txBox="1"/>
          <p:nvPr/>
        </p:nvSpPr>
        <p:spPr>
          <a:xfrm>
            <a:off x="7703185" y="3023235"/>
            <a:ext cx="3793490" cy="1586865"/>
          </a:xfrm>
          <a:prstGeom prst="rect">
            <a:avLst/>
          </a:prstGeom>
          <a:noFill/>
        </p:spPr>
        <p:txBody>
          <a:bodyPr wrap="square" rtlCol="0">
            <a:noAutofit/>
          </a:bodyPr>
          <a:p>
            <a:pPr algn="just"/>
            <a:r>
              <a:rPr lang="en-US" altLang="en-US" sz="1400"/>
              <a:t>Regulatory control and supervision are critical points in ISO 22000:2018 (notably clauses 8.4, 8.8, 9, and 10), with regulators having </a:t>
            </a:r>
            <a:r>
              <a:rPr lang="en-US" altLang="en-US" sz="1400" b="1"/>
              <a:t>established supervision </a:t>
            </a:r>
            <a:r>
              <a:rPr lang="en-US" altLang="en-US" sz="1400"/>
              <a:t>plans, conducting at least annual inspections, and performing contaminant testing. However, supervision results are generally </a:t>
            </a:r>
            <a:r>
              <a:rPr lang="en-US" altLang="en-US" sz="1400" b="1"/>
              <a:t>not published</a:t>
            </a:r>
            <a:r>
              <a:rPr lang="en-US" altLang="en-US" sz="1400"/>
              <a:t>, limiting transparency for businesses and the public. Despite these efforts, </a:t>
            </a:r>
            <a:r>
              <a:rPr lang="en-US" altLang="en-US" sz="1400" b="1"/>
              <a:t>food poisoning </a:t>
            </a:r>
            <a:r>
              <a:rPr lang="en-US" altLang="en-US" sz="1400"/>
              <a:t>cases remain common in the street food sector, mainly due to persistent issues with </a:t>
            </a:r>
            <a:r>
              <a:rPr lang="en-US" altLang="en-US" sz="1400" b="1"/>
              <a:t>cleanliness </a:t>
            </a:r>
            <a:r>
              <a:rPr lang="en-US" altLang="en-US" sz="1400"/>
              <a:t>and hygiene among vendors.</a:t>
            </a:r>
            <a:endParaRPr lang="en-US" altLang="en-US" sz="1400"/>
          </a:p>
        </p:txBody>
      </p:sp>
      <p:pic>
        <p:nvPicPr>
          <p:cNvPr id="10" name="Picture 9"/>
          <p:cNvPicPr>
            <a:picLocks noChangeAspect="1"/>
          </p:cNvPicPr>
          <p:nvPr/>
        </p:nvPicPr>
        <p:blipFill>
          <a:blip r:embed="rId4"/>
          <a:stretch>
            <a:fillRect/>
          </a:stretch>
        </p:blipFill>
        <p:spPr>
          <a:xfrm>
            <a:off x="319405" y="1802130"/>
            <a:ext cx="6508750" cy="32543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bject 2"/>
          <p:cNvSpPr/>
          <p:nvPr/>
        </p:nvSpPr>
        <p:spPr>
          <a:xfrm>
            <a:off x="0" y="107315"/>
            <a:ext cx="4057015" cy="525780"/>
          </a:xfrm>
          <a:prstGeom prst="rect">
            <a:avLst/>
          </a:prstGeom>
          <a:blipFill>
            <a:blip r:embed="rId1" cstate="print"/>
            <a:stretch>
              <a:fillRect/>
            </a:stretch>
          </a:blipFill>
        </p:spPr>
        <p:txBody>
          <a:bodyPr wrap="square" lIns="0" tIns="0" rIns="0" bIns="0" rtlCol="0"/>
          <a:p/>
        </p:txBody>
      </p:sp>
      <p:sp>
        <p:nvSpPr>
          <p:cNvPr id="32" name="object 3"/>
          <p:cNvSpPr txBox="1">
            <a:spLocks noGrp="1"/>
          </p:cNvSpPr>
          <p:nvPr>
            <p:ph type="title"/>
          </p:nvPr>
        </p:nvSpPr>
        <p:spPr>
          <a:xfrm>
            <a:off x="38100" y="212725"/>
            <a:ext cx="3990340" cy="334010"/>
          </a:xfrm>
          <a:prstGeom prst="rect">
            <a:avLst/>
          </a:prstGeom>
        </p:spPr>
        <p:txBody>
          <a:bodyPr vert="horz" wrap="square" lIns="0" tIns="13970" rIns="0" bIns="0" rtlCol="0">
            <a:noAutofit/>
          </a:bodyPr>
          <a:p>
            <a:pPr marL="12700">
              <a:lnSpc>
                <a:spcPct val="100000"/>
              </a:lnSpc>
              <a:spcBef>
                <a:spcPts val="110"/>
              </a:spcBef>
            </a:pPr>
            <a:r>
              <a:rPr lang="en-US" altLang="en-US" sz="2400" spc="-195" dirty="0">
                <a:solidFill>
                  <a:schemeClr val="bg1"/>
                </a:solidFill>
                <a:sym typeface="+mn-ea"/>
              </a:rPr>
              <a:t>FINDINGS</a:t>
            </a:r>
            <a:endParaRPr lang="en-US" altLang="en-US" sz="2400" spc="-195" dirty="0">
              <a:solidFill>
                <a:schemeClr val="bg1"/>
              </a:solidFill>
            </a:endParaRPr>
          </a:p>
        </p:txBody>
      </p:sp>
      <p:pic>
        <p:nvPicPr>
          <p:cNvPr id="35" name="Picture 34"/>
          <p:cNvPicPr>
            <a:picLocks noChangeAspect="1"/>
          </p:cNvPicPr>
          <p:nvPr/>
        </p:nvPicPr>
        <p:blipFill>
          <a:blip r:embed="rId2">
            <a:alphaModFix amt="42000"/>
          </a:blip>
          <a:stretch>
            <a:fillRect/>
          </a:stretch>
        </p:blipFill>
        <p:spPr>
          <a:xfrm>
            <a:off x="10364470" y="107315"/>
            <a:ext cx="1691005" cy="980440"/>
          </a:xfrm>
          <a:prstGeom prst="rect">
            <a:avLst/>
          </a:prstGeom>
          <a:noFill/>
        </p:spPr>
      </p:pic>
      <p:pic>
        <p:nvPicPr>
          <p:cNvPr id="2" name="Picture 1"/>
          <p:cNvPicPr>
            <a:picLocks noChangeAspect="1"/>
          </p:cNvPicPr>
          <p:nvPr/>
        </p:nvPicPr>
        <p:blipFill>
          <a:blip r:embed="rId3"/>
          <a:stretch>
            <a:fillRect/>
          </a:stretch>
        </p:blipFill>
        <p:spPr>
          <a:xfrm>
            <a:off x="141605" y="1500505"/>
            <a:ext cx="7339330" cy="3669665"/>
          </a:xfrm>
          <a:prstGeom prst="rect">
            <a:avLst/>
          </a:prstGeom>
        </p:spPr>
      </p:pic>
      <p:sp>
        <p:nvSpPr>
          <p:cNvPr id="3" name="Rectangle: Rounded Corners 118"/>
          <p:cNvSpPr/>
          <p:nvPr/>
        </p:nvSpPr>
        <p:spPr>
          <a:xfrm>
            <a:off x="185420" y="743585"/>
            <a:ext cx="3871595" cy="598805"/>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bject 4"/>
          <p:cNvSpPr txBox="1">
            <a:spLocks noGrp="1"/>
          </p:cNvSpPr>
          <p:nvPr/>
        </p:nvSpPr>
        <p:spPr>
          <a:xfrm>
            <a:off x="269875" y="869950"/>
            <a:ext cx="3408680" cy="346075"/>
          </a:xfrm>
          <a:prstGeom prst="rect">
            <a:avLst/>
          </a:prstGeom>
        </p:spPr>
        <p:txBody>
          <a:bodyPr vert="horz" wrap="square" lIns="0" tIns="13970" rIns="0" bIns="0" rtlCol="0">
            <a:noAutofit/>
          </a:bodyPr>
          <a:lstStyle>
            <a:lvl1pPr>
              <a:defRPr sz="5050" b="1" i="0">
                <a:solidFill>
                  <a:schemeClr val="bg1"/>
                </a:solidFill>
                <a:latin typeface="Arial" panose="020B0604020202020204" pitchFamily="34" charset="0"/>
                <a:ea typeface="+mj-ea"/>
                <a:cs typeface="Arial" panose="020B0604020202020204" pitchFamily="34" charset="0"/>
                <a:sym typeface="Arial" panose="020B0604020202020204" pitchFamily="34" charset="0"/>
              </a:defRPr>
            </a:lvl1pPr>
          </a:lstStyle>
          <a:p>
            <a:pPr marL="12700">
              <a:lnSpc>
                <a:spcPct val="100000"/>
              </a:lnSpc>
              <a:spcBef>
                <a:spcPts val="110"/>
              </a:spcBef>
            </a:pPr>
            <a:r>
              <a:rPr lang="en-US" altLang="en-US" sz="2400" spc="5" dirty="0">
                <a:solidFill>
                  <a:srgbClr val="000000"/>
                </a:solidFill>
              </a:rPr>
              <a:t>Regulators Assesment </a:t>
            </a:r>
            <a:endParaRPr lang="en-US" altLang="en-US" sz="2400" spc="5" dirty="0">
              <a:solidFill>
                <a:srgbClr val="000000"/>
              </a:solidFill>
            </a:endParaRPr>
          </a:p>
        </p:txBody>
      </p:sp>
      <p:sp>
        <p:nvSpPr>
          <p:cNvPr id="14" name="Text Box 13"/>
          <p:cNvSpPr txBox="1"/>
          <p:nvPr/>
        </p:nvSpPr>
        <p:spPr>
          <a:xfrm>
            <a:off x="7630795" y="2225675"/>
            <a:ext cx="3793490" cy="1586865"/>
          </a:xfrm>
          <a:prstGeom prst="rect">
            <a:avLst/>
          </a:prstGeom>
          <a:noFill/>
        </p:spPr>
        <p:txBody>
          <a:bodyPr wrap="square" rtlCol="0">
            <a:noAutofit/>
          </a:bodyPr>
          <a:p>
            <a:pPr algn="just"/>
            <a:r>
              <a:rPr lang="en-US" altLang="en-US" sz="1400"/>
              <a:t>Foster of street vendors is covered under Clause 7: Support (especially 7.1, 7.2, and 7.4) of ISO 22000:2018. Most institutions/agencies provide </a:t>
            </a:r>
            <a:r>
              <a:rPr lang="en-US" altLang="en-US" sz="1400" b="1"/>
              <a:t>general training</a:t>
            </a:r>
            <a:r>
              <a:rPr lang="en-US" altLang="en-US" sz="1400"/>
              <a:t> for MSMEs and street food businesses; however, fewer offer specific food safety training. </a:t>
            </a:r>
            <a:r>
              <a:rPr lang="en-US" altLang="en-US" sz="1400" b="1"/>
              <a:t>Not all</a:t>
            </a:r>
            <a:r>
              <a:rPr lang="en-US" altLang="en-US" sz="1400"/>
              <a:t> institutions/agencies have dedicated programs to improve </a:t>
            </a:r>
            <a:r>
              <a:rPr lang="en-US" altLang="en-US" sz="1400" b="1"/>
              <a:t>food safety</a:t>
            </a:r>
            <a:r>
              <a:rPr lang="en-US" altLang="en-US" sz="1400"/>
              <a:t>, suggesting there is room for more proactive initiatives.</a:t>
            </a:r>
            <a:endParaRPr lang="en-US" altLang="en-US"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bject 2"/>
          <p:cNvSpPr/>
          <p:nvPr/>
        </p:nvSpPr>
        <p:spPr>
          <a:xfrm>
            <a:off x="0" y="107315"/>
            <a:ext cx="5875020" cy="525780"/>
          </a:xfrm>
          <a:prstGeom prst="rect">
            <a:avLst/>
          </a:prstGeom>
          <a:blipFill>
            <a:blip r:embed="rId1" cstate="print"/>
            <a:stretch>
              <a:fillRect/>
            </a:stretch>
          </a:blipFill>
        </p:spPr>
        <p:txBody>
          <a:bodyPr wrap="square" lIns="0" tIns="0" rIns="0" bIns="0" rtlCol="0"/>
          <a:p/>
        </p:txBody>
      </p:sp>
      <p:sp>
        <p:nvSpPr>
          <p:cNvPr id="32" name="object 3"/>
          <p:cNvSpPr txBox="1">
            <a:spLocks noGrp="1"/>
          </p:cNvSpPr>
          <p:nvPr>
            <p:ph type="title"/>
          </p:nvPr>
        </p:nvSpPr>
        <p:spPr>
          <a:xfrm>
            <a:off x="87630" y="212725"/>
            <a:ext cx="5879465" cy="334010"/>
          </a:xfrm>
          <a:prstGeom prst="rect">
            <a:avLst/>
          </a:prstGeom>
        </p:spPr>
        <p:txBody>
          <a:bodyPr vert="horz" wrap="square" lIns="0" tIns="13970" rIns="0" bIns="0" rtlCol="0">
            <a:noAutofit/>
          </a:bodyPr>
          <a:p>
            <a:pPr marL="12700">
              <a:lnSpc>
                <a:spcPct val="100000"/>
              </a:lnSpc>
              <a:spcBef>
                <a:spcPts val="110"/>
              </a:spcBef>
            </a:pPr>
            <a:r>
              <a:rPr lang="en-US" altLang="en-US" sz="2400" spc="-195" dirty="0">
                <a:solidFill>
                  <a:schemeClr val="bg1"/>
                </a:solidFill>
              </a:rPr>
              <a:t>CONCLUSION  AND RECOMMENDATION</a:t>
            </a:r>
            <a:endParaRPr lang="en-US" altLang="en-US" sz="2400" spc="-195" dirty="0">
              <a:solidFill>
                <a:schemeClr val="bg1"/>
              </a:solidFill>
            </a:endParaRPr>
          </a:p>
        </p:txBody>
      </p:sp>
      <p:pic>
        <p:nvPicPr>
          <p:cNvPr id="35" name="Picture 34"/>
          <p:cNvPicPr>
            <a:picLocks noChangeAspect="1"/>
          </p:cNvPicPr>
          <p:nvPr/>
        </p:nvPicPr>
        <p:blipFill>
          <a:blip r:embed="rId2">
            <a:alphaModFix amt="42000"/>
          </a:blip>
          <a:stretch>
            <a:fillRect/>
          </a:stretch>
        </p:blipFill>
        <p:spPr>
          <a:xfrm>
            <a:off x="10364470" y="107315"/>
            <a:ext cx="1691005" cy="980440"/>
          </a:xfrm>
          <a:prstGeom prst="rect">
            <a:avLst/>
          </a:prstGeom>
          <a:noFill/>
        </p:spPr>
      </p:pic>
      <p:sp>
        <p:nvSpPr>
          <p:cNvPr id="6" name="Text Box 5"/>
          <p:cNvSpPr txBox="1"/>
          <p:nvPr/>
        </p:nvSpPr>
        <p:spPr>
          <a:xfrm>
            <a:off x="321310" y="1238885"/>
            <a:ext cx="9307830" cy="2988945"/>
          </a:xfrm>
          <a:prstGeom prst="rect">
            <a:avLst/>
          </a:prstGeom>
          <a:noFill/>
        </p:spPr>
        <p:txBody>
          <a:bodyPr wrap="square" rtlCol="0">
            <a:noAutofit/>
          </a:bodyPr>
          <a:p>
            <a:pPr marL="342900" indent="-342900" algn="just">
              <a:buAutoNum type="arabicPeriod"/>
            </a:pPr>
            <a:r>
              <a:rPr lang="en-US" altLang="en-US" sz="1600"/>
              <a:t>Most street food vendors and MSMEs meet the general PLAN requirements (Clauses 4, 5, 6, and 7) of ISO 22000:2018, but often lack proper product distribution permits and documented information—both of which are commonly exempted in street food regulations. Many vendors also lack proper worker health checks, food safety training, and hygiene practices, increasing the risk of contamination. Issues such as inadequate pest control and poor cleanliness persist, and the failure to document raw materials, processes, and employee health makes compliance difficult to demonstrate.</a:t>
            </a:r>
            <a:endParaRPr lang="en-US" altLang="en-US" sz="1600"/>
          </a:p>
          <a:p>
            <a:pPr marL="342900" indent="-342900" algn="just">
              <a:buAutoNum type="arabicPeriod"/>
            </a:pPr>
            <a:endParaRPr lang="en-US" altLang="en-US" sz="1600"/>
          </a:p>
          <a:p>
            <a:pPr marL="342900" indent="-342900" algn="just">
              <a:buAutoNum type="arabicPeriod"/>
            </a:pPr>
            <a:r>
              <a:rPr lang="en-US" altLang="en-US" sz="1600"/>
              <a:t>Operationally (</a:t>
            </a:r>
            <a:r>
              <a:rPr lang="en-US" altLang="en-US" sz="1600">
                <a:sym typeface="+mn-ea"/>
              </a:rPr>
              <a:t>Clause 8)</a:t>
            </a:r>
            <a:r>
              <a:rPr lang="en-US" altLang="en-US" sz="1600"/>
              <a:t>, many businesses fail to clearly label food packaging for consumer ease, likely because many ready-to-eat products are sold without proper packaging.</a:t>
            </a:r>
            <a:endParaRPr lang="en-US" altLang="en-US" sz="1600"/>
          </a:p>
          <a:p>
            <a:pPr marL="342900" indent="-342900" algn="just">
              <a:buAutoNum type="arabicPeriod"/>
            </a:pPr>
            <a:endParaRPr lang="en-US" altLang="en-US" sz="1600"/>
          </a:p>
          <a:p>
            <a:pPr marL="342900" indent="-342900" algn="just">
              <a:buAutoNum type="arabicPeriod"/>
            </a:pPr>
            <a:r>
              <a:rPr lang="en-US" altLang="en-US" sz="1600"/>
              <a:t>In terms of performance and improvement (</a:t>
            </a:r>
            <a:r>
              <a:rPr lang="en-US" altLang="en-US" sz="1600">
                <a:sym typeface="+mn-ea"/>
              </a:rPr>
              <a:t>Clauses 9 and 10)</a:t>
            </a:r>
            <a:r>
              <a:rPr lang="en-US" altLang="en-US" sz="1600"/>
              <a:t>, some businesses do not conduct periodic evaluations. Their business processes tend to remain unchanged, without regular evaluation or feedback-driven adjustments—reflecting the typical character of street food businesses that do not aim to expand.</a:t>
            </a:r>
            <a:endParaRPr lang="en-US" altLang="en-US" sz="1600"/>
          </a:p>
          <a:p>
            <a:pPr marL="342900" indent="-342900" algn="just">
              <a:buAutoNum type="arabicPeriod"/>
            </a:pPr>
            <a:endParaRPr lang="en-US" altLang="en-US" sz="1600"/>
          </a:p>
          <a:p>
            <a:pPr marL="342900" indent="-342900" algn="just">
              <a:buAutoNum type="arabicPeriod"/>
            </a:pPr>
            <a:r>
              <a:rPr lang="en-US" altLang="en-US" sz="1600"/>
              <a:t>Most institutions have adequate legal frameworks, though mechanisms vary. Cleanliness remains a critical issue among street vendors. Not all regulators have dedicated food safety programs, indicating there is room for more proactive initiatives.</a:t>
            </a:r>
            <a:endParaRPr lang="en-US" altLang="en-US"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18"/>
          <p:cNvSpPr/>
          <p:nvPr/>
        </p:nvSpPr>
        <p:spPr>
          <a:xfrm>
            <a:off x="133350" y="890270"/>
            <a:ext cx="8319135" cy="598805"/>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Google Shape;5212;p38"/>
          <p:cNvSpPr txBox="1"/>
          <p:nvPr/>
        </p:nvSpPr>
        <p:spPr>
          <a:xfrm>
            <a:off x="139700" y="4824730"/>
            <a:ext cx="8216265" cy="9245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1pPr>
            <a:lvl2pPr marL="914400" marR="0" lvl="1" indent="-298450" algn="l" rtl="0">
              <a:lnSpc>
                <a:spcPct val="115000"/>
              </a:lnSpc>
              <a:spcBef>
                <a:spcPts val="1600"/>
              </a:spcBef>
              <a:spcAft>
                <a:spcPts val="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2pPr>
            <a:lvl3pPr marL="1371600" marR="0" lvl="2" indent="-298450" algn="l" rtl="0">
              <a:lnSpc>
                <a:spcPct val="115000"/>
              </a:lnSpc>
              <a:spcBef>
                <a:spcPts val="1600"/>
              </a:spcBef>
              <a:spcAft>
                <a:spcPts val="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3pPr>
            <a:lvl4pPr marL="1828800" marR="0" lvl="3" indent="-298450" algn="l" rtl="0">
              <a:lnSpc>
                <a:spcPct val="115000"/>
              </a:lnSpc>
              <a:spcBef>
                <a:spcPts val="1600"/>
              </a:spcBef>
              <a:spcAft>
                <a:spcPts val="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4pPr>
            <a:lvl5pPr marL="2286000" marR="0" lvl="4" indent="-298450" algn="l" rtl="0">
              <a:lnSpc>
                <a:spcPct val="115000"/>
              </a:lnSpc>
              <a:spcBef>
                <a:spcPts val="1600"/>
              </a:spcBef>
              <a:spcAft>
                <a:spcPts val="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5pPr>
            <a:lvl6pPr marL="2743200" marR="0" lvl="5" indent="-298450" algn="l" rtl="0">
              <a:lnSpc>
                <a:spcPct val="115000"/>
              </a:lnSpc>
              <a:spcBef>
                <a:spcPts val="1600"/>
              </a:spcBef>
              <a:spcAft>
                <a:spcPts val="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6pPr>
            <a:lvl7pPr marL="3200400" marR="0" lvl="6" indent="-298450" algn="l" rtl="0">
              <a:lnSpc>
                <a:spcPct val="115000"/>
              </a:lnSpc>
              <a:spcBef>
                <a:spcPts val="1600"/>
              </a:spcBef>
              <a:spcAft>
                <a:spcPts val="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7pPr>
            <a:lvl8pPr marL="3657600" marR="0" lvl="7" indent="-298450" algn="l" rtl="0">
              <a:lnSpc>
                <a:spcPct val="115000"/>
              </a:lnSpc>
              <a:spcBef>
                <a:spcPts val="1600"/>
              </a:spcBef>
              <a:spcAft>
                <a:spcPts val="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8pPr>
            <a:lvl9pPr marL="4114800" marR="0" lvl="8" indent="-298450" algn="l" rtl="0">
              <a:lnSpc>
                <a:spcPct val="115000"/>
              </a:lnSpc>
              <a:spcBef>
                <a:spcPts val="1600"/>
              </a:spcBef>
              <a:spcAft>
                <a:spcPts val="160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9pPr>
          </a:lstStyle>
          <a:p>
            <a:pPr marL="171450" indent="-171450" algn="just" fontAlgn="auto"/>
            <a:r>
              <a:rPr lang="en-US" altLang="en-US" sz="1400" b="1" dirty="0">
                <a:solidFill>
                  <a:schemeClr val="tx1"/>
                </a:solidFill>
                <a:latin typeface="Arial" panose="020B0604020202020204" pitchFamily="34" charset="0"/>
                <a:cs typeface="Arial" panose="020B0604020202020204" pitchFamily="34" charset="0"/>
              </a:rPr>
              <a:t>98% of APEC businesses are MSMEs</a:t>
            </a:r>
            <a:r>
              <a:rPr lang="en-US" altLang="en-US" sz="1400" dirty="0">
                <a:solidFill>
                  <a:schemeClr val="tx1"/>
                </a:solidFill>
                <a:latin typeface="Arial" panose="020B0604020202020204" pitchFamily="34" charset="0"/>
                <a:cs typeface="Arial" panose="020B0604020202020204" pitchFamily="34" charset="0"/>
              </a:rPr>
              <a:t>, with approximately half operating in the food sector (Hredzak, 2020).</a:t>
            </a:r>
            <a:endParaRPr lang="en-US" altLang="en-US" sz="1400" dirty="0">
              <a:solidFill>
                <a:schemeClr val="tx1"/>
              </a:solidFill>
              <a:latin typeface="Arial" panose="020B0604020202020204" pitchFamily="34" charset="0"/>
              <a:cs typeface="Arial" panose="020B0604020202020204" pitchFamily="34" charset="0"/>
            </a:endParaRPr>
          </a:p>
          <a:p>
            <a:pPr marL="171450" indent="-171450" algn="just" fontAlgn="auto"/>
            <a:r>
              <a:rPr lang="en-US" altLang="en-US" sz="1400" b="1" dirty="0">
                <a:solidFill>
                  <a:schemeClr val="tx1"/>
                </a:solidFill>
                <a:latin typeface="Arial" panose="020B0604020202020204" pitchFamily="34" charset="0"/>
                <a:cs typeface="Arial" panose="020B0604020202020204" pitchFamily="34" charset="0"/>
              </a:rPr>
              <a:t>Culinary tourism significance</a:t>
            </a:r>
            <a:r>
              <a:rPr lang="en-US" altLang="en-US" sz="1400" dirty="0">
                <a:solidFill>
                  <a:schemeClr val="tx1"/>
                </a:solidFill>
                <a:latin typeface="Arial" panose="020B0604020202020204" pitchFamily="34" charset="0"/>
                <a:cs typeface="Arial" panose="020B0604020202020204" pitchFamily="34" charset="0"/>
              </a:rPr>
              <a:t>: Food businesses serve as cultural ambassadors, showcasing unique local varieties and traditions that attract tourists.</a:t>
            </a:r>
            <a:endParaRPr lang="en-US" altLang="en-US" sz="1400" dirty="0">
              <a:solidFill>
                <a:schemeClr val="tx1"/>
              </a:solidFill>
              <a:latin typeface="Arial" panose="020B0604020202020204" pitchFamily="34" charset="0"/>
              <a:cs typeface="Arial" panose="020B0604020202020204" pitchFamily="34" charset="0"/>
            </a:endParaRPr>
          </a:p>
          <a:p>
            <a:pPr marL="171450" indent="-171450" algn="just" fontAlgn="auto"/>
            <a:r>
              <a:rPr lang="en-US" altLang="en-US" sz="1400" b="1" dirty="0">
                <a:solidFill>
                  <a:schemeClr val="tx1"/>
                </a:solidFill>
                <a:latin typeface="Arial" panose="020B0604020202020204" pitchFamily="34" charset="0"/>
                <a:cs typeface="Arial" panose="020B0604020202020204" pitchFamily="34" charset="0"/>
              </a:rPr>
              <a:t>Quality and cleanliness concerns</a:t>
            </a:r>
            <a:r>
              <a:rPr lang="en-US" altLang="en-US" sz="1400" dirty="0">
                <a:solidFill>
                  <a:schemeClr val="tx1"/>
                </a:solidFill>
                <a:latin typeface="Arial" panose="020B0604020202020204" pitchFamily="34" charset="0"/>
                <a:cs typeface="Arial" panose="020B0604020202020204" pitchFamily="34" charset="0"/>
              </a:rPr>
              <a:t>: Many food MSMEs face challenges in maintaining proper hygiene standards and food safety protocols due to resource constraints.</a:t>
            </a:r>
            <a:endParaRPr lang="en-US" altLang="en-US" sz="1400" dirty="0">
              <a:solidFill>
                <a:schemeClr val="tx1"/>
              </a:solidFill>
              <a:latin typeface="Arial" panose="020B0604020202020204" pitchFamily="34" charset="0"/>
              <a:cs typeface="Arial" panose="020B0604020202020204" pitchFamily="34" charset="0"/>
            </a:endParaRPr>
          </a:p>
        </p:txBody>
      </p:sp>
      <p:sp>
        <p:nvSpPr>
          <p:cNvPr id="31" name="object 2"/>
          <p:cNvSpPr/>
          <p:nvPr/>
        </p:nvSpPr>
        <p:spPr>
          <a:xfrm>
            <a:off x="0" y="107315"/>
            <a:ext cx="4057015" cy="525780"/>
          </a:xfrm>
          <a:prstGeom prst="rect">
            <a:avLst/>
          </a:prstGeom>
          <a:blipFill>
            <a:blip r:embed="rId1" cstate="print"/>
            <a:stretch>
              <a:fillRect/>
            </a:stretch>
          </a:blipFill>
        </p:spPr>
        <p:txBody>
          <a:bodyPr wrap="square" lIns="0" tIns="0" rIns="0" bIns="0" rtlCol="0"/>
          <a:p/>
        </p:txBody>
      </p:sp>
      <p:sp>
        <p:nvSpPr>
          <p:cNvPr id="32" name="object 3"/>
          <p:cNvSpPr txBox="1">
            <a:spLocks noGrp="1"/>
          </p:cNvSpPr>
          <p:nvPr>
            <p:ph type="title"/>
          </p:nvPr>
        </p:nvSpPr>
        <p:spPr>
          <a:xfrm>
            <a:off x="38100" y="212725"/>
            <a:ext cx="3990340" cy="334010"/>
          </a:xfrm>
          <a:prstGeom prst="rect">
            <a:avLst/>
          </a:prstGeom>
        </p:spPr>
        <p:txBody>
          <a:bodyPr vert="horz" wrap="square" lIns="0" tIns="13970" rIns="0" bIns="0" rtlCol="0">
            <a:noAutofit/>
          </a:bodyPr>
          <a:p>
            <a:pPr marL="12700">
              <a:lnSpc>
                <a:spcPct val="90000"/>
              </a:lnSpc>
              <a:spcBef>
                <a:spcPts val="110"/>
              </a:spcBef>
            </a:pPr>
            <a:r>
              <a:rPr lang="en-US" altLang="en-US" sz="2400" spc="-195" dirty="0">
                <a:solidFill>
                  <a:schemeClr val="bg1"/>
                </a:solidFill>
              </a:rPr>
              <a:t>INTRODUCTION</a:t>
            </a:r>
            <a:endParaRPr lang="en-US" altLang="en-US" sz="2400" spc="-195" dirty="0">
              <a:solidFill>
                <a:schemeClr val="bg1"/>
              </a:solidFill>
            </a:endParaRPr>
          </a:p>
        </p:txBody>
      </p:sp>
      <p:sp>
        <p:nvSpPr>
          <p:cNvPr id="33" name="object 4"/>
          <p:cNvSpPr txBox="1">
            <a:spLocks noGrp="1"/>
          </p:cNvSpPr>
          <p:nvPr/>
        </p:nvSpPr>
        <p:spPr>
          <a:xfrm>
            <a:off x="287655" y="985520"/>
            <a:ext cx="10530840" cy="548005"/>
          </a:xfrm>
          <a:prstGeom prst="rect">
            <a:avLst/>
          </a:prstGeom>
        </p:spPr>
        <p:txBody>
          <a:bodyPr vert="horz" wrap="square" lIns="0" tIns="13970" rIns="0" bIns="0" rtlCol="0">
            <a:noAutofit/>
          </a:bodyPr>
          <a:lstStyle>
            <a:lvl1pPr>
              <a:defRPr sz="5050" b="1" i="0">
                <a:solidFill>
                  <a:schemeClr val="bg1"/>
                </a:solidFill>
                <a:latin typeface="Arial" panose="020B0604020202020204" pitchFamily="34" charset="0"/>
                <a:ea typeface="+mj-ea"/>
                <a:cs typeface="Arial" panose="020B0604020202020204" pitchFamily="34" charset="0"/>
                <a:sym typeface="Arial" panose="020B0604020202020204" pitchFamily="34" charset="0"/>
              </a:defRPr>
            </a:lvl1pPr>
          </a:lstStyle>
          <a:p>
            <a:pPr marL="12700">
              <a:lnSpc>
                <a:spcPct val="100000"/>
              </a:lnSpc>
              <a:spcBef>
                <a:spcPts val="110"/>
              </a:spcBef>
            </a:pPr>
            <a:r>
              <a:rPr lang="en-US" altLang="en-US" sz="2400" spc="5" dirty="0">
                <a:solidFill>
                  <a:srgbClr val="000000"/>
                </a:solidFill>
              </a:rPr>
              <a:t>Why Food Safety Matters for MSMEs in APEC Region?</a:t>
            </a:r>
            <a:endParaRPr lang="en-US" altLang="en-US" sz="2400" spc="5" dirty="0">
              <a:solidFill>
                <a:srgbClr val="000000"/>
              </a:solidFill>
            </a:endParaRPr>
          </a:p>
        </p:txBody>
      </p:sp>
      <p:pic>
        <p:nvPicPr>
          <p:cNvPr id="35" name="Picture 34"/>
          <p:cNvPicPr>
            <a:picLocks noChangeAspect="1"/>
          </p:cNvPicPr>
          <p:nvPr/>
        </p:nvPicPr>
        <p:blipFill>
          <a:blip r:embed="rId2">
            <a:alphaModFix amt="42000"/>
          </a:blip>
          <a:stretch>
            <a:fillRect/>
          </a:stretch>
        </p:blipFill>
        <p:spPr>
          <a:xfrm>
            <a:off x="10389870" y="94615"/>
            <a:ext cx="1691005" cy="980440"/>
          </a:xfrm>
          <a:prstGeom prst="rect">
            <a:avLst/>
          </a:prstGeom>
          <a:noFill/>
        </p:spPr>
      </p:pic>
      <p:pic>
        <p:nvPicPr>
          <p:cNvPr id="2" name="Picture 1"/>
          <p:cNvPicPr/>
          <p:nvPr/>
        </p:nvPicPr>
        <p:blipFill>
          <a:blip r:embed="rId3"/>
          <a:stretch>
            <a:fillRect/>
          </a:stretch>
        </p:blipFill>
        <p:spPr>
          <a:xfrm>
            <a:off x="234950" y="1830705"/>
            <a:ext cx="4876800" cy="2438400"/>
          </a:xfrm>
          <a:prstGeom prst="rect">
            <a:avLst/>
          </a:prstGeom>
        </p:spPr>
      </p:pic>
      <p:sp>
        <p:nvSpPr>
          <p:cNvPr id="3" name="Text Box 2"/>
          <p:cNvSpPr txBox="1"/>
          <p:nvPr/>
        </p:nvSpPr>
        <p:spPr>
          <a:xfrm>
            <a:off x="139700" y="4267200"/>
            <a:ext cx="3282950" cy="275590"/>
          </a:xfrm>
          <a:prstGeom prst="rect">
            <a:avLst/>
          </a:prstGeom>
          <a:noFill/>
        </p:spPr>
        <p:txBody>
          <a:bodyPr wrap="square" rtlCol="0" anchor="t">
            <a:spAutoFit/>
          </a:bodyPr>
          <a:p>
            <a:r>
              <a:rPr lang="en-US" altLang="en-US" sz="1200"/>
              <a:t>Source: bakingworld.id</a:t>
            </a:r>
            <a:endParaRPr lang="en-US" altLang="en-US" sz="1200"/>
          </a:p>
        </p:txBody>
      </p:sp>
      <p:sp>
        <p:nvSpPr>
          <p:cNvPr id="5" name="Text Box 4"/>
          <p:cNvSpPr txBox="1"/>
          <p:nvPr/>
        </p:nvSpPr>
        <p:spPr>
          <a:xfrm>
            <a:off x="5433695" y="1754505"/>
            <a:ext cx="5441950" cy="2988945"/>
          </a:xfrm>
          <a:prstGeom prst="rect">
            <a:avLst/>
          </a:prstGeom>
          <a:noFill/>
        </p:spPr>
        <p:txBody>
          <a:bodyPr wrap="square" rtlCol="0">
            <a:noAutofit/>
          </a:bodyPr>
          <a:p>
            <a:pPr algn="just"/>
            <a:r>
              <a:rPr lang="en-US" altLang="en-US" sz="1400" b="1"/>
              <a:t>Food safety </a:t>
            </a:r>
            <a:r>
              <a:rPr lang="en-US" altLang="en-US" sz="1400"/>
              <a:t>is critical for public health, especially as urban populations increasingly rely on ready-to-eat foods, restaurants, and street vendors. Poor food handling practices, contaminated ingredients, cross-contamination, excessive preparation times, and improper storage create risks of foodborne illnesses and nutrient loss.</a:t>
            </a:r>
            <a:endParaRPr lang="en-US" altLang="en-US" sz="1400"/>
          </a:p>
          <a:p>
            <a:pPr algn="just"/>
            <a:endParaRPr lang="en-US" altLang="en-US" sz="1400"/>
          </a:p>
          <a:p>
            <a:pPr algn="just"/>
            <a:r>
              <a:rPr lang="en-US" altLang="en-US" sz="1400"/>
              <a:t>This study evaluates food safety implementation among MSMEs and street food businesses in the APEC region, identifying appropriate methods based on international standards (ISO, HACCP, and GMP) to ensure safe food practices across the supply chain.</a:t>
            </a:r>
            <a:endParaRPr lang="en-US" altLang="en-US" sz="1400"/>
          </a:p>
        </p:txBody>
      </p:sp>
      <p:pic>
        <p:nvPicPr>
          <p:cNvPr id="6" name="Picture 5"/>
          <p:cNvPicPr/>
          <p:nvPr/>
        </p:nvPicPr>
        <p:blipFill>
          <a:blip r:embed="rId4"/>
          <a:stretch>
            <a:fillRect/>
          </a:stretch>
        </p:blipFill>
        <p:spPr>
          <a:xfrm>
            <a:off x="8605520" y="4964430"/>
            <a:ext cx="1597660" cy="14033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bject 2"/>
          <p:cNvSpPr/>
          <p:nvPr/>
        </p:nvSpPr>
        <p:spPr>
          <a:xfrm>
            <a:off x="0" y="107315"/>
            <a:ext cx="4057015" cy="525780"/>
          </a:xfrm>
          <a:prstGeom prst="rect">
            <a:avLst/>
          </a:prstGeom>
          <a:blipFill>
            <a:blip r:embed="rId1" cstate="print"/>
            <a:stretch>
              <a:fillRect/>
            </a:stretch>
          </a:blipFill>
        </p:spPr>
        <p:txBody>
          <a:bodyPr wrap="square" lIns="0" tIns="0" rIns="0" bIns="0" rtlCol="0"/>
          <a:p/>
        </p:txBody>
      </p:sp>
      <p:sp>
        <p:nvSpPr>
          <p:cNvPr id="32" name="object 3"/>
          <p:cNvSpPr txBox="1">
            <a:spLocks noGrp="1"/>
          </p:cNvSpPr>
          <p:nvPr>
            <p:ph type="title"/>
          </p:nvPr>
        </p:nvSpPr>
        <p:spPr>
          <a:xfrm>
            <a:off x="38100" y="212725"/>
            <a:ext cx="3990340" cy="334010"/>
          </a:xfrm>
          <a:prstGeom prst="rect">
            <a:avLst/>
          </a:prstGeom>
        </p:spPr>
        <p:txBody>
          <a:bodyPr vert="horz" wrap="square" lIns="0" tIns="13970" rIns="0" bIns="0" rtlCol="0">
            <a:noAutofit/>
          </a:bodyPr>
          <a:p>
            <a:pPr marL="12700">
              <a:lnSpc>
                <a:spcPct val="100000"/>
              </a:lnSpc>
              <a:spcBef>
                <a:spcPts val="110"/>
              </a:spcBef>
            </a:pPr>
            <a:r>
              <a:rPr lang="en-US" altLang="en-US" sz="2400" spc="-195" dirty="0">
                <a:solidFill>
                  <a:schemeClr val="bg1"/>
                </a:solidFill>
                <a:sym typeface="+mn-ea"/>
              </a:rPr>
              <a:t>RESEARCH DESIGN</a:t>
            </a:r>
            <a:endParaRPr lang="en-US" altLang="en-US" sz="2400" spc="-195" dirty="0">
              <a:solidFill>
                <a:schemeClr val="bg1"/>
              </a:solidFill>
            </a:endParaRPr>
          </a:p>
        </p:txBody>
      </p:sp>
      <p:pic>
        <p:nvPicPr>
          <p:cNvPr id="35" name="Picture 34"/>
          <p:cNvPicPr>
            <a:picLocks noChangeAspect="1"/>
          </p:cNvPicPr>
          <p:nvPr/>
        </p:nvPicPr>
        <p:blipFill>
          <a:blip r:embed="rId2">
            <a:alphaModFix amt="42000"/>
          </a:blip>
          <a:stretch>
            <a:fillRect/>
          </a:stretch>
        </p:blipFill>
        <p:spPr>
          <a:xfrm>
            <a:off x="10297795" y="265430"/>
            <a:ext cx="1691005" cy="980440"/>
          </a:xfrm>
          <a:prstGeom prst="rect">
            <a:avLst/>
          </a:prstGeom>
          <a:noFill/>
        </p:spPr>
      </p:pic>
      <p:pic>
        <p:nvPicPr>
          <p:cNvPr id="2" name="Picture 1"/>
          <p:cNvPicPr/>
          <p:nvPr/>
        </p:nvPicPr>
        <p:blipFill>
          <a:blip r:embed="rId3"/>
          <a:stretch>
            <a:fillRect/>
          </a:stretch>
        </p:blipFill>
        <p:spPr>
          <a:xfrm>
            <a:off x="522605" y="4394835"/>
            <a:ext cx="1218565" cy="1351280"/>
          </a:xfrm>
          <a:prstGeom prst="rect">
            <a:avLst/>
          </a:prstGeom>
        </p:spPr>
      </p:pic>
      <p:pic>
        <p:nvPicPr>
          <p:cNvPr id="3" name="Picture 2"/>
          <p:cNvPicPr/>
          <p:nvPr/>
        </p:nvPicPr>
        <p:blipFill>
          <a:blip r:embed="rId4"/>
          <a:stretch>
            <a:fillRect/>
          </a:stretch>
        </p:blipFill>
        <p:spPr>
          <a:xfrm>
            <a:off x="1582420" y="4258945"/>
            <a:ext cx="1532890" cy="1651000"/>
          </a:xfrm>
          <a:prstGeom prst="rect">
            <a:avLst/>
          </a:prstGeom>
        </p:spPr>
      </p:pic>
      <p:sp>
        <p:nvSpPr>
          <p:cNvPr id="4" name="Text Box 3"/>
          <p:cNvSpPr txBox="1"/>
          <p:nvPr/>
        </p:nvSpPr>
        <p:spPr>
          <a:xfrm>
            <a:off x="640715" y="5845810"/>
            <a:ext cx="968375" cy="368300"/>
          </a:xfrm>
          <a:prstGeom prst="rect">
            <a:avLst/>
          </a:prstGeom>
          <a:noFill/>
        </p:spPr>
        <p:txBody>
          <a:bodyPr wrap="square" rtlCol="0">
            <a:spAutoFit/>
          </a:bodyPr>
          <a:p>
            <a:r>
              <a:rPr lang="en-US" altLang="en-US" b="1"/>
              <a:t>Actors</a:t>
            </a:r>
            <a:endParaRPr lang="en-US" altLang="en-US" b="1"/>
          </a:p>
        </p:txBody>
      </p:sp>
      <p:sp>
        <p:nvSpPr>
          <p:cNvPr id="5" name="Text Box 4"/>
          <p:cNvSpPr txBox="1"/>
          <p:nvPr/>
        </p:nvSpPr>
        <p:spPr>
          <a:xfrm>
            <a:off x="1609090" y="5845810"/>
            <a:ext cx="1602740" cy="368300"/>
          </a:xfrm>
          <a:prstGeom prst="rect">
            <a:avLst/>
          </a:prstGeom>
          <a:noFill/>
        </p:spPr>
        <p:txBody>
          <a:bodyPr wrap="square" rtlCol="0">
            <a:spAutoFit/>
          </a:bodyPr>
          <a:p>
            <a:r>
              <a:rPr lang="en-US" altLang="en-US" b="1"/>
              <a:t>Regulators</a:t>
            </a:r>
            <a:endParaRPr lang="en-US" altLang="en-US" b="1"/>
          </a:p>
        </p:txBody>
      </p:sp>
      <p:pic>
        <p:nvPicPr>
          <p:cNvPr id="6" name="Picture 5"/>
          <p:cNvPicPr/>
          <p:nvPr/>
        </p:nvPicPr>
        <p:blipFill>
          <a:blip r:embed="rId5"/>
          <a:stretch>
            <a:fillRect/>
          </a:stretch>
        </p:blipFill>
        <p:spPr>
          <a:xfrm>
            <a:off x="7613650" y="1245870"/>
            <a:ext cx="958850" cy="914400"/>
          </a:xfrm>
          <a:prstGeom prst="rect">
            <a:avLst/>
          </a:prstGeom>
        </p:spPr>
      </p:pic>
      <p:pic>
        <p:nvPicPr>
          <p:cNvPr id="7" name="Picture 6"/>
          <p:cNvPicPr/>
          <p:nvPr/>
        </p:nvPicPr>
        <p:blipFill>
          <a:blip r:embed="rId6"/>
          <a:stretch>
            <a:fillRect/>
          </a:stretch>
        </p:blipFill>
        <p:spPr>
          <a:xfrm>
            <a:off x="8572500" y="1863725"/>
            <a:ext cx="1066800" cy="914400"/>
          </a:xfrm>
          <a:prstGeom prst="rect">
            <a:avLst/>
          </a:prstGeom>
        </p:spPr>
      </p:pic>
      <p:pic>
        <p:nvPicPr>
          <p:cNvPr id="10" name="Picture 9"/>
          <p:cNvPicPr>
            <a:picLocks noChangeAspect="1"/>
          </p:cNvPicPr>
          <p:nvPr/>
        </p:nvPicPr>
        <p:blipFill>
          <a:blip r:embed="rId7"/>
          <a:stretch>
            <a:fillRect/>
          </a:stretch>
        </p:blipFill>
        <p:spPr>
          <a:xfrm>
            <a:off x="7613650" y="2400300"/>
            <a:ext cx="914400" cy="914400"/>
          </a:xfrm>
          <a:prstGeom prst="rect">
            <a:avLst/>
          </a:prstGeom>
        </p:spPr>
      </p:pic>
      <p:sp>
        <p:nvSpPr>
          <p:cNvPr id="11" name="Rectangle: Rounded Corners 118"/>
          <p:cNvSpPr/>
          <p:nvPr/>
        </p:nvSpPr>
        <p:spPr>
          <a:xfrm>
            <a:off x="628650" y="3521075"/>
            <a:ext cx="2305685" cy="598805"/>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bject 4"/>
          <p:cNvSpPr txBox="1">
            <a:spLocks noGrp="1"/>
          </p:cNvSpPr>
          <p:nvPr/>
        </p:nvSpPr>
        <p:spPr>
          <a:xfrm>
            <a:off x="782955" y="3616325"/>
            <a:ext cx="2105025" cy="548005"/>
          </a:xfrm>
          <a:prstGeom prst="rect">
            <a:avLst/>
          </a:prstGeom>
        </p:spPr>
        <p:txBody>
          <a:bodyPr vert="horz" wrap="square" lIns="0" tIns="13970" rIns="0" bIns="0" rtlCol="0">
            <a:noAutofit/>
          </a:bodyPr>
          <a:lstStyle>
            <a:lvl1pPr>
              <a:defRPr sz="5050" b="1" i="0">
                <a:solidFill>
                  <a:schemeClr val="bg1"/>
                </a:solidFill>
                <a:latin typeface="Arial" panose="020B0604020202020204" pitchFamily="34" charset="0"/>
                <a:ea typeface="+mj-ea"/>
                <a:cs typeface="Arial" panose="020B0604020202020204" pitchFamily="34" charset="0"/>
                <a:sym typeface="Arial" panose="020B0604020202020204" pitchFamily="34" charset="0"/>
              </a:defRPr>
            </a:lvl1pPr>
          </a:lstStyle>
          <a:p>
            <a:pPr marL="12700">
              <a:lnSpc>
                <a:spcPct val="100000"/>
              </a:lnSpc>
              <a:spcBef>
                <a:spcPts val="110"/>
              </a:spcBef>
            </a:pPr>
            <a:r>
              <a:rPr lang="en-US" altLang="en-US" sz="2400" spc="5" dirty="0">
                <a:solidFill>
                  <a:srgbClr val="000000"/>
                </a:solidFill>
              </a:rPr>
              <a:t>Respondents</a:t>
            </a:r>
            <a:endParaRPr lang="en-US" altLang="en-US" sz="2400" spc="5" dirty="0">
              <a:solidFill>
                <a:srgbClr val="000000"/>
              </a:solidFill>
            </a:endParaRPr>
          </a:p>
        </p:txBody>
      </p:sp>
      <p:sp>
        <p:nvSpPr>
          <p:cNvPr id="14" name="Text Box 13"/>
          <p:cNvSpPr txBox="1"/>
          <p:nvPr/>
        </p:nvSpPr>
        <p:spPr>
          <a:xfrm>
            <a:off x="532765" y="1628775"/>
            <a:ext cx="6725920" cy="1586865"/>
          </a:xfrm>
          <a:prstGeom prst="rect">
            <a:avLst/>
          </a:prstGeom>
          <a:noFill/>
        </p:spPr>
        <p:txBody>
          <a:bodyPr wrap="square" rtlCol="0">
            <a:noAutofit/>
          </a:bodyPr>
          <a:p>
            <a:pPr algn="just"/>
            <a:r>
              <a:rPr lang="en-US" altLang="en-US" sz="1400"/>
              <a:t>We conducted a survey using criteria from the ISO Food Safety Management System, HACCP, and GMP. The elements included in the questionnaire are relevant and have the potential to guarantee food safety based on the literature study conducted. The questionnaire aims to capture the experiences, obstacles, and challenges faced by MSME and street food business operators in order to increase knowledge and understanding of food safety based on international standards.</a:t>
            </a:r>
            <a:endParaRPr lang="en-US" altLang="en-US" sz="1400"/>
          </a:p>
        </p:txBody>
      </p:sp>
      <p:sp>
        <p:nvSpPr>
          <p:cNvPr id="16" name="Rectangle: Rounded Corners 118"/>
          <p:cNvSpPr/>
          <p:nvPr/>
        </p:nvSpPr>
        <p:spPr>
          <a:xfrm>
            <a:off x="532765" y="845820"/>
            <a:ext cx="2305685" cy="598805"/>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bject 4"/>
          <p:cNvSpPr txBox="1">
            <a:spLocks noGrp="1"/>
          </p:cNvSpPr>
          <p:nvPr/>
        </p:nvSpPr>
        <p:spPr>
          <a:xfrm>
            <a:off x="687070" y="941070"/>
            <a:ext cx="2105025" cy="548005"/>
          </a:xfrm>
          <a:prstGeom prst="rect">
            <a:avLst/>
          </a:prstGeom>
        </p:spPr>
        <p:txBody>
          <a:bodyPr vert="horz" wrap="square" lIns="0" tIns="13970" rIns="0" bIns="0" rtlCol="0">
            <a:noAutofit/>
          </a:bodyPr>
          <a:lstStyle>
            <a:lvl1pPr>
              <a:defRPr sz="5050" b="1" i="0">
                <a:solidFill>
                  <a:schemeClr val="bg1"/>
                </a:solidFill>
                <a:latin typeface="Arial" panose="020B0604020202020204" pitchFamily="34" charset="0"/>
                <a:ea typeface="+mj-ea"/>
                <a:cs typeface="Arial" panose="020B0604020202020204" pitchFamily="34" charset="0"/>
                <a:sym typeface="Arial" panose="020B0604020202020204" pitchFamily="34" charset="0"/>
              </a:defRPr>
            </a:lvl1pPr>
          </a:lstStyle>
          <a:p>
            <a:pPr marL="12700">
              <a:lnSpc>
                <a:spcPct val="100000"/>
              </a:lnSpc>
              <a:spcBef>
                <a:spcPts val="110"/>
              </a:spcBef>
            </a:pPr>
            <a:r>
              <a:rPr lang="en-US" altLang="en-US" sz="2400" spc="5" dirty="0">
                <a:solidFill>
                  <a:srgbClr val="000000"/>
                </a:solidFill>
              </a:rPr>
              <a:t>Background</a:t>
            </a:r>
            <a:endParaRPr lang="en-US" altLang="en-US" sz="2400" spc="5" dirty="0">
              <a:solidFill>
                <a:srgbClr val="000000"/>
              </a:solidFill>
            </a:endParaRPr>
          </a:p>
        </p:txBody>
      </p:sp>
      <p:sp>
        <p:nvSpPr>
          <p:cNvPr id="18" name="Text Box 17"/>
          <p:cNvSpPr txBox="1"/>
          <p:nvPr/>
        </p:nvSpPr>
        <p:spPr>
          <a:xfrm>
            <a:off x="3282315" y="4046855"/>
            <a:ext cx="8300085" cy="1586865"/>
          </a:xfrm>
          <a:prstGeom prst="rect">
            <a:avLst/>
          </a:prstGeom>
          <a:noFill/>
        </p:spPr>
        <p:txBody>
          <a:bodyPr wrap="square" rtlCol="0">
            <a:noAutofit/>
          </a:bodyPr>
          <a:p>
            <a:pPr algn="just"/>
            <a:r>
              <a:rPr lang="en-US" altLang="en-US" sz="1400"/>
              <a:t>This study surveyed 59 participants across the APEC region: approximately 50 MSME and street food business actors, and 9 government regulators. Business respondents included food processors, restaurants, street vendors, and catering services of various scales and experience levels, representing diverse APEC economies from local to export-oriented operations.</a:t>
            </a:r>
            <a:endParaRPr lang="en-US" altLang="en-US" sz="1400"/>
          </a:p>
          <a:p>
            <a:pPr algn="just"/>
            <a:endParaRPr lang="en-US" altLang="en-US" sz="1400"/>
          </a:p>
          <a:p>
            <a:pPr algn="just"/>
            <a:r>
              <a:rPr lang="en-US" altLang="en-US" sz="1400"/>
              <a:t>Regulatory respondents comprised food safety inspectors, policy makers, and standards officers from health departments, food safety authorities, and trade ministries across different jurisdictional levels. This balanced composition ensures comprehensive insights from both implementation challenges (business perspective) and regulatory expectations (government perspective) across diverse APEC regulatory environments.</a:t>
            </a:r>
            <a:endParaRPr lang="en-US" alt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bject 2"/>
          <p:cNvSpPr/>
          <p:nvPr/>
        </p:nvSpPr>
        <p:spPr>
          <a:xfrm>
            <a:off x="0" y="107315"/>
            <a:ext cx="4057015" cy="525780"/>
          </a:xfrm>
          <a:prstGeom prst="rect">
            <a:avLst/>
          </a:prstGeom>
          <a:blipFill>
            <a:blip r:embed="rId1" cstate="print"/>
            <a:stretch>
              <a:fillRect/>
            </a:stretch>
          </a:blipFill>
        </p:spPr>
        <p:txBody>
          <a:bodyPr wrap="square" lIns="0" tIns="0" rIns="0" bIns="0" rtlCol="0"/>
          <a:p/>
        </p:txBody>
      </p:sp>
      <p:sp>
        <p:nvSpPr>
          <p:cNvPr id="32" name="object 3"/>
          <p:cNvSpPr txBox="1">
            <a:spLocks noGrp="1"/>
          </p:cNvSpPr>
          <p:nvPr>
            <p:ph type="title"/>
          </p:nvPr>
        </p:nvSpPr>
        <p:spPr>
          <a:xfrm>
            <a:off x="38100" y="212725"/>
            <a:ext cx="3990340" cy="334010"/>
          </a:xfrm>
          <a:prstGeom prst="rect">
            <a:avLst/>
          </a:prstGeom>
        </p:spPr>
        <p:txBody>
          <a:bodyPr vert="horz" wrap="square" lIns="0" tIns="13970" rIns="0" bIns="0" rtlCol="0">
            <a:noAutofit/>
          </a:bodyPr>
          <a:p>
            <a:pPr marL="12700">
              <a:lnSpc>
                <a:spcPct val="100000"/>
              </a:lnSpc>
              <a:spcBef>
                <a:spcPts val="110"/>
              </a:spcBef>
            </a:pPr>
            <a:r>
              <a:rPr lang="en-US" altLang="en-US" sz="2400" spc="-195" dirty="0">
                <a:solidFill>
                  <a:schemeClr val="bg1"/>
                </a:solidFill>
              </a:rPr>
              <a:t>ISO22000:2018</a:t>
            </a:r>
            <a:endParaRPr lang="en-US" altLang="en-US" sz="2400" spc="-195" dirty="0">
              <a:solidFill>
                <a:schemeClr val="bg1"/>
              </a:solidFill>
            </a:endParaRPr>
          </a:p>
        </p:txBody>
      </p:sp>
      <p:pic>
        <p:nvPicPr>
          <p:cNvPr id="35" name="Picture 34"/>
          <p:cNvPicPr>
            <a:picLocks noChangeAspect="1"/>
          </p:cNvPicPr>
          <p:nvPr/>
        </p:nvPicPr>
        <p:blipFill>
          <a:blip r:embed="rId2">
            <a:alphaModFix amt="42000"/>
          </a:blip>
          <a:stretch>
            <a:fillRect/>
          </a:stretch>
        </p:blipFill>
        <p:spPr>
          <a:xfrm>
            <a:off x="10364470" y="107315"/>
            <a:ext cx="1691005" cy="980440"/>
          </a:xfrm>
          <a:prstGeom prst="rect">
            <a:avLst/>
          </a:prstGeom>
          <a:noFill/>
        </p:spPr>
      </p:pic>
      <p:pic>
        <p:nvPicPr>
          <p:cNvPr id="2" name="Picture 1"/>
          <p:cNvPicPr>
            <a:picLocks noChangeAspect="1"/>
          </p:cNvPicPr>
          <p:nvPr/>
        </p:nvPicPr>
        <p:blipFill>
          <a:blip r:embed="rId3"/>
          <a:stretch>
            <a:fillRect/>
          </a:stretch>
        </p:blipFill>
        <p:spPr>
          <a:xfrm>
            <a:off x="131445" y="716280"/>
            <a:ext cx="5604510" cy="5621655"/>
          </a:xfrm>
          <a:prstGeom prst="rect">
            <a:avLst/>
          </a:prstGeom>
        </p:spPr>
      </p:pic>
      <p:sp>
        <p:nvSpPr>
          <p:cNvPr id="4" name="Text Box 3"/>
          <p:cNvSpPr txBox="1"/>
          <p:nvPr/>
        </p:nvSpPr>
        <p:spPr>
          <a:xfrm>
            <a:off x="67945" y="6337300"/>
            <a:ext cx="3282950" cy="275590"/>
          </a:xfrm>
          <a:prstGeom prst="rect">
            <a:avLst/>
          </a:prstGeom>
          <a:noFill/>
        </p:spPr>
        <p:txBody>
          <a:bodyPr wrap="square" rtlCol="0" anchor="t">
            <a:spAutoFit/>
          </a:bodyPr>
          <a:p>
            <a:r>
              <a:rPr lang="en-US" altLang="en-US" sz="1200"/>
              <a:t>Source: NQA</a:t>
            </a:r>
            <a:endParaRPr lang="en-US" altLang="en-US" sz="1200"/>
          </a:p>
        </p:txBody>
      </p:sp>
      <p:sp>
        <p:nvSpPr>
          <p:cNvPr id="5" name="object 4"/>
          <p:cNvSpPr txBox="1">
            <a:spLocks noGrp="1"/>
          </p:cNvSpPr>
          <p:nvPr/>
        </p:nvSpPr>
        <p:spPr>
          <a:xfrm>
            <a:off x="185420" y="5884545"/>
            <a:ext cx="2053590" cy="346075"/>
          </a:xfrm>
          <a:prstGeom prst="rect">
            <a:avLst/>
          </a:prstGeom>
        </p:spPr>
        <p:txBody>
          <a:bodyPr vert="horz" wrap="square" lIns="0" tIns="13970" rIns="0" bIns="0" rtlCol="0">
            <a:noAutofit/>
          </a:bodyPr>
          <a:lstStyle>
            <a:lvl1pPr>
              <a:defRPr sz="5050" b="1" i="0">
                <a:solidFill>
                  <a:schemeClr val="bg1"/>
                </a:solidFill>
                <a:latin typeface="Arial" panose="020B0604020202020204" pitchFamily="34" charset="0"/>
                <a:ea typeface="+mj-ea"/>
                <a:cs typeface="Arial" panose="020B0604020202020204" pitchFamily="34" charset="0"/>
                <a:sym typeface="Arial" panose="020B0604020202020204" pitchFamily="34" charset="0"/>
              </a:defRPr>
            </a:lvl1pPr>
          </a:lstStyle>
          <a:p>
            <a:pPr marL="12700">
              <a:lnSpc>
                <a:spcPct val="100000"/>
              </a:lnSpc>
              <a:spcBef>
                <a:spcPts val="110"/>
              </a:spcBef>
            </a:pPr>
            <a:r>
              <a:rPr lang="en-US" altLang="en-US" sz="2400" spc="5" dirty="0">
                <a:solidFill>
                  <a:srgbClr val="000000"/>
                </a:solidFill>
              </a:rPr>
              <a:t>PDCA CYCLE</a:t>
            </a:r>
            <a:endParaRPr lang="en-US" altLang="en-US" sz="2400" spc="5" dirty="0">
              <a:solidFill>
                <a:srgbClr val="000000"/>
              </a:solidFill>
            </a:endParaRPr>
          </a:p>
        </p:txBody>
      </p:sp>
      <p:sp>
        <p:nvSpPr>
          <p:cNvPr id="18" name="Text Box 17"/>
          <p:cNvSpPr txBox="1"/>
          <p:nvPr/>
        </p:nvSpPr>
        <p:spPr>
          <a:xfrm>
            <a:off x="6016625" y="2157095"/>
            <a:ext cx="5285105" cy="2740660"/>
          </a:xfrm>
          <a:prstGeom prst="rect">
            <a:avLst/>
          </a:prstGeom>
          <a:noFill/>
        </p:spPr>
        <p:txBody>
          <a:bodyPr wrap="square" rtlCol="0">
            <a:noAutofit/>
          </a:bodyPr>
          <a:p>
            <a:pPr algn="just"/>
            <a:r>
              <a:rPr lang="en-US" altLang="en-US" sz="1400">
                <a:latin typeface="Arial" panose="020B0604020202020204" pitchFamily="34" charset="0"/>
                <a:cs typeface="Arial" panose="020B0604020202020204" pitchFamily="34" charset="0"/>
              </a:rPr>
              <a:t>SO 22000:2018 establishes a systematic approach to food safety through the Plan-Do-Check-Act (PDCA) cycle, fully incorporating HACCP principles while integrating Good Manufacturing Practices within its framework. </a:t>
            </a:r>
            <a:endParaRPr lang="en-US" altLang="en-US" sz="1400">
              <a:latin typeface="Arial" panose="020B0604020202020204" pitchFamily="34" charset="0"/>
              <a:cs typeface="Arial" panose="020B0604020202020204" pitchFamily="34" charset="0"/>
            </a:endParaRPr>
          </a:p>
          <a:p>
            <a:pPr algn="just"/>
            <a:endParaRPr lang="en-US" altLang="en-US" sz="1400">
              <a:latin typeface="Arial" panose="020B0604020202020204" pitchFamily="34" charset="0"/>
              <a:cs typeface="Arial" panose="020B0604020202020204" pitchFamily="34" charset="0"/>
            </a:endParaRPr>
          </a:p>
          <a:p>
            <a:pPr algn="just"/>
            <a:r>
              <a:rPr lang="en-US" altLang="en-US" sz="1400">
                <a:latin typeface="Arial" panose="020B0604020202020204" pitchFamily="34" charset="0"/>
                <a:cs typeface="Arial" panose="020B0604020202020204" pitchFamily="34" charset="0"/>
              </a:rPr>
              <a:t>For our study of food safety in MSMEs and street food businesses across the APEC region, this standard provides an ideal structure to evaluate existing practices and implement improvements. The PDCA methodology allows us to assess current conditions, apply adapted protocols suitable for small operations, measure compliance through appropriate metrics, and continuously refine our approach based on regional findings. </a:t>
            </a:r>
            <a:endParaRPr lang="en-US" altLang="en-US" sz="140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bject 2"/>
          <p:cNvSpPr/>
          <p:nvPr/>
        </p:nvSpPr>
        <p:spPr>
          <a:xfrm>
            <a:off x="0" y="107315"/>
            <a:ext cx="4057015" cy="525780"/>
          </a:xfrm>
          <a:prstGeom prst="rect">
            <a:avLst/>
          </a:prstGeom>
          <a:blipFill>
            <a:blip r:embed="rId1" cstate="print"/>
            <a:stretch>
              <a:fillRect/>
            </a:stretch>
          </a:blipFill>
        </p:spPr>
        <p:txBody>
          <a:bodyPr wrap="square" lIns="0" tIns="0" rIns="0" bIns="0" rtlCol="0"/>
          <a:p/>
        </p:txBody>
      </p:sp>
      <p:sp>
        <p:nvSpPr>
          <p:cNvPr id="32" name="object 3"/>
          <p:cNvSpPr txBox="1">
            <a:spLocks noGrp="1"/>
          </p:cNvSpPr>
          <p:nvPr>
            <p:ph type="title"/>
          </p:nvPr>
        </p:nvSpPr>
        <p:spPr>
          <a:xfrm>
            <a:off x="38100" y="212725"/>
            <a:ext cx="3990340" cy="334010"/>
          </a:xfrm>
          <a:prstGeom prst="rect">
            <a:avLst/>
          </a:prstGeom>
        </p:spPr>
        <p:txBody>
          <a:bodyPr vert="horz" wrap="square" lIns="0" tIns="13970" rIns="0" bIns="0" rtlCol="0">
            <a:noAutofit/>
          </a:bodyPr>
          <a:p>
            <a:pPr marL="12700">
              <a:lnSpc>
                <a:spcPct val="100000"/>
              </a:lnSpc>
              <a:spcBef>
                <a:spcPts val="110"/>
              </a:spcBef>
            </a:pPr>
            <a:r>
              <a:rPr lang="en-US" altLang="en-US" sz="2400" spc="-195" dirty="0">
                <a:solidFill>
                  <a:schemeClr val="bg1"/>
                </a:solidFill>
              </a:rPr>
              <a:t>FINDINGS</a:t>
            </a:r>
            <a:endParaRPr lang="en-US" altLang="en-US" sz="2400" spc="-195" dirty="0">
              <a:solidFill>
                <a:schemeClr val="bg1"/>
              </a:solidFill>
            </a:endParaRPr>
          </a:p>
        </p:txBody>
      </p:sp>
      <p:pic>
        <p:nvPicPr>
          <p:cNvPr id="35" name="Picture 34"/>
          <p:cNvPicPr>
            <a:picLocks noChangeAspect="1"/>
          </p:cNvPicPr>
          <p:nvPr/>
        </p:nvPicPr>
        <p:blipFill>
          <a:blip r:embed="rId2">
            <a:alphaModFix amt="42000"/>
          </a:blip>
          <a:stretch>
            <a:fillRect/>
          </a:stretch>
        </p:blipFill>
        <p:spPr>
          <a:xfrm>
            <a:off x="10364470" y="107315"/>
            <a:ext cx="1691005" cy="980440"/>
          </a:xfrm>
          <a:prstGeom prst="rect">
            <a:avLst/>
          </a:prstGeom>
          <a:noFill/>
        </p:spPr>
      </p:pic>
      <p:sp>
        <p:nvSpPr>
          <p:cNvPr id="3" name="Rectangle: Rounded Corners 118"/>
          <p:cNvSpPr/>
          <p:nvPr/>
        </p:nvSpPr>
        <p:spPr>
          <a:xfrm>
            <a:off x="185420" y="743585"/>
            <a:ext cx="3100705" cy="598805"/>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bject 4"/>
          <p:cNvSpPr txBox="1">
            <a:spLocks noGrp="1"/>
          </p:cNvSpPr>
          <p:nvPr/>
        </p:nvSpPr>
        <p:spPr>
          <a:xfrm>
            <a:off x="269875" y="869950"/>
            <a:ext cx="2872105" cy="346075"/>
          </a:xfrm>
          <a:prstGeom prst="rect">
            <a:avLst/>
          </a:prstGeom>
        </p:spPr>
        <p:txBody>
          <a:bodyPr vert="horz" wrap="square" lIns="0" tIns="13970" rIns="0" bIns="0" rtlCol="0">
            <a:noAutofit/>
          </a:bodyPr>
          <a:lstStyle>
            <a:lvl1pPr>
              <a:defRPr sz="5050" b="1" i="0">
                <a:solidFill>
                  <a:schemeClr val="bg1"/>
                </a:solidFill>
                <a:latin typeface="Arial" panose="020B0604020202020204" pitchFamily="34" charset="0"/>
                <a:ea typeface="+mj-ea"/>
                <a:cs typeface="Arial" panose="020B0604020202020204" pitchFamily="34" charset="0"/>
                <a:sym typeface="Arial" panose="020B0604020202020204" pitchFamily="34" charset="0"/>
              </a:defRPr>
            </a:lvl1pPr>
          </a:lstStyle>
          <a:p>
            <a:pPr marL="12700">
              <a:lnSpc>
                <a:spcPct val="100000"/>
              </a:lnSpc>
              <a:spcBef>
                <a:spcPts val="110"/>
              </a:spcBef>
            </a:pPr>
            <a:r>
              <a:rPr lang="en-US" altLang="en-US" sz="2400" spc="5" dirty="0">
                <a:solidFill>
                  <a:srgbClr val="000000"/>
                </a:solidFill>
              </a:rPr>
              <a:t>Clause 4, 5, and 6</a:t>
            </a:r>
            <a:endParaRPr lang="en-US" altLang="en-US" sz="2400" spc="5" dirty="0">
              <a:solidFill>
                <a:srgbClr val="000000"/>
              </a:solidFill>
            </a:endParaRPr>
          </a:p>
        </p:txBody>
      </p:sp>
      <p:pic>
        <p:nvPicPr>
          <p:cNvPr id="7" name="Picture 6"/>
          <p:cNvPicPr>
            <a:picLocks noChangeAspect="1"/>
          </p:cNvPicPr>
          <p:nvPr/>
        </p:nvPicPr>
        <p:blipFill>
          <a:blip r:embed="rId3"/>
          <a:srcRect l="4613" t="11464" r="6256" b="7672"/>
          <a:stretch>
            <a:fillRect/>
          </a:stretch>
        </p:blipFill>
        <p:spPr>
          <a:xfrm>
            <a:off x="98425" y="1397635"/>
            <a:ext cx="5798185" cy="5260975"/>
          </a:xfrm>
          <a:prstGeom prst="rect">
            <a:avLst/>
          </a:prstGeom>
        </p:spPr>
      </p:pic>
      <p:graphicFrame>
        <p:nvGraphicFramePr>
          <p:cNvPr id="9" name="Table 8"/>
          <p:cNvGraphicFramePr/>
          <p:nvPr>
            <p:custDataLst>
              <p:tags r:id="rId4"/>
            </p:custDataLst>
          </p:nvPr>
        </p:nvGraphicFramePr>
        <p:xfrm>
          <a:off x="6096000" y="3909695"/>
          <a:ext cx="5034915" cy="2533650"/>
        </p:xfrm>
        <a:graphic>
          <a:graphicData uri="http://schemas.openxmlformats.org/drawingml/2006/table">
            <a:tbl>
              <a:tblPr/>
              <a:tblGrid>
                <a:gridCol w="869950"/>
                <a:gridCol w="4164965"/>
              </a:tblGrid>
              <a:tr h="180975">
                <a:tc>
                  <a:txBody>
                    <a:bodyPr/>
                    <a:p>
                      <a:pPr algn="l" fontAlgn="ctr"/>
                      <a:r>
                        <a:rPr sz="1100" b="0" i="0">
                          <a:solidFill>
                            <a:srgbClr val="FFFFFF"/>
                          </a:solidFill>
                          <a:latin typeface="Arial" panose="020B0604020202020204" pitchFamily="34" charset="0"/>
                          <a:ea typeface="lato"/>
                          <a:cs typeface="Arial" panose="020B0604020202020204" pitchFamily="34" charset="0"/>
                        </a:rPr>
                        <a:t>Question</a:t>
                      </a:r>
                      <a:endParaRPr sz="1100" b="0" i="0">
                        <a:solidFill>
                          <a:srgbClr val="FFFFFF"/>
                        </a:solidFill>
                        <a:latin typeface="Arial" panose="020B0604020202020204" pitchFamily="34" charset="0"/>
                        <a:ea typeface="lato"/>
                        <a:cs typeface="Arial" panose="020B0604020202020204" pitchFamily="34" charset="0"/>
                      </a:endParaRPr>
                    </a:p>
                  </a:txBody>
                  <a:tcPr marL="5080" marR="5080" marT="5080" marB="0" anchor="ctr" anchorCtr="0">
                    <a:lnL>
                      <a:noFill/>
                    </a:lnL>
                    <a:lnR>
                      <a:noFill/>
                    </a:lnR>
                    <a:lnT>
                      <a:noFill/>
                    </a:lnT>
                    <a:lnB w="6350" cap="flat" cmpd="sng">
                      <a:solidFill>
                        <a:srgbClr val="000000"/>
                      </a:solidFill>
                      <a:prstDash val="solid"/>
                      <a:headEnd type="none" w="med" len="med"/>
                      <a:tailEnd type="none" w="med" len="med"/>
                    </a:lnB>
                    <a:solidFill>
                      <a:srgbClr val="375623"/>
                    </a:solidFill>
                  </a:tcPr>
                </a:tc>
                <a:tc>
                  <a:txBody>
                    <a:bodyPr/>
                    <a:p>
                      <a:pPr algn="l" fontAlgn="ctr"/>
                      <a:r>
                        <a:rPr sz="1100" b="0" i="0">
                          <a:solidFill>
                            <a:srgbClr val="FFFFFF"/>
                          </a:solidFill>
                          <a:latin typeface="Arial" panose="020B0604020202020204" pitchFamily="34" charset="0"/>
                          <a:ea typeface="lato"/>
                          <a:cs typeface="Arial" panose="020B0604020202020204" pitchFamily="34" charset="0"/>
                        </a:rPr>
                        <a:t>Definition</a:t>
                      </a:r>
                      <a:endParaRPr sz="1100" b="0" i="0">
                        <a:solidFill>
                          <a:srgbClr val="FFFFFF"/>
                        </a:solidFill>
                        <a:latin typeface="Arial" panose="020B0604020202020204" pitchFamily="34" charset="0"/>
                        <a:ea typeface="lato"/>
                        <a:cs typeface="Arial" panose="020B0604020202020204" pitchFamily="34" charset="0"/>
                      </a:endParaRPr>
                    </a:p>
                  </a:txBody>
                  <a:tcPr marL="5080" marR="5080" marT="5080" marB="0" anchor="ctr" anchorCtr="0">
                    <a:lnL>
                      <a:noFill/>
                    </a:lnL>
                    <a:lnR>
                      <a:noFill/>
                    </a:lnR>
                    <a:lnT>
                      <a:noFill/>
                    </a:lnT>
                    <a:lnB w="6350" cap="flat" cmpd="sng">
                      <a:solidFill>
                        <a:srgbClr val="000000"/>
                      </a:solidFill>
                      <a:prstDash val="solid"/>
                      <a:headEnd type="none" w="med" len="med"/>
                      <a:tailEnd type="none" w="med" len="med"/>
                    </a:lnB>
                    <a:solidFill>
                      <a:srgbClr val="375623"/>
                    </a:solidFill>
                  </a:tcPr>
                </a:tc>
              </a:tr>
              <a:tr h="180975">
                <a:tc>
                  <a:txBody>
                    <a:bodyPr/>
                    <a:p>
                      <a:pPr algn="l" fontAlgn="ctr"/>
                      <a:r>
                        <a:rPr sz="1100" b="0" i="0">
                          <a:solidFill>
                            <a:srgbClr val="000000"/>
                          </a:solidFill>
                          <a:latin typeface="Arial" panose="020B0604020202020204" pitchFamily="34" charset="0"/>
                          <a:ea typeface="lato"/>
                          <a:cs typeface="Arial" panose="020B0604020202020204" pitchFamily="34" charset="0"/>
                        </a:rPr>
                        <a:t>Q1</a:t>
                      </a:r>
                      <a:endParaRPr sz="1100" b="0" i="0">
                        <a:solidFill>
                          <a:srgbClr val="000000"/>
                        </a:solidFill>
                        <a:latin typeface="Arial" panose="020B0604020202020204" pitchFamily="34" charset="0"/>
                        <a:ea typeface="lato"/>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100" b="0" i="0">
                          <a:solidFill>
                            <a:srgbClr val="000000"/>
                          </a:solidFill>
                          <a:latin typeface="Arial" panose="020B0604020202020204" pitchFamily="34" charset="0"/>
                          <a:ea typeface="lato"/>
                          <a:cs typeface="Arial" panose="020B0604020202020204" pitchFamily="34" charset="0"/>
                        </a:rPr>
                        <a:t>Status in business [Owner]</a:t>
                      </a:r>
                      <a:endParaRPr sz="1100" b="0" i="0">
                        <a:solidFill>
                          <a:srgbClr val="000000"/>
                        </a:solidFill>
                        <a:latin typeface="Arial" panose="020B0604020202020204" pitchFamily="34" charset="0"/>
                        <a:ea typeface="lato"/>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180975">
                <a:tc>
                  <a:txBody>
                    <a:bodyPr/>
                    <a:p>
                      <a:pPr algn="l" fontAlgn="ctr"/>
                      <a:r>
                        <a:rPr sz="1100" b="0" i="0">
                          <a:solidFill>
                            <a:srgbClr val="000000"/>
                          </a:solidFill>
                          <a:latin typeface="Arial" panose="020B0604020202020204" pitchFamily="34" charset="0"/>
                          <a:ea typeface="lato"/>
                          <a:cs typeface="Arial" panose="020B0604020202020204" pitchFamily="34" charset="0"/>
                        </a:rPr>
                        <a:t>Q2</a:t>
                      </a:r>
                      <a:endParaRPr sz="1100" b="0" i="0">
                        <a:solidFill>
                          <a:srgbClr val="000000"/>
                        </a:solidFill>
                        <a:latin typeface="Arial" panose="020B0604020202020204" pitchFamily="34" charset="0"/>
                        <a:ea typeface="lato"/>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100" b="0" i="0">
                          <a:solidFill>
                            <a:srgbClr val="000000"/>
                          </a:solidFill>
                          <a:latin typeface="Arial" panose="020B0604020202020204" pitchFamily="34" charset="0"/>
                          <a:ea typeface="lato"/>
                          <a:cs typeface="Arial" panose="020B0604020202020204" pitchFamily="34" charset="0"/>
                        </a:rPr>
                        <a:t>Venture type [Own Capital]</a:t>
                      </a:r>
                      <a:endParaRPr sz="1100" b="0" i="0">
                        <a:solidFill>
                          <a:srgbClr val="000000"/>
                        </a:solidFill>
                        <a:latin typeface="Arial" panose="020B0604020202020204" pitchFamily="34" charset="0"/>
                        <a:ea typeface="lato"/>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180975">
                <a:tc>
                  <a:txBody>
                    <a:bodyPr/>
                    <a:p>
                      <a:pPr algn="l" fontAlgn="ctr"/>
                      <a:r>
                        <a:rPr sz="1100" b="0" i="0">
                          <a:solidFill>
                            <a:srgbClr val="000000"/>
                          </a:solidFill>
                          <a:latin typeface="Arial" panose="020B0604020202020204" pitchFamily="34" charset="0"/>
                          <a:ea typeface="lato"/>
                          <a:cs typeface="Arial" panose="020B0604020202020204" pitchFamily="34" charset="0"/>
                        </a:rPr>
                        <a:t>Q3</a:t>
                      </a:r>
                      <a:endParaRPr sz="1100" b="0" i="0">
                        <a:solidFill>
                          <a:srgbClr val="000000"/>
                        </a:solidFill>
                        <a:latin typeface="Arial" panose="020B0604020202020204" pitchFamily="34" charset="0"/>
                        <a:ea typeface="lato"/>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100" b="0" i="0">
                          <a:solidFill>
                            <a:srgbClr val="000000"/>
                          </a:solidFill>
                          <a:latin typeface="Arial" panose="020B0604020202020204" pitchFamily="34" charset="0"/>
                          <a:ea typeface="lato"/>
                          <a:cs typeface="Arial" panose="020B0604020202020204" pitchFamily="34" charset="0"/>
                        </a:rPr>
                        <a:t>Business license/legality</a:t>
                      </a:r>
                      <a:endParaRPr sz="1100" b="0" i="0">
                        <a:solidFill>
                          <a:srgbClr val="000000"/>
                        </a:solidFill>
                        <a:latin typeface="Arial" panose="020B0604020202020204" pitchFamily="34" charset="0"/>
                        <a:ea typeface="lato"/>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180975">
                <a:tc>
                  <a:txBody>
                    <a:bodyPr/>
                    <a:p>
                      <a:pPr algn="l" fontAlgn="ctr"/>
                      <a:r>
                        <a:rPr sz="1100" b="0" i="0">
                          <a:solidFill>
                            <a:srgbClr val="000000"/>
                          </a:solidFill>
                          <a:latin typeface="Arial" panose="020B0604020202020204" pitchFamily="34" charset="0"/>
                          <a:ea typeface="lato"/>
                          <a:cs typeface="Arial" panose="020B0604020202020204" pitchFamily="34" charset="0"/>
                        </a:rPr>
                        <a:t>Q4</a:t>
                      </a:r>
                      <a:endParaRPr sz="1100" b="0" i="0">
                        <a:solidFill>
                          <a:srgbClr val="000000"/>
                        </a:solidFill>
                        <a:latin typeface="Arial" panose="020B0604020202020204" pitchFamily="34" charset="0"/>
                        <a:ea typeface="lato"/>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100" b="0" i="0">
                          <a:solidFill>
                            <a:srgbClr val="000000"/>
                          </a:solidFill>
                          <a:latin typeface="Arial" panose="020B0604020202020204" pitchFamily="34" charset="0"/>
                          <a:ea typeface="lato"/>
                          <a:cs typeface="Arial" panose="020B0604020202020204" pitchFamily="34" charset="0"/>
                        </a:rPr>
                        <a:t>Product distribution permit</a:t>
                      </a:r>
                      <a:endParaRPr sz="1100" b="0" i="0">
                        <a:solidFill>
                          <a:srgbClr val="000000"/>
                        </a:solidFill>
                        <a:latin typeface="Arial" panose="020B0604020202020204" pitchFamily="34" charset="0"/>
                        <a:ea typeface="lato"/>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180975">
                <a:tc>
                  <a:txBody>
                    <a:bodyPr/>
                    <a:p>
                      <a:pPr algn="l" fontAlgn="ctr"/>
                      <a:r>
                        <a:rPr sz="1100" b="0" i="0">
                          <a:solidFill>
                            <a:srgbClr val="000000"/>
                          </a:solidFill>
                          <a:latin typeface="Arial" panose="020B0604020202020204" pitchFamily="34" charset="0"/>
                          <a:ea typeface="lato"/>
                          <a:cs typeface="Arial" panose="020B0604020202020204" pitchFamily="34" charset="0"/>
                        </a:rPr>
                        <a:t>Q82</a:t>
                      </a:r>
                      <a:endParaRPr sz="1100" b="0" i="0">
                        <a:solidFill>
                          <a:srgbClr val="000000"/>
                        </a:solidFill>
                        <a:latin typeface="Arial" panose="020B0604020202020204" pitchFamily="34" charset="0"/>
                        <a:ea typeface="lato"/>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100" b="0" i="0">
                          <a:solidFill>
                            <a:srgbClr val="000000"/>
                          </a:solidFill>
                          <a:latin typeface="Arial" panose="020B0604020202020204" pitchFamily="34" charset="0"/>
                          <a:ea typeface="lato"/>
                          <a:cs typeface="Arial" panose="020B0604020202020204" pitchFamily="34" charset="0"/>
                        </a:rPr>
                        <a:t>Regular customers</a:t>
                      </a:r>
                      <a:endParaRPr sz="1100" b="0" i="0">
                        <a:solidFill>
                          <a:srgbClr val="000000"/>
                        </a:solidFill>
                        <a:latin typeface="Arial" panose="020B0604020202020204" pitchFamily="34" charset="0"/>
                        <a:ea typeface="lato"/>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180975">
                <a:tc>
                  <a:txBody>
                    <a:bodyPr/>
                    <a:p>
                      <a:pPr algn="l" fontAlgn="ctr"/>
                      <a:r>
                        <a:rPr sz="1100" b="0" i="0">
                          <a:solidFill>
                            <a:srgbClr val="000000"/>
                          </a:solidFill>
                          <a:latin typeface="Arial" panose="020B0604020202020204" pitchFamily="34" charset="0"/>
                          <a:ea typeface="lato"/>
                          <a:cs typeface="Arial" panose="020B0604020202020204" pitchFamily="34" charset="0"/>
                        </a:rPr>
                        <a:t>Q5</a:t>
                      </a:r>
                      <a:endParaRPr sz="1100" b="0" i="0">
                        <a:solidFill>
                          <a:srgbClr val="000000"/>
                        </a:solidFill>
                        <a:latin typeface="Arial" panose="020B0604020202020204" pitchFamily="34" charset="0"/>
                        <a:ea typeface="lato"/>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100" b="0" i="0">
                          <a:solidFill>
                            <a:srgbClr val="000000"/>
                          </a:solidFill>
                          <a:latin typeface="Arial" panose="020B0604020202020204" pitchFamily="34" charset="0"/>
                          <a:ea typeface="lato"/>
                          <a:cs typeface="Arial" panose="020B0604020202020204" pitchFamily="34" charset="0"/>
                        </a:rPr>
                        <a:t>Person in charge of business operation</a:t>
                      </a:r>
                      <a:endParaRPr sz="1100" b="0" i="0">
                        <a:solidFill>
                          <a:srgbClr val="000000"/>
                        </a:solidFill>
                        <a:latin typeface="Arial" panose="020B0604020202020204" pitchFamily="34" charset="0"/>
                        <a:ea typeface="lato"/>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180975">
                <a:tc>
                  <a:txBody>
                    <a:bodyPr/>
                    <a:p>
                      <a:pPr algn="l" fontAlgn="ctr"/>
                      <a:r>
                        <a:rPr sz="1100" b="0" i="0">
                          <a:solidFill>
                            <a:srgbClr val="000000"/>
                          </a:solidFill>
                          <a:latin typeface="Arial" panose="020B0604020202020204" pitchFamily="34" charset="0"/>
                          <a:ea typeface="lato"/>
                          <a:cs typeface="Arial" panose="020B0604020202020204" pitchFamily="34" charset="0"/>
                        </a:rPr>
                        <a:t>Q6</a:t>
                      </a:r>
                      <a:endParaRPr sz="1100" b="0" i="0">
                        <a:solidFill>
                          <a:srgbClr val="000000"/>
                        </a:solidFill>
                        <a:latin typeface="Arial" panose="020B0604020202020204" pitchFamily="34" charset="0"/>
                        <a:ea typeface="lato"/>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100" b="0" i="0">
                          <a:solidFill>
                            <a:srgbClr val="000000"/>
                          </a:solidFill>
                          <a:latin typeface="Arial" panose="020B0604020202020204" pitchFamily="34" charset="0"/>
                          <a:ea typeface="lato"/>
                          <a:cs typeface="Arial" panose="020B0604020202020204" pitchFamily="34" charset="0"/>
                        </a:rPr>
                        <a:t>Responsible for food quality and safety</a:t>
                      </a:r>
                      <a:endParaRPr sz="1100" b="0" i="0">
                        <a:solidFill>
                          <a:srgbClr val="000000"/>
                        </a:solidFill>
                        <a:latin typeface="Arial" panose="020B0604020202020204" pitchFamily="34" charset="0"/>
                        <a:ea typeface="lato"/>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180975">
                <a:tc>
                  <a:txBody>
                    <a:bodyPr/>
                    <a:p>
                      <a:pPr algn="l" fontAlgn="ctr"/>
                      <a:r>
                        <a:rPr sz="1100" b="0" i="0">
                          <a:solidFill>
                            <a:srgbClr val="000000"/>
                          </a:solidFill>
                          <a:latin typeface="Arial" panose="020B0604020202020204" pitchFamily="34" charset="0"/>
                          <a:ea typeface="lato"/>
                          <a:cs typeface="Arial" panose="020B0604020202020204" pitchFamily="34" charset="0"/>
                        </a:rPr>
                        <a:t>Q7</a:t>
                      </a:r>
                      <a:endParaRPr sz="1100" b="0" i="0">
                        <a:solidFill>
                          <a:srgbClr val="000000"/>
                        </a:solidFill>
                        <a:latin typeface="Arial" panose="020B0604020202020204" pitchFamily="34" charset="0"/>
                        <a:ea typeface="lato"/>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100" b="0" i="0">
                          <a:solidFill>
                            <a:srgbClr val="000000"/>
                          </a:solidFill>
                          <a:latin typeface="Arial" panose="020B0604020202020204" pitchFamily="34" charset="0"/>
                          <a:ea typeface="lato"/>
                          <a:cs typeface="Arial" panose="020B0604020202020204" pitchFamily="34" charset="0"/>
                        </a:rPr>
                        <a:t>Responsible for raw material suppliers</a:t>
                      </a:r>
                      <a:endParaRPr sz="1100" b="0" i="0">
                        <a:solidFill>
                          <a:srgbClr val="000000"/>
                        </a:solidFill>
                        <a:latin typeface="Arial" panose="020B0604020202020204" pitchFamily="34" charset="0"/>
                        <a:ea typeface="lato"/>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180975">
                <a:tc>
                  <a:txBody>
                    <a:bodyPr/>
                    <a:p>
                      <a:pPr algn="l" fontAlgn="ctr"/>
                      <a:r>
                        <a:rPr sz="1100" b="0" i="0">
                          <a:solidFill>
                            <a:srgbClr val="000000"/>
                          </a:solidFill>
                          <a:latin typeface="Arial" panose="020B0604020202020204" pitchFamily="34" charset="0"/>
                          <a:ea typeface="lato"/>
                          <a:cs typeface="Arial" panose="020B0604020202020204" pitchFamily="34" charset="0"/>
                        </a:rPr>
                        <a:t>Q8</a:t>
                      </a:r>
                      <a:endParaRPr sz="1100" b="0" i="0">
                        <a:solidFill>
                          <a:srgbClr val="000000"/>
                        </a:solidFill>
                        <a:latin typeface="Arial" panose="020B0604020202020204" pitchFamily="34" charset="0"/>
                        <a:ea typeface="lato"/>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100" b="0" i="0">
                          <a:solidFill>
                            <a:srgbClr val="000000"/>
                          </a:solidFill>
                          <a:latin typeface="Arial" panose="020B0604020202020204" pitchFamily="34" charset="0"/>
                          <a:ea typeface="lato"/>
                          <a:cs typeface="Arial" panose="020B0604020202020204" pitchFamily="34" charset="0"/>
                        </a:rPr>
                        <a:t>Quality guidelines and procedures</a:t>
                      </a:r>
                      <a:endParaRPr sz="1100" b="0" i="0">
                        <a:solidFill>
                          <a:srgbClr val="000000"/>
                        </a:solidFill>
                        <a:latin typeface="Arial" panose="020B0604020202020204" pitchFamily="34" charset="0"/>
                        <a:ea typeface="lato"/>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180975">
                <a:tc>
                  <a:txBody>
                    <a:bodyPr/>
                    <a:p>
                      <a:pPr algn="l" fontAlgn="ctr"/>
                      <a:r>
                        <a:rPr sz="1100" b="0" i="0">
                          <a:solidFill>
                            <a:srgbClr val="000000"/>
                          </a:solidFill>
                          <a:latin typeface="Arial" panose="020B0604020202020204" pitchFamily="34" charset="0"/>
                          <a:ea typeface="lato"/>
                          <a:cs typeface="Arial" panose="020B0604020202020204" pitchFamily="34" charset="0"/>
                        </a:rPr>
                        <a:t>Q9</a:t>
                      </a:r>
                      <a:endParaRPr sz="1100" b="0" i="0">
                        <a:solidFill>
                          <a:srgbClr val="000000"/>
                        </a:solidFill>
                        <a:latin typeface="Arial" panose="020B0604020202020204" pitchFamily="34" charset="0"/>
                        <a:ea typeface="lato"/>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100" b="0" i="0">
                          <a:solidFill>
                            <a:srgbClr val="000000"/>
                          </a:solidFill>
                          <a:latin typeface="Arial" panose="020B0604020202020204" pitchFamily="34" charset="0"/>
                          <a:ea typeface="lato"/>
                          <a:cs typeface="Arial" panose="020B0604020202020204" pitchFamily="34" charset="0"/>
                        </a:rPr>
                        <a:t>Provisions for unsuitable raw materials/products</a:t>
                      </a:r>
                      <a:endParaRPr sz="1100" b="0" i="0">
                        <a:solidFill>
                          <a:srgbClr val="000000"/>
                        </a:solidFill>
                        <a:latin typeface="Arial" panose="020B0604020202020204" pitchFamily="34" charset="0"/>
                        <a:ea typeface="lato"/>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180975">
                <a:tc>
                  <a:txBody>
                    <a:bodyPr/>
                    <a:p>
                      <a:pPr algn="l" fontAlgn="ctr"/>
                      <a:r>
                        <a:rPr sz="1100" b="0" i="0">
                          <a:solidFill>
                            <a:srgbClr val="000000"/>
                          </a:solidFill>
                          <a:latin typeface="Arial" panose="020B0604020202020204" pitchFamily="34" charset="0"/>
                          <a:ea typeface="lato"/>
                          <a:cs typeface="Arial" panose="020B0604020202020204" pitchFamily="34" charset="0"/>
                        </a:rPr>
                        <a:t>Q10</a:t>
                      </a:r>
                      <a:endParaRPr sz="1100" b="0" i="0">
                        <a:solidFill>
                          <a:srgbClr val="000000"/>
                        </a:solidFill>
                        <a:latin typeface="Arial" panose="020B0604020202020204" pitchFamily="34" charset="0"/>
                        <a:ea typeface="lato"/>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100" b="0" i="0">
                          <a:solidFill>
                            <a:srgbClr val="000000"/>
                          </a:solidFill>
                          <a:latin typeface="Arial" panose="020B0604020202020204" pitchFamily="34" charset="0"/>
                          <a:ea typeface="lato"/>
                          <a:cs typeface="Arial" panose="020B0604020202020204" pitchFamily="34" charset="0"/>
                        </a:rPr>
                        <a:t>Attention to food cleanliness</a:t>
                      </a:r>
                      <a:endParaRPr sz="1100" b="0" i="0">
                        <a:solidFill>
                          <a:srgbClr val="000000"/>
                        </a:solidFill>
                        <a:latin typeface="Arial" panose="020B0604020202020204" pitchFamily="34" charset="0"/>
                        <a:ea typeface="lato"/>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180975">
                <a:tc>
                  <a:txBody>
                    <a:bodyPr/>
                    <a:p>
                      <a:pPr algn="l" fontAlgn="ctr"/>
                      <a:r>
                        <a:rPr sz="1100" b="0" i="0">
                          <a:solidFill>
                            <a:srgbClr val="000000"/>
                          </a:solidFill>
                          <a:latin typeface="Arial" panose="020B0604020202020204" pitchFamily="34" charset="0"/>
                          <a:ea typeface="lato"/>
                          <a:cs typeface="Arial" panose="020B0604020202020204" pitchFamily="34" charset="0"/>
                        </a:rPr>
                        <a:t>Q11</a:t>
                      </a:r>
                      <a:endParaRPr sz="1100" b="0" i="0">
                        <a:solidFill>
                          <a:srgbClr val="000000"/>
                        </a:solidFill>
                        <a:latin typeface="Arial" panose="020B0604020202020204" pitchFamily="34" charset="0"/>
                        <a:ea typeface="lato"/>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100" b="0" i="0">
                          <a:solidFill>
                            <a:srgbClr val="000000"/>
                          </a:solidFill>
                          <a:latin typeface="Arial" panose="020B0604020202020204" pitchFamily="34" charset="0"/>
                          <a:ea typeface="lato"/>
                          <a:cs typeface="Arial" panose="020B0604020202020204" pitchFamily="34" charset="0"/>
                        </a:rPr>
                        <a:t>Follow up on customer feedback</a:t>
                      </a:r>
                      <a:endParaRPr sz="1100" b="0" i="0">
                        <a:solidFill>
                          <a:srgbClr val="000000"/>
                        </a:solidFill>
                        <a:latin typeface="Arial" panose="020B0604020202020204" pitchFamily="34" charset="0"/>
                        <a:ea typeface="lato"/>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180975">
                <a:tc>
                  <a:txBody>
                    <a:bodyPr/>
                    <a:p>
                      <a:pPr algn="l" fontAlgn="ctr"/>
                      <a:r>
                        <a:rPr sz="1100" b="0" i="0">
                          <a:solidFill>
                            <a:srgbClr val="000000"/>
                          </a:solidFill>
                          <a:latin typeface="Arial" panose="020B0604020202020204" pitchFamily="34" charset="0"/>
                          <a:ea typeface="lato"/>
                          <a:cs typeface="Arial" panose="020B0604020202020204" pitchFamily="34" charset="0"/>
                        </a:rPr>
                        <a:t>Q12</a:t>
                      </a:r>
                      <a:endParaRPr sz="1100" b="0" i="0">
                        <a:solidFill>
                          <a:srgbClr val="000000"/>
                        </a:solidFill>
                        <a:latin typeface="Arial" panose="020B0604020202020204" pitchFamily="34" charset="0"/>
                        <a:ea typeface="lato"/>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100" b="0" i="0">
                          <a:solidFill>
                            <a:srgbClr val="000000"/>
                          </a:solidFill>
                          <a:latin typeface="Arial" panose="020B0604020202020204" pitchFamily="34" charset="0"/>
                          <a:ea typeface="lato"/>
                          <a:cs typeface="Arial" panose="020B0604020202020204" pitchFamily="34" charset="0"/>
                        </a:rPr>
                        <a:t>Conduct annual/periodic evaluations</a:t>
                      </a:r>
                      <a:endParaRPr sz="1100" b="0" i="0">
                        <a:solidFill>
                          <a:srgbClr val="000000"/>
                        </a:solidFill>
                        <a:latin typeface="Arial" panose="020B0604020202020204" pitchFamily="34" charset="0"/>
                        <a:ea typeface="lato"/>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bl>
          </a:graphicData>
        </a:graphic>
      </p:graphicFrame>
      <p:sp>
        <p:nvSpPr>
          <p:cNvPr id="14" name="Text Box 13"/>
          <p:cNvSpPr txBox="1"/>
          <p:nvPr/>
        </p:nvSpPr>
        <p:spPr>
          <a:xfrm>
            <a:off x="6051550" y="2052955"/>
            <a:ext cx="5095240" cy="1586865"/>
          </a:xfrm>
          <a:prstGeom prst="rect">
            <a:avLst/>
          </a:prstGeom>
          <a:noFill/>
        </p:spPr>
        <p:txBody>
          <a:bodyPr wrap="square" rtlCol="0">
            <a:noAutofit/>
          </a:bodyPr>
          <a:p>
            <a:pPr algn="just"/>
            <a:r>
              <a:rPr lang="en-US" altLang="en-US" sz="1400"/>
              <a:t>Clauses 4, 5, and 6 constitute the essential PLAN segment of the PDCA cycle in ISO 22000:2018. Our assessment indicates that most vendors successfully meet the general criteria requirements within these clauses. However, a significant compliance gap exists as </a:t>
            </a:r>
            <a:r>
              <a:rPr lang="en-US" altLang="en-US" sz="1400" b="1"/>
              <a:t>less than 50%</a:t>
            </a:r>
            <a:r>
              <a:rPr lang="en-US" altLang="en-US" sz="1400"/>
              <a:t> of vendors possess proper </a:t>
            </a:r>
            <a:r>
              <a:rPr lang="en-US" altLang="en-US" sz="1400" b="1"/>
              <a:t>product</a:t>
            </a:r>
            <a:r>
              <a:rPr lang="en-US" altLang="en-US" sz="1400"/>
              <a:t> </a:t>
            </a:r>
            <a:r>
              <a:rPr lang="en-US" altLang="en-US" sz="1400" b="1"/>
              <a:t>distribution permits</a:t>
            </a:r>
            <a:r>
              <a:rPr lang="en-US" altLang="en-US" sz="1400"/>
              <a:t>.</a:t>
            </a:r>
            <a:endParaRPr lang="en-US" alt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bject 2"/>
          <p:cNvSpPr/>
          <p:nvPr/>
        </p:nvSpPr>
        <p:spPr>
          <a:xfrm>
            <a:off x="0" y="107315"/>
            <a:ext cx="4057015" cy="525780"/>
          </a:xfrm>
          <a:prstGeom prst="rect">
            <a:avLst/>
          </a:prstGeom>
          <a:blipFill>
            <a:blip r:embed="rId1" cstate="print"/>
            <a:stretch>
              <a:fillRect/>
            </a:stretch>
          </a:blipFill>
        </p:spPr>
        <p:txBody>
          <a:bodyPr wrap="square" lIns="0" tIns="0" rIns="0" bIns="0" rtlCol="0"/>
          <a:p/>
        </p:txBody>
      </p:sp>
      <p:sp>
        <p:nvSpPr>
          <p:cNvPr id="32" name="object 3"/>
          <p:cNvSpPr txBox="1">
            <a:spLocks noGrp="1"/>
          </p:cNvSpPr>
          <p:nvPr>
            <p:ph type="title"/>
          </p:nvPr>
        </p:nvSpPr>
        <p:spPr>
          <a:xfrm>
            <a:off x="38100" y="212725"/>
            <a:ext cx="3990340" cy="334010"/>
          </a:xfrm>
          <a:prstGeom prst="rect">
            <a:avLst/>
          </a:prstGeom>
        </p:spPr>
        <p:txBody>
          <a:bodyPr vert="horz" wrap="square" lIns="0" tIns="13970" rIns="0" bIns="0" rtlCol="0">
            <a:noAutofit/>
          </a:bodyPr>
          <a:p>
            <a:pPr marL="12700">
              <a:lnSpc>
                <a:spcPct val="100000"/>
              </a:lnSpc>
              <a:spcBef>
                <a:spcPts val="110"/>
              </a:spcBef>
            </a:pPr>
            <a:r>
              <a:rPr lang="en-US" altLang="en-US" sz="2400" spc="-195" dirty="0">
                <a:solidFill>
                  <a:schemeClr val="bg1"/>
                </a:solidFill>
              </a:rPr>
              <a:t>FINDINGS</a:t>
            </a:r>
            <a:endParaRPr lang="en-US" altLang="en-US" sz="2400" spc="-195" dirty="0">
              <a:solidFill>
                <a:schemeClr val="bg1"/>
              </a:solidFill>
            </a:endParaRPr>
          </a:p>
        </p:txBody>
      </p:sp>
      <p:pic>
        <p:nvPicPr>
          <p:cNvPr id="35" name="Picture 34"/>
          <p:cNvPicPr>
            <a:picLocks noChangeAspect="1"/>
          </p:cNvPicPr>
          <p:nvPr/>
        </p:nvPicPr>
        <p:blipFill>
          <a:blip r:embed="rId2">
            <a:alphaModFix amt="42000"/>
          </a:blip>
          <a:stretch>
            <a:fillRect/>
          </a:stretch>
        </p:blipFill>
        <p:spPr>
          <a:xfrm>
            <a:off x="10364470" y="107315"/>
            <a:ext cx="1691005" cy="980440"/>
          </a:xfrm>
          <a:prstGeom prst="rect">
            <a:avLst/>
          </a:prstGeom>
          <a:noFill/>
        </p:spPr>
      </p:pic>
      <p:sp>
        <p:nvSpPr>
          <p:cNvPr id="3" name="Rectangle: Rounded Corners 118"/>
          <p:cNvSpPr/>
          <p:nvPr/>
        </p:nvSpPr>
        <p:spPr>
          <a:xfrm>
            <a:off x="185420" y="743585"/>
            <a:ext cx="4712970" cy="598805"/>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bject 4"/>
          <p:cNvSpPr txBox="1">
            <a:spLocks noGrp="1"/>
          </p:cNvSpPr>
          <p:nvPr/>
        </p:nvSpPr>
        <p:spPr>
          <a:xfrm>
            <a:off x="269875" y="869950"/>
            <a:ext cx="4872990" cy="346075"/>
          </a:xfrm>
          <a:prstGeom prst="rect">
            <a:avLst/>
          </a:prstGeom>
        </p:spPr>
        <p:txBody>
          <a:bodyPr vert="horz" wrap="square" lIns="0" tIns="13970" rIns="0" bIns="0" rtlCol="0">
            <a:noAutofit/>
          </a:bodyPr>
          <a:lstStyle>
            <a:lvl1pPr>
              <a:defRPr sz="5050" b="1" i="0">
                <a:solidFill>
                  <a:schemeClr val="bg1"/>
                </a:solidFill>
                <a:latin typeface="Arial" panose="020B0604020202020204" pitchFamily="34" charset="0"/>
                <a:ea typeface="+mj-ea"/>
                <a:cs typeface="Arial" panose="020B0604020202020204" pitchFamily="34" charset="0"/>
                <a:sym typeface="Arial" panose="020B0604020202020204" pitchFamily="34" charset="0"/>
              </a:defRPr>
            </a:lvl1pPr>
          </a:lstStyle>
          <a:p>
            <a:pPr marL="12700">
              <a:lnSpc>
                <a:spcPct val="100000"/>
              </a:lnSpc>
              <a:spcBef>
                <a:spcPts val="110"/>
              </a:spcBef>
            </a:pPr>
            <a:r>
              <a:rPr lang="en-US" altLang="en-US" sz="2400" spc="5" dirty="0">
                <a:solidFill>
                  <a:srgbClr val="000000"/>
                </a:solidFill>
              </a:rPr>
              <a:t>Product Distribution Permit</a:t>
            </a:r>
            <a:endParaRPr lang="en-US" altLang="en-US" sz="2400" spc="5" dirty="0">
              <a:solidFill>
                <a:srgbClr val="000000"/>
              </a:solidFill>
            </a:endParaRPr>
          </a:p>
        </p:txBody>
      </p:sp>
      <p:pic>
        <p:nvPicPr>
          <p:cNvPr id="2" name="Picture 1"/>
          <p:cNvPicPr>
            <a:picLocks noChangeAspect="1"/>
          </p:cNvPicPr>
          <p:nvPr/>
        </p:nvPicPr>
        <p:blipFill>
          <a:blip r:embed="rId3"/>
          <a:srcRect l="23259" t="24500" r="26639" b="23370"/>
          <a:stretch>
            <a:fillRect/>
          </a:stretch>
        </p:blipFill>
        <p:spPr>
          <a:xfrm>
            <a:off x="105410" y="1758950"/>
            <a:ext cx="4792980" cy="4987290"/>
          </a:xfrm>
          <a:prstGeom prst="rect">
            <a:avLst/>
          </a:prstGeom>
        </p:spPr>
      </p:pic>
      <p:sp>
        <p:nvSpPr>
          <p:cNvPr id="4" name="Text Box 3"/>
          <p:cNvSpPr txBox="1"/>
          <p:nvPr/>
        </p:nvSpPr>
        <p:spPr>
          <a:xfrm>
            <a:off x="860425" y="1539240"/>
            <a:ext cx="3282950" cy="275590"/>
          </a:xfrm>
          <a:prstGeom prst="rect">
            <a:avLst/>
          </a:prstGeom>
          <a:noFill/>
        </p:spPr>
        <p:txBody>
          <a:bodyPr wrap="square" rtlCol="0" anchor="t">
            <a:spAutoFit/>
          </a:bodyPr>
          <a:p>
            <a:pPr algn="ctr"/>
            <a:r>
              <a:rPr lang="en-US" altLang="en-US" sz="1200" i="1"/>
              <a:t>Type of Shop</a:t>
            </a:r>
            <a:endParaRPr lang="en-US" altLang="en-US" sz="1200" i="1"/>
          </a:p>
        </p:txBody>
      </p:sp>
      <p:sp>
        <p:nvSpPr>
          <p:cNvPr id="6" name="Text Box 5"/>
          <p:cNvSpPr txBox="1"/>
          <p:nvPr/>
        </p:nvSpPr>
        <p:spPr>
          <a:xfrm>
            <a:off x="5364480" y="2207260"/>
            <a:ext cx="5870575" cy="4090670"/>
          </a:xfrm>
          <a:prstGeom prst="rect">
            <a:avLst/>
          </a:prstGeom>
          <a:noFill/>
        </p:spPr>
        <p:txBody>
          <a:bodyPr wrap="square" rtlCol="0">
            <a:noAutofit/>
          </a:bodyPr>
          <a:p>
            <a:pPr algn="just"/>
            <a:r>
              <a:rPr lang="en-US" altLang="en-US" sz="1400"/>
              <a:t>Most MSMEs and street vendors examined in this study, particularly those categorized as "Street Food and Food Stalls" including roadside carts and mobile food stalls also "Traditional Warung" establishments such as Warung Bakso, Warung Sate, and similar local eateries, fall under distribution permit exemptions across the APEC region. For example, in Indonesia, the National Agency of Drug and Food Control (BPOM) </a:t>
            </a:r>
            <a:r>
              <a:rPr lang="en-US" altLang="en-US" sz="1400" b="1"/>
              <a:t>exempts vendors </a:t>
            </a:r>
            <a:r>
              <a:rPr lang="en-US" altLang="en-US" sz="1400"/>
              <a:t>that typically prepare </a:t>
            </a:r>
            <a:r>
              <a:rPr lang="en-US" altLang="en-US" sz="1400" u="sng"/>
              <a:t>ready-to-eat foods</a:t>
            </a:r>
            <a:r>
              <a:rPr lang="en-US" altLang="en-US" sz="1400"/>
              <a:t>, offer products with shelf lives under 7 days, </a:t>
            </a:r>
            <a:r>
              <a:rPr lang="en-US" altLang="en-US" sz="1400" u="sng"/>
              <a:t>package items directly in front of customers</a:t>
            </a:r>
            <a:r>
              <a:rPr lang="en-US" altLang="en-US" sz="1400"/>
              <a:t>, </a:t>
            </a:r>
            <a:r>
              <a:rPr lang="en-US" altLang="en-US" sz="1400" u="sng"/>
              <a:t>operate as small-scale home industries</a:t>
            </a:r>
            <a:r>
              <a:rPr lang="en-US" altLang="en-US" sz="1400"/>
              <a:t>, or </a:t>
            </a:r>
            <a:r>
              <a:rPr lang="en-US" altLang="en-US" sz="1400" u="sng"/>
              <a:t>provide minimally processed foods </a:t>
            </a:r>
            <a:r>
              <a:rPr lang="en-US" altLang="en-US" sz="1400"/>
              <a:t>that only undergo basic preparation steps like washing, cutting, and mixing without significant additives.</a:t>
            </a:r>
            <a:endParaRPr lang="en-US" altLang="en-US" sz="1400"/>
          </a:p>
          <a:p>
            <a:pPr algn="just"/>
            <a:endParaRPr lang="en-US" altLang="en-US" sz="1400"/>
          </a:p>
          <a:p>
            <a:pPr algn="just"/>
            <a:r>
              <a:rPr lang="en-US" altLang="en-US" sz="1400"/>
              <a:t>Despite these regulatory exemptions throughout the APEC region, implementing core ISO 22000:2018 principles remains essential for these establishments to ensure food safety throughout their operations. The focus for these vendors should be on proper food handling practices, hygiene standards, and basic documentation rather than formal distribution permits.</a:t>
            </a:r>
            <a:endParaRPr lang="en-US" alt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bject 2"/>
          <p:cNvSpPr/>
          <p:nvPr/>
        </p:nvSpPr>
        <p:spPr>
          <a:xfrm>
            <a:off x="0" y="107315"/>
            <a:ext cx="4057015" cy="525780"/>
          </a:xfrm>
          <a:prstGeom prst="rect">
            <a:avLst/>
          </a:prstGeom>
          <a:blipFill>
            <a:blip r:embed="rId1" cstate="print"/>
            <a:stretch>
              <a:fillRect/>
            </a:stretch>
          </a:blipFill>
        </p:spPr>
        <p:txBody>
          <a:bodyPr wrap="square" lIns="0" tIns="0" rIns="0" bIns="0" rtlCol="0"/>
          <a:p/>
        </p:txBody>
      </p:sp>
      <p:sp>
        <p:nvSpPr>
          <p:cNvPr id="32" name="object 3"/>
          <p:cNvSpPr txBox="1">
            <a:spLocks noGrp="1"/>
          </p:cNvSpPr>
          <p:nvPr>
            <p:ph type="title"/>
          </p:nvPr>
        </p:nvSpPr>
        <p:spPr>
          <a:xfrm>
            <a:off x="38100" y="212725"/>
            <a:ext cx="3990340" cy="334010"/>
          </a:xfrm>
          <a:prstGeom prst="rect">
            <a:avLst/>
          </a:prstGeom>
        </p:spPr>
        <p:txBody>
          <a:bodyPr vert="horz" wrap="square" lIns="0" tIns="13970" rIns="0" bIns="0" rtlCol="0">
            <a:noAutofit/>
          </a:bodyPr>
          <a:p>
            <a:pPr marL="12700">
              <a:lnSpc>
                <a:spcPct val="100000"/>
              </a:lnSpc>
              <a:spcBef>
                <a:spcPts val="110"/>
              </a:spcBef>
            </a:pPr>
            <a:r>
              <a:rPr lang="en-US" altLang="en-US" sz="2400" spc="-195" dirty="0">
                <a:solidFill>
                  <a:schemeClr val="bg1"/>
                </a:solidFill>
              </a:rPr>
              <a:t>FINDINGS</a:t>
            </a:r>
            <a:endParaRPr lang="en-US" altLang="en-US" sz="2400" spc="-195" dirty="0">
              <a:solidFill>
                <a:schemeClr val="bg1"/>
              </a:solidFill>
            </a:endParaRPr>
          </a:p>
        </p:txBody>
      </p:sp>
      <p:pic>
        <p:nvPicPr>
          <p:cNvPr id="35" name="Picture 34"/>
          <p:cNvPicPr>
            <a:picLocks noChangeAspect="1"/>
          </p:cNvPicPr>
          <p:nvPr/>
        </p:nvPicPr>
        <p:blipFill>
          <a:blip r:embed="rId2">
            <a:alphaModFix amt="42000"/>
          </a:blip>
          <a:stretch>
            <a:fillRect/>
          </a:stretch>
        </p:blipFill>
        <p:spPr>
          <a:xfrm>
            <a:off x="10364470" y="107315"/>
            <a:ext cx="1691005" cy="980440"/>
          </a:xfrm>
          <a:prstGeom prst="rect">
            <a:avLst/>
          </a:prstGeom>
          <a:noFill/>
        </p:spPr>
      </p:pic>
      <p:sp>
        <p:nvSpPr>
          <p:cNvPr id="3" name="Rectangle: Rounded Corners 118"/>
          <p:cNvSpPr/>
          <p:nvPr/>
        </p:nvSpPr>
        <p:spPr>
          <a:xfrm>
            <a:off x="185420" y="743585"/>
            <a:ext cx="3100705" cy="598805"/>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bject 4"/>
          <p:cNvSpPr txBox="1">
            <a:spLocks noGrp="1"/>
          </p:cNvSpPr>
          <p:nvPr/>
        </p:nvSpPr>
        <p:spPr>
          <a:xfrm>
            <a:off x="269875" y="869950"/>
            <a:ext cx="2872105" cy="346075"/>
          </a:xfrm>
          <a:prstGeom prst="rect">
            <a:avLst/>
          </a:prstGeom>
        </p:spPr>
        <p:txBody>
          <a:bodyPr vert="horz" wrap="square" lIns="0" tIns="13970" rIns="0" bIns="0" rtlCol="0">
            <a:noAutofit/>
          </a:bodyPr>
          <a:lstStyle>
            <a:lvl1pPr>
              <a:defRPr sz="5050" b="1" i="0">
                <a:solidFill>
                  <a:schemeClr val="bg1"/>
                </a:solidFill>
                <a:latin typeface="Arial" panose="020B0604020202020204" pitchFamily="34" charset="0"/>
                <a:ea typeface="+mj-ea"/>
                <a:cs typeface="Arial" panose="020B0604020202020204" pitchFamily="34" charset="0"/>
                <a:sym typeface="Arial" panose="020B0604020202020204" pitchFamily="34" charset="0"/>
              </a:defRPr>
            </a:lvl1pPr>
          </a:lstStyle>
          <a:p>
            <a:pPr marL="12700">
              <a:lnSpc>
                <a:spcPct val="100000"/>
              </a:lnSpc>
              <a:spcBef>
                <a:spcPts val="110"/>
              </a:spcBef>
            </a:pPr>
            <a:r>
              <a:rPr lang="en-US" altLang="en-US" sz="2400" spc="5" dirty="0">
                <a:solidFill>
                  <a:srgbClr val="000000"/>
                </a:solidFill>
              </a:rPr>
              <a:t>Clause 7</a:t>
            </a:r>
            <a:endParaRPr lang="en-US" altLang="en-US" sz="2400" spc="5" dirty="0">
              <a:solidFill>
                <a:srgbClr val="000000"/>
              </a:solidFill>
            </a:endParaRPr>
          </a:p>
        </p:txBody>
      </p:sp>
      <p:sp>
        <p:nvSpPr>
          <p:cNvPr id="14" name="Text Box 13"/>
          <p:cNvSpPr txBox="1"/>
          <p:nvPr/>
        </p:nvSpPr>
        <p:spPr>
          <a:xfrm>
            <a:off x="7707630" y="3067050"/>
            <a:ext cx="3456940" cy="723265"/>
          </a:xfrm>
          <a:prstGeom prst="rect">
            <a:avLst/>
          </a:prstGeom>
          <a:noFill/>
        </p:spPr>
        <p:txBody>
          <a:bodyPr wrap="square" rtlCol="0">
            <a:noAutofit/>
          </a:bodyPr>
          <a:p>
            <a:pPr algn="just"/>
            <a:r>
              <a:rPr lang="en-US" altLang="en-US" sz="1400"/>
              <a:t>Last, the essential </a:t>
            </a:r>
            <a:r>
              <a:rPr lang="en-US" altLang="en-US" sz="1400" b="1"/>
              <a:t>PLAN</a:t>
            </a:r>
            <a:r>
              <a:rPr lang="en-US" altLang="en-US" sz="1400"/>
              <a:t> segment of the PDCA cycle in ISO 22000:2018 is Clause 7. This looks at the resources, competence, awareness, communication, and documentation of a FSMS. Overall </a:t>
            </a:r>
            <a:r>
              <a:rPr lang="en-US" altLang="en-US" sz="1400" b="1">
                <a:solidFill>
                  <a:srgbClr val="0070C0"/>
                </a:solidFill>
              </a:rPr>
              <a:t>good</a:t>
            </a:r>
            <a:r>
              <a:rPr lang="en-US" altLang="en-US" sz="1400" b="1"/>
              <a:t> </a:t>
            </a:r>
            <a:r>
              <a:rPr lang="en-US" altLang="en-US" sz="1400" b="1">
                <a:solidFill>
                  <a:srgbClr val="FF0000"/>
                </a:solidFill>
              </a:rPr>
              <a:t>except </a:t>
            </a:r>
            <a:r>
              <a:rPr lang="en-US" altLang="en-US" sz="1400" u="sng"/>
              <a:t>documented information</a:t>
            </a:r>
            <a:r>
              <a:rPr lang="en-US" altLang="en-US" sz="1400"/>
              <a:t>.</a:t>
            </a:r>
            <a:endParaRPr lang="en-US" altLang="en-US" sz="1400"/>
          </a:p>
        </p:txBody>
      </p:sp>
      <p:pic>
        <p:nvPicPr>
          <p:cNvPr id="4" name="Picture 3"/>
          <p:cNvPicPr>
            <a:picLocks noChangeAspect="1"/>
          </p:cNvPicPr>
          <p:nvPr/>
        </p:nvPicPr>
        <p:blipFill>
          <a:blip r:embed="rId3"/>
          <a:stretch>
            <a:fillRect/>
          </a:stretch>
        </p:blipFill>
        <p:spPr>
          <a:xfrm>
            <a:off x="124460" y="1927860"/>
            <a:ext cx="7387590" cy="36944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bject 2"/>
          <p:cNvSpPr/>
          <p:nvPr/>
        </p:nvSpPr>
        <p:spPr>
          <a:xfrm>
            <a:off x="0" y="107315"/>
            <a:ext cx="4057015" cy="525780"/>
          </a:xfrm>
          <a:prstGeom prst="rect">
            <a:avLst/>
          </a:prstGeom>
          <a:blipFill>
            <a:blip r:embed="rId1" cstate="print"/>
            <a:stretch>
              <a:fillRect/>
            </a:stretch>
          </a:blipFill>
        </p:spPr>
        <p:txBody>
          <a:bodyPr wrap="square" lIns="0" tIns="0" rIns="0" bIns="0" rtlCol="0"/>
          <a:p/>
        </p:txBody>
      </p:sp>
      <p:sp>
        <p:nvSpPr>
          <p:cNvPr id="32" name="object 3"/>
          <p:cNvSpPr txBox="1">
            <a:spLocks noGrp="1"/>
          </p:cNvSpPr>
          <p:nvPr>
            <p:ph type="title"/>
          </p:nvPr>
        </p:nvSpPr>
        <p:spPr>
          <a:xfrm>
            <a:off x="38100" y="212725"/>
            <a:ext cx="3990340" cy="334010"/>
          </a:xfrm>
          <a:prstGeom prst="rect">
            <a:avLst/>
          </a:prstGeom>
        </p:spPr>
        <p:txBody>
          <a:bodyPr vert="horz" wrap="square" lIns="0" tIns="13970" rIns="0" bIns="0" rtlCol="0">
            <a:noAutofit/>
          </a:bodyPr>
          <a:p>
            <a:pPr marL="12700">
              <a:lnSpc>
                <a:spcPct val="100000"/>
              </a:lnSpc>
              <a:spcBef>
                <a:spcPts val="110"/>
              </a:spcBef>
            </a:pPr>
            <a:r>
              <a:rPr lang="en-US" altLang="en-US" sz="2400" spc="-195" dirty="0">
                <a:solidFill>
                  <a:schemeClr val="bg1"/>
                </a:solidFill>
              </a:rPr>
              <a:t>FINDINGS</a:t>
            </a:r>
            <a:endParaRPr lang="en-US" altLang="en-US" sz="2400" spc="-195" dirty="0">
              <a:solidFill>
                <a:schemeClr val="bg1"/>
              </a:solidFill>
            </a:endParaRPr>
          </a:p>
        </p:txBody>
      </p:sp>
      <p:pic>
        <p:nvPicPr>
          <p:cNvPr id="35" name="Picture 34"/>
          <p:cNvPicPr>
            <a:picLocks noChangeAspect="1"/>
          </p:cNvPicPr>
          <p:nvPr/>
        </p:nvPicPr>
        <p:blipFill>
          <a:blip r:embed="rId2">
            <a:alphaModFix amt="42000"/>
          </a:blip>
          <a:stretch>
            <a:fillRect/>
          </a:stretch>
        </p:blipFill>
        <p:spPr>
          <a:xfrm>
            <a:off x="10364470" y="107315"/>
            <a:ext cx="1691005" cy="980440"/>
          </a:xfrm>
          <a:prstGeom prst="rect">
            <a:avLst/>
          </a:prstGeom>
          <a:noFill/>
        </p:spPr>
      </p:pic>
      <p:sp>
        <p:nvSpPr>
          <p:cNvPr id="3" name="Rectangle: Rounded Corners 118"/>
          <p:cNvSpPr/>
          <p:nvPr/>
        </p:nvSpPr>
        <p:spPr>
          <a:xfrm>
            <a:off x="185420" y="743585"/>
            <a:ext cx="3100705" cy="598805"/>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bject 4"/>
          <p:cNvSpPr txBox="1">
            <a:spLocks noGrp="1"/>
          </p:cNvSpPr>
          <p:nvPr/>
        </p:nvSpPr>
        <p:spPr>
          <a:xfrm>
            <a:off x="269875" y="869950"/>
            <a:ext cx="2872105" cy="346075"/>
          </a:xfrm>
          <a:prstGeom prst="rect">
            <a:avLst/>
          </a:prstGeom>
        </p:spPr>
        <p:txBody>
          <a:bodyPr vert="horz" wrap="square" lIns="0" tIns="13970" rIns="0" bIns="0" rtlCol="0">
            <a:noAutofit/>
          </a:bodyPr>
          <a:lstStyle>
            <a:lvl1pPr>
              <a:defRPr sz="5050" b="1" i="0">
                <a:solidFill>
                  <a:schemeClr val="bg1"/>
                </a:solidFill>
                <a:latin typeface="Arial" panose="020B0604020202020204" pitchFamily="34" charset="0"/>
                <a:ea typeface="+mj-ea"/>
                <a:cs typeface="Arial" panose="020B0604020202020204" pitchFamily="34" charset="0"/>
                <a:sym typeface="Arial" panose="020B0604020202020204" pitchFamily="34" charset="0"/>
              </a:defRPr>
            </a:lvl1pPr>
          </a:lstStyle>
          <a:p>
            <a:pPr marL="12700">
              <a:lnSpc>
                <a:spcPct val="100000"/>
              </a:lnSpc>
              <a:spcBef>
                <a:spcPts val="110"/>
              </a:spcBef>
            </a:pPr>
            <a:r>
              <a:rPr lang="en-US" altLang="en-US" sz="2400" spc="5" dirty="0">
                <a:solidFill>
                  <a:srgbClr val="000000"/>
                </a:solidFill>
              </a:rPr>
              <a:t>Clause 7</a:t>
            </a:r>
            <a:endParaRPr lang="en-US" altLang="en-US" sz="2400" spc="5" dirty="0">
              <a:solidFill>
                <a:srgbClr val="000000"/>
              </a:solidFill>
            </a:endParaRPr>
          </a:p>
        </p:txBody>
      </p:sp>
      <p:sp>
        <p:nvSpPr>
          <p:cNvPr id="14" name="Text Box 13"/>
          <p:cNvSpPr txBox="1"/>
          <p:nvPr/>
        </p:nvSpPr>
        <p:spPr>
          <a:xfrm>
            <a:off x="5894070" y="1521460"/>
            <a:ext cx="5095240" cy="1586865"/>
          </a:xfrm>
          <a:prstGeom prst="rect">
            <a:avLst/>
          </a:prstGeom>
          <a:noFill/>
        </p:spPr>
        <p:txBody>
          <a:bodyPr wrap="square" rtlCol="0">
            <a:noAutofit/>
          </a:bodyPr>
          <a:p>
            <a:pPr algn="just"/>
            <a:r>
              <a:rPr lang="en-US" altLang="en-US" sz="1400"/>
              <a:t>Clause 7 of ISO 22000:2018 highlights key compliance gaps in SMEs and street food vendors, particularly in human resources, infrastructure, and documentation. Many vendors </a:t>
            </a:r>
            <a:r>
              <a:rPr lang="en-US" altLang="en-US" sz="1400" b="1"/>
              <a:t>lack proper worker health checks, food safety training, and hygiene practices</a:t>
            </a:r>
            <a:r>
              <a:rPr lang="en-US" altLang="en-US" sz="1400"/>
              <a:t>, increasing contamination risks. Issues like inadequate pest control and poor cleanliness also persist. Additionally, a </a:t>
            </a:r>
            <a:r>
              <a:rPr lang="en-US" altLang="en-US" sz="1400" b="1"/>
              <a:t>failure to document raw materials, processes, and employee health makes compliance difficult to prove</a:t>
            </a:r>
            <a:r>
              <a:rPr lang="en-US" altLang="en-US" sz="1400"/>
              <a:t>. Addressing these gaps through training, health monitoring, improved infrastructure, and proper documentation is essential to ensure food safety and compliance.</a:t>
            </a:r>
            <a:endParaRPr lang="en-US" altLang="en-US" sz="1400"/>
          </a:p>
        </p:txBody>
      </p:sp>
      <p:graphicFrame>
        <p:nvGraphicFramePr>
          <p:cNvPr id="2" name="Table 1"/>
          <p:cNvGraphicFramePr/>
          <p:nvPr/>
        </p:nvGraphicFramePr>
        <p:xfrm>
          <a:off x="6012815" y="4303078"/>
          <a:ext cx="4857750" cy="2085975"/>
        </p:xfrm>
        <a:graphic>
          <a:graphicData uri="http://schemas.openxmlformats.org/drawingml/2006/table">
            <a:tbl>
              <a:tblPr/>
              <a:tblGrid>
                <a:gridCol w="647700"/>
                <a:gridCol w="2581275"/>
                <a:gridCol w="1628775"/>
              </a:tblGrid>
              <a:tr h="200025">
                <a:tc>
                  <a:txBody>
                    <a:bodyPr/>
                    <a:p>
                      <a:pPr algn="l" fontAlgn="ctr"/>
                      <a:r>
                        <a:rPr sz="1100" b="1" i="0">
                          <a:solidFill>
                            <a:srgbClr val="FFFFFF"/>
                          </a:solidFill>
                          <a:latin typeface="Arial" panose="020B0604020202020204" pitchFamily="34" charset="0"/>
                          <a:ea typeface="Segoe UI" panose="020B0502040204020203"/>
                          <a:cs typeface="Arial" panose="020B0604020202020204" pitchFamily="34" charset="0"/>
                        </a:rPr>
                        <a:t>Question</a:t>
                      </a:r>
                      <a:endParaRPr sz="1100" b="1" i="0">
                        <a:solidFill>
                          <a:srgbClr val="FFFFFF"/>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a:noFill/>
                    </a:lnT>
                    <a:lnB w="6350" cap="flat" cmpd="sng">
                      <a:solidFill>
                        <a:srgbClr val="000000"/>
                      </a:solidFill>
                      <a:prstDash val="solid"/>
                      <a:headEnd type="none" w="med" len="med"/>
                      <a:tailEnd type="none" w="med" len="med"/>
                    </a:lnB>
                    <a:solidFill>
                      <a:srgbClr val="375623"/>
                    </a:solidFill>
                  </a:tcPr>
                </a:tc>
                <a:tc>
                  <a:txBody>
                    <a:bodyPr/>
                    <a:p>
                      <a:pPr algn="l" fontAlgn="ctr"/>
                      <a:r>
                        <a:rPr sz="1100" b="1" i="0">
                          <a:solidFill>
                            <a:srgbClr val="FFFFFF"/>
                          </a:solidFill>
                          <a:latin typeface="Arial" panose="020B0604020202020204" pitchFamily="34" charset="0"/>
                          <a:ea typeface="Segoe UI" panose="020B0502040204020203"/>
                          <a:cs typeface="Arial" panose="020B0604020202020204" pitchFamily="34" charset="0"/>
                        </a:rPr>
                        <a:t>Definition</a:t>
                      </a:r>
                      <a:endParaRPr sz="1100" b="1" i="0">
                        <a:solidFill>
                          <a:srgbClr val="FFFFFF"/>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a:noFill/>
                    </a:lnT>
                    <a:lnB w="6350" cap="flat" cmpd="sng">
                      <a:solidFill>
                        <a:srgbClr val="000000"/>
                      </a:solidFill>
                      <a:prstDash val="solid"/>
                      <a:headEnd type="none" w="med" len="med"/>
                      <a:tailEnd type="none" w="med" len="med"/>
                    </a:lnB>
                    <a:solidFill>
                      <a:srgbClr val="375623"/>
                    </a:solidFill>
                  </a:tcPr>
                </a:tc>
                <a:tc>
                  <a:txBody>
                    <a:bodyPr/>
                    <a:p>
                      <a:pPr algn="l" fontAlgn="ctr"/>
                      <a:r>
                        <a:rPr sz="1100" b="1" i="0">
                          <a:solidFill>
                            <a:srgbClr val="FFFFFF"/>
                          </a:solidFill>
                          <a:latin typeface="Arial" panose="020B0604020202020204" pitchFamily="34" charset="0"/>
                          <a:ea typeface="Segoe UI" panose="020B0502040204020203"/>
                          <a:cs typeface="Arial" panose="020B0604020202020204" pitchFamily="34" charset="0"/>
                        </a:rPr>
                        <a:t>Subcluase</a:t>
                      </a:r>
                      <a:endParaRPr sz="1100" b="1" i="0">
                        <a:solidFill>
                          <a:srgbClr val="FFFFFF"/>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a:noFill/>
                    </a:lnT>
                    <a:lnB w="6350" cap="flat" cmpd="sng">
                      <a:solidFill>
                        <a:srgbClr val="000000"/>
                      </a:solidFill>
                      <a:prstDash val="solid"/>
                      <a:headEnd type="none" w="med" len="med"/>
                      <a:tailEnd type="none" w="med" len="med"/>
                    </a:lnB>
                    <a:solidFill>
                      <a:srgbClr val="375623"/>
                    </a:solidFill>
                  </a:tcPr>
                </a:tc>
              </a:tr>
              <a:tr h="334645">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Q17</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Workers change clothes/wear special attire</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Human Resources</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0">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Q19</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Periodic health checks for workers</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Human Resources</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0">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Q20</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Employees as cashiers</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Human Resources</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200025">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Q21</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Cashier allowed to process food</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Human Resources</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149860">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Q23</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Prohibition on jewelry/watches</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Human Resources</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200025">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Q28</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Food pests seen at business location</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Infrastructure</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227330">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Q29</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Personal items in processing areas</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Infrastructure</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200025">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Q73</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Records on raw materials/operations</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Documented information</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200025">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Q74</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Records on worker health/training</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Documented information</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bl>
          </a:graphicData>
        </a:graphic>
      </p:graphicFrame>
      <p:pic>
        <p:nvPicPr>
          <p:cNvPr id="4" name="Picture 3"/>
          <p:cNvPicPr>
            <a:picLocks noChangeAspect="1"/>
          </p:cNvPicPr>
          <p:nvPr/>
        </p:nvPicPr>
        <p:blipFill>
          <a:blip r:embed="rId3"/>
          <a:stretch>
            <a:fillRect/>
          </a:stretch>
        </p:blipFill>
        <p:spPr>
          <a:xfrm>
            <a:off x="203200" y="1375410"/>
            <a:ext cx="5327650" cy="53276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bject 2"/>
          <p:cNvSpPr/>
          <p:nvPr/>
        </p:nvSpPr>
        <p:spPr>
          <a:xfrm>
            <a:off x="0" y="107315"/>
            <a:ext cx="4057015" cy="525780"/>
          </a:xfrm>
          <a:prstGeom prst="rect">
            <a:avLst/>
          </a:prstGeom>
          <a:blipFill>
            <a:blip r:embed="rId1" cstate="print"/>
            <a:stretch>
              <a:fillRect/>
            </a:stretch>
          </a:blipFill>
        </p:spPr>
        <p:txBody>
          <a:bodyPr wrap="square" lIns="0" tIns="0" rIns="0" bIns="0" rtlCol="0"/>
          <a:p/>
        </p:txBody>
      </p:sp>
      <p:sp>
        <p:nvSpPr>
          <p:cNvPr id="32" name="object 3"/>
          <p:cNvSpPr txBox="1">
            <a:spLocks noGrp="1"/>
          </p:cNvSpPr>
          <p:nvPr>
            <p:ph type="title"/>
          </p:nvPr>
        </p:nvSpPr>
        <p:spPr>
          <a:xfrm>
            <a:off x="38100" y="212725"/>
            <a:ext cx="3990340" cy="334010"/>
          </a:xfrm>
          <a:prstGeom prst="rect">
            <a:avLst/>
          </a:prstGeom>
        </p:spPr>
        <p:txBody>
          <a:bodyPr vert="horz" wrap="square" lIns="0" tIns="13970" rIns="0" bIns="0" rtlCol="0">
            <a:noAutofit/>
          </a:bodyPr>
          <a:p>
            <a:pPr marL="12700">
              <a:lnSpc>
                <a:spcPct val="100000"/>
              </a:lnSpc>
              <a:spcBef>
                <a:spcPts val="110"/>
              </a:spcBef>
            </a:pPr>
            <a:r>
              <a:rPr lang="en-US" altLang="en-US" sz="2400" spc="-195" dirty="0">
                <a:solidFill>
                  <a:schemeClr val="bg1"/>
                </a:solidFill>
              </a:rPr>
              <a:t>FINDINGS</a:t>
            </a:r>
            <a:endParaRPr lang="en-US" altLang="en-US" sz="2400" spc="-195" dirty="0">
              <a:solidFill>
                <a:schemeClr val="bg1"/>
              </a:solidFill>
            </a:endParaRPr>
          </a:p>
        </p:txBody>
      </p:sp>
      <p:pic>
        <p:nvPicPr>
          <p:cNvPr id="35" name="Picture 34"/>
          <p:cNvPicPr>
            <a:picLocks noChangeAspect="1"/>
          </p:cNvPicPr>
          <p:nvPr/>
        </p:nvPicPr>
        <p:blipFill>
          <a:blip r:embed="rId2">
            <a:alphaModFix amt="42000"/>
          </a:blip>
          <a:stretch>
            <a:fillRect/>
          </a:stretch>
        </p:blipFill>
        <p:spPr>
          <a:xfrm>
            <a:off x="10364470" y="107315"/>
            <a:ext cx="1691005" cy="980440"/>
          </a:xfrm>
          <a:prstGeom prst="rect">
            <a:avLst/>
          </a:prstGeom>
          <a:noFill/>
        </p:spPr>
      </p:pic>
      <p:sp>
        <p:nvSpPr>
          <p:cNvPr id="3" name="Rectangle: Rounded Corners 118"/>
          <p:cNvSpPr/>
          <p:nvPr/>
        </p:nvSpPr>
        <p:spPr>
          <a:xfrm>
            <a:off x="185420" y="743585"/>
            <a:ext cx="3100705" cy="598805"/>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bject 4"/>
          <p:cNvSpPr txBox="1">
            <a:spLocks noGrp="1"/>
          </p:cNvSpPr>
          <p:nvPr/>
        </p:nvSpPr>
        <p:spPr>
          <a:xfrm>
            <a:off x="269875" y="869950"/>
            <a:ext cx="2872105" cy="346075"/>
          </a:xfrm>
          <a:prstGeom prst="rect">
            <a:avLst/>
          </a:prstGeom>
        </p:spPr>
        <p:txBody>
          <a:bodyPr vert="horz" wrap="square" lIns="0" tIns="13970" rIns="0" bIns="0" rtlCol="0">
            <a:noAutofit/>
          </a:bodyPr>
          <a:lstStyle>
            <a:lvl1pPr>
              <a:defRPr sz="5050" b="1" i="0">
                <a:solidFill>
                  <a:schemeClr val="bg1"/>
                </a:solidFill>
                <a:latin typeface="Arial" panose="020B0604020202020204" pitchFamily="34" charset="0"/>
                <a:ea typeface="+mj-ea"/>
                <a:cs typeface="Arial" panose="020B0604020202020204" pitchFamily="34" charset="0"/>
                <a:sym typeface="Arial" panose="020B0604020202020204" pitchFamily="34" charset="0"/>
              </a:defRPr>
            </a:lvl1pPr>
          </a:lstStyle>
          <a:p>
            <a:pPr marL="12700">
              <a:lnSpc>
                <a:spcPct val="100000"/>
              </a:lnSpc>
              <a:spcBef>
                <a:spcPts val="110"/>
              </a:spcBef>
            </a:pPr>
            <a:r>
              <a:rPr lang="en-US" altLang="en-US" sz="2400" spc="5" dirty="0">
                <a:solidFill>
                  <a:srgbClr val="000000"/>
                </a:solidFill>
              </a:rPr>
              <a:t>Clause 8</a:t>
            </a:r>
            <a:endParaRPr lang="en-US" altLang="en-US" sz="2400" spc="5" dirty="0">
              <a:solidFill>
                <a:srgbClr val="000000"/>
              </a:solidFill>
            </a:endParaRPr>
          </a:p>
        </p:txBody>
      </p:sp>
      <p:sp>
        <p:nvSpPr>
          <p:cNvPr id="14" name="Text Box 13"/>
          <p:cNvSpPr txBox="1"/>
          <p:nvPr/>
        </p:nvSpPr>
        <p:spPr>
          <a:xfrm>
            <a:off x="269875" y="5215255"/>
            <a:ext cx="6805930" cy="1586865"/>
          </a:xfrm>
          <a:prstGeom prst="rect">
            <a:avLst/>
          </a:prstGeom>
          <a:noFill/>
        </p:spPr>
        <p:txBody>
          <a:bodyPr wrap="square" rtlCol="0">
            <a:noAutofit/>
          </a:bodyPr>
          <a:p>
            <a:pPr algn="l"/>
            <a:r>
              <a:rPr lang="en-US" altLang="en-US" sz="1400"/>
              <a:t>This is the core of a Food Safety Management System (FSMS), where the integration of most HACCP principles takes place, and execution becomes crucial after the system has been planned. Evaluation shows that many businesses </a:t>
            </a:r>
            <a:r>
              <a:rPr lang="en-US" altLang="en-US" sz="1400" b="1"/>
              <a:t>fail to clearly label food packaging for consumer ease</a:t>
            </a:r>
            <a:r>
              <a:rPr lang="en-US" altLang="en-US" sz="1400"/>
              <a:t>. This is likely due to many ready-to-eat products lacking proper packaging.</a:t>
            </a:r>
            <a:endParaRPr lang="en-US" altLang="en-US" sz="1400"/>
          </a:p>
        </p:txBody>
      </p:sp>
      <p:pic>
        <p:nvPicPr>
          <p:cNvPr id="6" name="Picture 5"/>
          <p:cNvPicPr>
            <a:picLocks noChangeAspect="1"/>
          </p:cNvPicPr>
          <p:nvPr/>
        </p:nvPicPr>
        <p:blipFill>
          <a:blip r:embed="rId3"/>
          <a:stretch>
            <a:fillRect/>
          </a:stretch>
        </p:blipFill>
        <p:spPr>
          <a:xfrm>
            <a:off x="92075" y="1393190"/>
            <a:ext cx="7493000" cy="3746500"/>
          </a:xfrm>
          <a:prstGeom prst="rect">
            <a:avLst/>
          </a:prstGeom>
        </p:spPr>
      </p:pic>
      <p:graphicFrame>
        <p:nvGraphicFramePr>
          <p:cNvPr id="7" name="Table 6"/>
          <p:cNvGraphicFramePr/>
          <p:nvPr>
            <p:custDataLst>
              <p:tags r:id="rId4"/>
            </p:custDataLst>
          </p:nvPr>
        </p:nvGraphicFramePr>
        <p:xfrm>
          <a:off x="7654290" y="1512570"/>
          <a:ext cx="4401185" cy="3702685"/>
        </p:xfrm>
        <a:graphic>
          <a:graphicData uri="http://schemas.openxmlformats.org/drawingml/2006/table">
            <a:tbl>
              <a:tblPr/>
              <a:tblGrid>
                <a:gridCol w="612140"/>
                <a:gridCol w="3789045"/>
              </a:tblGrid>
              <a:tr h="317500">
                <a:tc>
                  <a:txBody>
                    <a:bodyPr/>
                    <a:p>
                      <a:pPr algn="l" fontAlgn="ctr"/>
                      <a:r>
                        <a:rPr sz="1100" b="0" i="0">
                          <a:solidFill>
                            <a:srgbClr val="FFFFFF"/>
                          </a:solidFill>
                          <a:latin typeface="Arial" panose="020B0604020202020204" pitchFamily="34" charset="0"/>
                          <a:ea typeface="lato"/>
                          <a:cs typeface="Arial" panose="020B0604020202020204" pitchFamily="34" charset="0"/>
                        </a:rPr>
                        <a:t>Question</a:t>
                      </a:r>
                      <a:endParaRPr sz="1100" b="0" i="0">
                        <a:solidFill>
                          <a:srgbClr val="FFFFFF"/>
                        </a:solidFill>
                        <a:latin typeface="Arial" panose="020B0604020202020204" pitchFamily="34" charset="0"/>
                        <a:ea typeface="lato"/>
                        <a:cs typeface="Arial" panose="020B0604020202020204" pitchFamily="34" charset="0"/>
                      </a:endParaRPr>
                    </a:p>
                  </a:txBody>
                  <a:tcPr marL="5080" marR="5080" marT="5080" marB="0" anchor="ctr" anchorCtr="0">
                    <a:lnL>
                      <a:noFill/>
                    </a:lnL>
                    <a:lnR>
                      <a:noFill/>
                    </a:lnR>
                    <a:lnT>
                      <a:noFill/>
                    </a:lnT>
                    <a:lnB w="6350" cap="flat" cmpd="sng">
                      <a:solidFill>
                        <a:srgbClr val="000000"/>
                      </a:solidFill>
                      <a:prstDash val="solid"/>
                      <a:headEnd type="none" w="med" len="med"/>
                      <a:tailEnd type="none" w="med" len="med"/>
                    </a:lnB>
                    <a:solidFill>
                      <a:srgbClr val="375623"/>
                    </a:solidFill>
                  </a:tcPr>
                </a:tc>
                <a:tc>
                  <a:txBody>
                    <a:bodyPr/>
                    <a:p>
                      <a:pPr algn="l" fontAlgn="ctr"/>
                      <a:r>
                        <a:rPr sz="1100" b="0" i="0">
                          <a:solidFill>
                            <a:srgbClr val="FFFFFF"/>
                          </a:solidFill>
                          <a:latin typeface="Arial" panose="020B0604020202020204" pitchFamily="34" charset="0"/>
                          <a:ea typeface="lato"/>
                          <a:cs typeface="Arial" panose="020B0604020202020204" pitchFamily="34" charset="0"/>
                        </a:rPr>
                        <a:t>Definition</a:t>
                      </a:r>
                      <a:endParaRPr sz="1100" b="0" i="0">
                        <a:solidFill>
                          <a:srgbClr val="FFFFFF"/>
                        </a:solidFill>
                        <a:latin typeface="Arial" panose="020B0604020202020204" pitchFamily="34" charset="0"/>
                        <a:ea typeface="lato"/>
                        <a:cs typeface="Arial" panose="020B0604020202020204" pitchFamily="34" charset="0"/>
                      </a:endParaRPr>
                    </a:p>
                  </a:txBody>
                  <a:tcPr marL="5080" marR="5080" marT="5080" marB="0" anchor="ctr" anchorCtr="0">
                    <a:lnL>
                      <a:noFill/>
                    </a:lnL>
                    <a:lnR>
                      <a:noFill/>
                    </a:lnR>
                    <a:lnT>
                      <a:noFill/>
                    </a:lnT>
                    <a:lnB w="6350" cap="flat" cmpd="sng">
                      <a:solidFill>
                        <a:srgbClr val="000000"/>
                      </a:solidFill>
                      <a:prstDash val="solid"/>
                      <a:headEnd type="none" w="med" len="med"/>
                      <a:tailEnd type="none" w="med" len="med"/>
                    </a:lnB>
                    <a:solidFill>
                      <a:srgbClr val="375623"/>
                    </a:solidFill>
                  </a:tcPr>
                </a:tc>
              </a:tr>
              <a:tr h="524510">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Q75</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a:noFill/>
                    </a:lnB>
                    <a:noFill/>
                  </a:tcPr>
                </a:tc>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Materials and products stored in good conditions to avoid quality decrease</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w="6350" cap="flat" cmpd="sng">
                      <a:solidFill>
                        <a:srgbClr val="000000"/>
                      </a:solidFill>
                      <a:prstDash val="solid"/>
                      <a:headEnd type="none" w="med" len="med"/>
                      <a:tailEnd type="none" w="med" len="med"/>
                    </a:lnT>
                    <a:lnB>
                      <a:noFill/>
                    </a:lnB>
                    <a:noFill/>
                  </a:tcPr>
                </a:tc>
              </a:tr>
              <a:tr h="524510">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Q76</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a:noFill/>
                    </a:lnT>
                    <a:lnB>
                      <a:noFill/>
                    </a:lnB>
                    <a:noFill/>
                  </a:tcPr>
                </a:tc>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Storage marked with dates and using First In First Out system</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a:noFill/>
                    </a:lnT>
                    <a:lnB>
                      <a:noFill/>
                    </a:lnB>
                    <a:noFill/>
                  </a:tcPr>
                </a:tc>
              </a:tr>
              <a:tr h="445770">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Q77</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a:noFill/>
                    </a:lnT>
                    <a:lnB>
                      <a:noFill/>
                    </a:lnB>
                    <a:noFill/>
                  </a:tcPr>
                </a:tc>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Ingredients that absorb water stored in a dry place</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a:noFill/>
                    </a:lnT>
                    <a:lnB>
                      <a:noFill/>
                    </a:lnB>
                    <a:noFill/>
                  </a:tcPr>
                </a:tc>
              </a:tr>
              <a:tr h="525145">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Q78</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a:noFill/>
                    </a:lnT>
                    <a:lnB>
                      <a:noFill/>
                    </a:lnB>
                    <a:noFill/>
                  </a:tcPr>
                </a:tc>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Hazardous materials stored separately to avoid contamination</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a:noFill/>
                    </a:lnT>
                    <a:lnB>
                      <a:noFill/>
                    </a:lnB>
                    <a:noFill/>
                  </a:tcPr>
                </a:tc>
              </a:tr>
              <a:tr h="523875">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Q79</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a:noFill/>
                    </a:lnT>
                    <a:lnB>
                      <a:noFill/>
                    </a:lnB>
                    <a:noFill/>
                  </a:tcPr>
                </a:tc>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Cleaned machines/equipment stored properly to avoid contamination</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a:noFill/>
                    </a:lnT>
                    <a:lnB>
                      <a:noFill/>
                    </a:lnB>
                    <a:noFill/>
                  </a:tcPr>
                </a:tc>
              </a:tr>
              <a:tr h="317500">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Q80</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a:noFill/>
                    </a:lnT>
                    <a:lnB>
                      <a:noFill/>
                    </a:lnB>
                    <a:noFill/>
                  </a:tcPr>
                </a:tc>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Food packaging clearly labeled for consumer ease</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a:noFill/>
                    </a:lnT>
                    <a:lnB>
                      <a:noFill/>
                    </a:lnB>
                    <a:noFill/>
                  </a:tcPr>
                </a:tc>
              </a:tr>
              <a:tr h="523875">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Q81</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a:noFill/>
                    </a:lnT>
                    <a:lnB>
                      <a:noFill/>
                    </a:lnB>
                    <a:noFill/>
                  </a:tcPr>
                </a:tc>
                <a:tc>
                  <a:txBody>
                    <a:bodyPr/>
                    <a:p>
                      <a:pPr algn="l" fontAlgn="ctr"/>
                      <a:r>
                        <a:rPr sz="1100" b="0" i="0">
                          <a:solidFill>
                            <a:srgbClr val="000000"/>
                          </a:solidFill>
                          <a:latin typeface="Arial" panose="020B0604020202020204" pitchFamily="34" charset="0"/>
                          <a:ea typeface="Segoe UI" panose="020B0502040204020203"/>
                          <a:cs typeface="Arial" panose="020B0604020202020204" pitchFamily="34" charset="0"/>
                        </a:rPr>
                        <a:t>Person in charge overseeing production process for quality control</a:t>
                      </a:r>
                      <a:endParaRPr sz="1100" b="0" i="0">
                        <a:solidFill>
                          <a:srgbClr val="000000"/>
                        </a:solidFill>
                        <a:latin typeface="Arial" panose="020B0604020202020204" pitchFamily="34" charset="0"/>
                        <a:ea typeface="Segoe UI" panose="020B0502040204020203"/>
                        <a:cs typeface="Arial" panose="020B0604020202020204" pitchFamily="34" charset="0"/>
                      </a:endParaRPr>
                    </a:p>
                  </a:txBody>
                  <a:tcPr marL="5080" marR="5080" marT="5080" marB="0" anchor="ctr" anchorCtr="0">
                    <a:lnL>
                      <a:noFill/>
                    </a:lnL>
                    <a:lnR>
                      <a:noFill/>
                    </a:lnR>
                    <a:lnT>
                      <a:noFill/>
                    </a:lnT>
                    <a:lnB>
                      <a:noFill/>
                    </a:lnB>
                    <a:noFill/>
                  </a:tcPr>
                </a:tc>
              </a:tr>
            </a:tbl>
          </a:graphicData>
        </a:graphic>
      </p:graphicFrame>
    </p:spTree>
  </p:cSld>
  <p:clrMapOvr>
    <a:masterClrMapping/>
  </p:clrMapOvr>
</p:sld>
</file>

<file path=ppt/tags/tag1.xml><?xml version="1.0" encoding="utf-8"?>
<p:tagLst xmlns:p="http://schemas.openxmlformats.org/presentationml/2006/main">
  <p:tag name="TABLE_ENDDRAG_ORIGIN_RECT" val="396*198"/>
  <p:tag name="TABLE_ENDDRAG_RECT" val="480*307*396*198"/>
</p:tagLst>
</file>

<file path=ppt/tags/tag2.xml><?xml version="1.0" encoding="utf-8"?>
<p:tagLst xmlns:p="http://schemas.openxmlformats.org/presentationml/2006/main">
  <p:tag name="TABLE_ENDDRAG_ORIGIN_RECT" val="346*291"/>
  <p:tag name="TABLE_ENDDRAG_RECT" val="597*132*346*291"/>
</p:tagLst>
</file>

<file path=ppt/tags/tag3.xml><?xml version="1.0" encoding="utf-8"?>
<p:tagLst xmlns:p="http://schemas.openxmlformats.org/presentationml/2006/main">
  <p:tag name="TABLE_ENDDRAG_ORIGIN_RECT" val="408*123"/>
  <p:tag name="TABLE_ENDDRAG_RECT" val="332*192*408*123"/>
</p:tagLst>
</file>

<file path=ppt/theme/theme1.xml><?xml version="1.0" encoding="utf-8"?>
<a:theme xmlns:a="http://schemas.openxmlformats.org/drawingml/2006/main" name="1_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11159</Words>
  <Application>WPS Presentation</Application>
  <PresentationFormat>Widescreen</PresentationFormat>
  <Paragraphs>303</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Dosis Light</vt:lpstr>
      <vt:lpstr>Segoe Print</vt:lpstr>
      <vt:lpstr>lato</vt:lpstr>
      <vt:lpstr>Segoe UI</vt:lpstr>
      <vt:lpstr>Microsoft YaHei</vt:lpstr>
      <vt:lpstr>Arial Unicode MS</vt:lpstr>
      <vt:lpstr>Calibri</vt:lpstr>
      <vt:lpstr>Swiss721BT-Bold</vt:lpstr>
      <vt:lpstr>1_Default Design</vt:lpstr>
      <vt:lpstr>IMPLEMENTATION STUDY OF FOOD SAFETY IN MSMES AND STREET FOOD BUSINESSES IN THE APEC REGION  Deri Siswara</vt:lpstr>
      <vt:lpstr>INTRODUCTION</vt:lpstr>
      <vt:lpstr>RESEARCH DESIGN</vt:lpstr>
      <vt:lpstr>ISO22000:2018</vt:lpstr>
      <vt:lpstr>FINDINGS</vt:lpstr>
      <vt:lpstr>FINDINGS</vt:lpstr>
      <vt:lpstr>FINDINGS</vt:lpstr>
      <vt:lpstr>FINDINGS</vt:lpstr>
      <vt:lpstr>FINDINGS</vt:lpstr>
      <vt:lpstr>FINDINGS</vt:lpstr>
      <vt:lpstr>FINDINGS</vt:lpstr>
      <vt:lpstr>CONLUSIONS</vt:lpstr>
      <vt:lpstr>RECOMMENDATION</vt:lpstr>
      <vt:lpstr>FINDINGS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REGULATOR  ASSESSMENT</dc:title>
  <dc:creator/>
  <cp:lastModifiedBy>Deri Kupluk</cp:lastModifiedBy>
  <cp:revision>68</cp:revision>
  <dcterms:created xsi:type="dcterms:W3CDTF">2025-05-23T18:28:00Z</dcterms:created>
  <dcterms:modified xsi:type="dcterms:W3CDTF">2025-06-23T10:36:20Z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EB0929E803E14487BA682B0C5671B72E_13</vt:lpwstr>
  </property>
  <property fmtid="{D5CDD505-2E9C-101B-9397-08002B2CF9AE}" pid="3" name="KSOProductBuildVer">
    <vt:lpwstr>1033-12.2.0.21546</vt:lpwstr>
  </property>
</Properties>
</file>