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0" r:id="rId3"/>
    <p:sldId id="256" r:id="rId4"/>
    <p:sldId id="261" r:id="rId6"/>
    <p:sldId id="257" r:id="rId7"/>
    <p:sldId id="258" r:id="rId8"/>
    <p:sldId id="259" r:id="rId9"/>
    <p:sldId id="260" r:id="rId10"/>
    <p:sldId id="262" r:id="rId11"/>
    <p:sldId id="263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2510155" y="0"/>
            <a:ext cx="9681845" cy="3946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object 3"/>
          <p:cNvSpPr/>
          <p:nvPr/>
        </p:nvSpPr>
        <p:spPr>
          <a:xfrm>
            <a:off x="635" y="1490980"/>
            <a:ext cx="6318250" cy="3950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" y="2458085"/>
            <a:ext cx="6317615" cy="2016125"/>
          </a:xfrm>
          <a:prstGeom prst="rect">
            <a:avLst/>
          </a:prstGeom>
        </p:spPr>
        <p:txBody>
          <a:bodyPr vert="horz" wrap="square" lIns="0" tIns="9048" rIns="0" bIns="0" rtlCol="0">
            <a:no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en-US" sz="3200" b="1">
                <a:solidFill>
                  <a:schemeClr val="bg1"/>
                </a:solidFill>
              </a:rPr>
              <a:t>REGULATOR ASSESSMENT </a:t>
            </a:r>
            <a:br>
              <a:rPr lang="en-US" altLang="en-US" sz="3200" b="1">
                <a:solidFill>
                  <a:schemeClr val="bg1"/>
                </a:solidFill>
              </a:rPr>
            </a:br>
            <a:br>
              <a:rPr lang="en-US" altLang="en-US" sz="3200" b="1">
                <a:solidFill>
                  <a:schemeClr val="bg1"/>
                </a:solidFill>
              </a:rPr>
            </a:br>
            <a:r>
              <a:rPr lang="en-US" altLang="en-US" sz="2400" b="1">
                <a:solidFill>
                  <a:schemeClr val="bg1"/>
                </a:solidFill>
              </a:rPr>
              <a:t>FOOD SAFETY IN MSMEs AND STREET FOOD BUSINESSES in The APEC Region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435610" y="154940"/>
            <a:ext cx="1691005" cy="980440"/>
          </a:xfrm>
          <a:prstGeom prst="rect">
            <a:avLst/>
          </a:prstGeom>
          <a:noFill/>
        </p:spPr>
      </p:pic>
      <p:sp>
        <p:nvSpPr>
          <p:cNvPr id="33" name="object 4"/>
          <p:cNvSpPr txBox="1">
            <a:spLocks noGrp="1"/>
          </p:cNvSpPr>
          <p:nvPr/>
        </p:nvSpPr>
        <p:spPr>
          <a:xfrm>
            <a:off x="6477000" y="4362450"/>
            <a:ext cx="7341870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5" dirty="0">
                <a:solidFill>
                  <a:srgbClr val="000000"/>
                </a:solidFill>
              </a:rPr>
              <a:t>01</a:t>
            </a:r>
            <a:r>
              <a:rPr lang="en-US" sz="2400" spc="5" dirty="0">
                <a:solidFill>
                  <a:srgbClr val="000000"/>
                </a:solidFill>
              </a:rPr>
              <a:t> </a:t>
            </a:r>
            <a:r>
              <a:rPr lang="en-US" sz="2400" spc="5" dirty="0">
                <a:solidFill>
                  <a:srgbClr val="000000"/>
                </a:solidFill>
                <a:sym typeface="+mn-ea"/>
              </a:rPr>
              <a:t>Legality</a:t>
            </a:r>
            <a:endParaRPr lang="en-US" sz="2400" spc="5" dirty="0">
              <a:solidFill>
                <a:srgbClr val="000000"/>
              </a:solidFill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5" dirty="0">
                <a:solidFill>
                  <a:srgbClr val="000000"/>
                </a:solidFill>
                <a:sym typeface="+mn-ea"/>
              </a:rPr>
              <a:t>0</a:t>
            </a:r>
            <a:r>
              <a:rPr lang="en-US" sz="2400" spc="5" dirty="0">
                <a:solidFill>
                  <a:srgbClr val="000000"/>
                </a:solidFill>
                <a:sym typeface="+mn-ea"/>
              </a:rPr>
              <a:t>2 </a:t>
            </a:r>
            <a:r>
              <a:rPr lang="en-US" altLang="en-US" sz="2400" spc="5" dirty="0">
                <a:solidFill>
                  <a:srgbClr val="000000"/>
                </a:solidFill>
                <a:sym typeface="+mn-ea"/>
              </a:rPr>
              <a:t>Control/Supervision</a:t>
            </a:r>
            <a:endParaRPr lang="en-US" altLang="en-US" sz="2400" spc="5" dirty="0">
              <a:solidFill>
                <a:srgbClr val="000000"/>
              </a:solidFill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5" dirty="0">
                <a:solidFill>
                  <a:srgbClr val="000000"/>
                </a:solidFill>
                <a:sym typeface="+mn-ea"/>
              </a:rPr>
              <a:t>0</a:t>
            </a:r>
            <a:r>
              <a:rPr lang="en-US" sz="2400" spc="5" dirty="0">
                <a:solidFill>
                  <a:srgbClr val="000000"/>
                </a:solidFill>
                <a:sym typeface="+mn-ea"/>
              </a:rPr>
              <a:t>3 </a:t>
            </a:r>
            <a:r>
              <a:rPr lang="en-US" altLang="en-US" sz="2400" spc="5" dirty="0">
                <a:solidFill>
                  <a:srgbClr val="000000"/>
                </a:solidFill>
                <a:sym typeface="+mn-ea"/>
              </a:rPr>
              <a:t>Foster of Street Vendors</a:t>
            </a:r>
            <a:endParaRPr sz="24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2400" spc="5" dirty="0">
              <a:solidFill>
                <a:srgbClr val="00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396230" y="6289040"/>
            <a:ext cx="1399540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en-US" sz="2400" b="1" spc="5" dirty="0">
                <a:solidFill>
                  <a:srgbClr val="000000"/>
                </a:solidFill>
                <a:sym typeface="+mn-ea"/>
              </a:rPr>
              <a:t>2025</a:t>
            </a:r>
            <a:endParaRPr lang="en-US" sz="2400" b="1" spc="5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-561340" y="5208270"/>
            <a:ext cx="2123440" cy="2132330"/>
          </a:xfrm>
          <a:prstGeom prst="rect">
            <a:avLst/>
          </a:prstGeom>
        </p:spPr>
      </p:pic>
      <p:sp>
        <p:nvSpPr>
          <p:cNvPr id="15" name="Rectangle: Rounded Corners 118"/>
          <p:cNvSpPr/>
          <p:nvPr/>
        </p:nvSpPr>
        <p:spPr>
          <a:xfrm>
            <a:off x="941705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5212;p38"/>
          <p:cNvSpPr txBox="1"/>
          <p:nvPr/>
        </p:nvSpPr>
        <p:spPr>
          <a:xfrm>
            <a:off x="1005840" y="5128895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Slightly more than half of regulatory agencies (57.1%) have experienced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cases of food poisoning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their areas, while 42.9% have not.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18"/>
          <p:cNvSpPr/>
          <p:nvPr/>
        </p:nvSpPr>
        <p:spPr>
          <a:xfrm>
            <a:off x="6398260" y="5092700"/>
            <a:ext cx="480314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5212;p38"/>
          <p:cNvSpPr txBox="1"/>
          <p:nvPr/>
        </p:nvSpPr>
        <p:spPr>
          <a:xfrm>
            <a:off x="6462395" y="5128895"/>
            <a:ext cx="4735830" cy="92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regulatory agencies (50%) conduct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 monitoring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once per year, while the remaining agencies are evenly split between those conducting more than once per year, those with unscheduled monitoring, and those that never conduct monitoring.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8923655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5" dirty="0">
                <a:solidFill>
                  <a:srgbClr val="000000"/>
                </a:solidFill>
              </a:rPr>
              <a:t>0</a:t>
            </a:r>
            <a:r>
              <a:rPr lang="en-US" sz="4800" spc="5" dirty="0">
                <a:solidFill>
                  <a:srgbClr val="000000"/>
                </a:solidFill>
              </a:rPr>
              <a:t>2 </a:t>
            </a:r>
            <a:r>
              <a:rPr lang="en-US" altLang="en-US" sz="4800" spc="5" dirty="0">
                <a:solidFill>
                  <a:srgbClr val="000000"/>
                </a:solidFill>
                <a:sym typeface="+mn-ea"/>
              </a:rPr>
              <a:t>Control/Supervision</a:t>
            </a:r>
            <a:r>
              <a:rPr lang="en-US" sz="4800" spc="5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sz="48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[4/5]</a:t>
            </a:r>
            <a:endParaRPr sz="48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48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" y="2050415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260" y="1998345"/>
            <a:ext cx="4800600" cy="2800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-561340" y="5208270"/>
            <a:ext cx="2123440" cy="2132330"/>
          </a:xfrm>
          <a:prstGeom prst="rect">
            <a:avLst/>
          </a:prstGeom>
        </p:spPr>
      </p:pic>
      <p:sp>
        <p:nvSpPr>
          <p:cNvPr id="15" name="Rectangle: Rounded Corners 118"/>
          <p:cNvSpPr/>
          <p:nvPr/>
        </p:nvSpPr>
        <p:spPr>
          <a:xfrm>
            <a:off x="3238500" y="5589270"/>
            <a:ext cx="5714365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5212;p38"/>
          <p:cNvSpPr txBox="1"/>
          <p:nvPr/>
        </p:nvSpPr>
        <p:spPr>
          <a:xfrm>
            <a:off x="3302635" y="5625465"/>
            <a:ext cx="563499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Two-thirds of regulatory agencies (66.7%)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publish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supervision results for MSMEs and street food businesses, while only one-third (33.3%) make these findings public.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8923655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5" dirty="0">
                <a:solidFill>
                  <a:srgbClr val="000000"/>
                </a:solidFill>
              </a:rPr>
              <a:t>0</a:t>
            </a:r>
            <a:r>
              <a:rPr lang="en-US" sz="4800" spc="5" dirty="0">
                <a:solidFill>
                  <a:srgbClr val="000000"/>
                </a:solidFill>
              </a:rPr>
              <a:t>2 </a:t>
            </a:r>
            <a:r>
              <a:rPr lang="en-US" altLang="en-US" sz="4800" spc="5" dirty="0">
                <a:solidFill>
                  <a:srgbClr val="000000"/>
                </a:solidFill>
                <a:sym typeface="+mn-ea"/>
              </a:rPr>
              <a:t>Control/Supervision</a:t>
            </a:r>
            <a:r>
              <a:rPr lang="en-US" sz="4800" spc="5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sz="48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[5/5]</a:t>
            </a:r>
            <a:endParaRPr sz="48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48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1898015"/>
            <a:ext cx="57150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-561340" y="5208270"/>
            <a:ext cx="2123440" cy="2132330"/>
          </a:xfrm>
          <a:prstGeom prst="rect">
            <a:avLst/>
          </a:prstGeom>
        </p:spPr>
      </p:pic>
      <p:sp>
        <p:nvSpPr>
          <p:cNvPr id="15" name="Rectangle: Rounded Corners 118"/>
          <p:cNvSpPr/>
          <p:nvPr/>
        </p:nvSpPr>
        <p:spPr>
          <a:xfrm>
            <a:off x="941705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5212;p38"/>
          <p:cNvSpPr txBox="1"/>
          <p:nvPr/>
        </p:nvSpPr>
        <p:spPr>
          <a:xfrm>
            <a:off x="1005840" y="5128895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regulatory agencies (100%) provide training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MSMEs and street food businesses.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18"/>
          <p:cNvSpPr/>
          <p:nvPr/>
        </p:nvSpPr>
        <p:spPr>
          <a:xfrm>
            <a:off x="6398260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5212;p38"/>
          <p:cNvSpPr txBox="1"/>
          <p:nvPr/>
        </p:nvSpPr>
        <p:spPr>
          <a:xfrm>
            <a:off x="6462395" y="5128895"/>
            <a:ext cx="4507230" cy="92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majority (71.4%) of regulatory agencies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specialized food safety training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MSME and street food entrepreneurs, while 28.6% do not offer such focused training programs.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9423400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5" dirty="0">
                <a:solidFill>
                  <a:srgbClr val="000000"/>
                </a:solidFill>
              </a:rPr>
              <a:t>0</a:t>
            </a:r>
            <a:r>
              <a:rPr lang="en-US" sz="4400" spc="5" dirty="0">
                <a:solidFill>
                  <a:srgbClr val="000000"/>
                </a:solidFill>
              </a:rPr>
              <a:t>3 </a:t>
            </a:r>
            <a:r>
              <a:rPr lang="en-US" altLang="en-US" sz="4400" spc="5" dirty="0">
                <a:solidFill>
                  <a:srgbClr val="000000"/>
                </a:solidFill>
                <a:sym typeface="+mn-ea"/>
              </a:rPr>
              <a:t>Foster of Street Vendors</a:t>
            </a:r>
            <a:r>
              <a:rPr lang="en-US" sz="4400" spc="5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sz="44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[1/3]</a:t>
            </a:r>
            <a:endParaRPr sz="44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44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" y="2050415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260" y="2050415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-561340" y="5208270"/>
            <a:ext cx="2123440" cy="2132330"/>
          </a:xfrm>
          <a:prstGeom prst="rect">
            <a:avLst/>
          </a:prstGeom>
        </p:spPr>
      </p:pic>
      <p:sp>
        <p:nvSpPr>
          <p:cNvPr id="15" name="Rectangle: Rounded Corners 118"/>
          <p:cNvSpPr/>
          <p:nvPr/>
        </p:nvSpPr>
        <p:spPr>
          <a:xfrm>
            <a:off x="941705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5212;p38"/>
          <p:cNvSpPr txBox="1"/>
          <p:nvPr/>
        </p:nvSpPr>
        <p:spPr>
          <a:xfrm>
            <a:off x="1005840" y="5128895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vast majority of regulatory agencies (83.3%)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have received consumer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complaints about street food vendors, while only a small percentage (16.7%) report never having received such complaints.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18"/>
          <p:cNvSpPr/>
          <p:nvPr/>
        </p:nvSpPr>
        <p:spPr>
          <a:xfrm>
            <a:off x="6398260" y="5092700"/>
            <a:ext cx="5187315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5212;p38"/>
          <p:cNvSpPr txBox="1"/>
          <p:nvPr/>
        </p:nvSpPr>
        <p:spPr>
          <a:xfrm>
            <a:off x="6462395" y="5128895"/>
            <a:ext cx="5114925" cy="92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complaints are mostly about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cleanliness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(28.6%). The remaining complaints are evenly distributed among food safety issues, combined food safety and cleanliness concerns, and permit-related problems. Other issues include product halalness.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9423400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5" dirty="0">
                <a:solidFill>
                  <a:srgbClr val="000000"/>
                </a:solidFill>
              </a:rPr>
              <a:t>0</a:t>
            </a:r>
            <a:r>
              <a:rPr lang="en-US" sz="4400" spc="5" dirty="0">
                <a:solidFill>
                  <a:srgbClr val="000000"/>
                </a:solidFill>
              </a:rPr>
              <a:t>3 </a:t>
            </a:r>
            <a:r>
              <a:rPr lang="en-US" altLang="en-US" sz="4400" spc="5" dirty="0">
                <a:solidFill>
                  <a:srgbClr val="000000"/>
                </a:solidFill>
                <a:sym typeface="+mn-ea"/>
              </a:rPr>
              <a:t>Foster of Street Vendors</a:t>
            </a:r>
            <a:r>
              <a:rPr lang="en-US" sz="4400" spc="5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sz="44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[2/3]</a:t>
            </a:r>
            <a:endParaRPr sz="44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44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05" y="2050415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260" y="2228850"/>
            <a:ext cx="5187315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-561340" y="5208270"/>
            <a:ext cx="2123440" cy="2132330"/>
          </a:xfrm>
          <a:prstGeom prst="rect">
            <a:avLst/>
          </a:prstGeom>
        </p:spPr>
      </p:pic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9423400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5" dirty="0">
                <a:solidFill>
                  <a:srgbClr val="000000"/>
                </a:solidFill>
              </a:rPr>
              <a:t>0</a:t>
            </a:r>
            <a:r>
              <a:rPr lang="en-US" sz="4400" spc="5" dirty="0">
                <a:solidFill>
                  <a:srgbClr val="000000"/>
                </a:solidFill>
              </a:rPr>
              <a:t>3 </a:t>
            </a:r>
            <a:r>
              <a:rPr lang="en-US" altLang="en-US" sz="4400" spc="5" dirty="0">
                <a:solidFill>
                  <a:srgbClr val="000000"/>
                </a:solidFill>
                <a:sym typeface="+mn-ea"/>
              </a:rPr>
              <a:t>Foster of Street Vendors</a:t>
            </a:r>
            <a:r>
              <a:rPr lang="en-US" sz="4400" spc="5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sz="44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[3/3]</a:t>
            </a:r>
            <a:endParaRPr sz="44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44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205" y="2212975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: Rounded Corners 118"/>
          <p:cNvSpPr/>
          <p:nvPr/>
        </p:nvSpPr>
        <p:spPr>
          <a:xfrm>
            <a:off x="6888480" y="308737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5212;p38"/>
          <p:cNvSpPr txBox="1"/>
          <p:nvPr/>
        </p:nvSpPr>
        <p:spPr>
          <a:xfrm>
            <a:off x="6951980" y="3122930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program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118"/>
          <p:cNvSpPr/>
          <p:nvPr/>
        </p:nvSpPr>
        <p:spPr>
          <a:xfrm>
            <a:off x="1641475" y="5320665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5212;p38"/>
          <p:cNvSpPr txBox="1"/>
          <p:nvPr/>
        </p:nvSpPr>
        <p:spPr>
          <a:xfrm>
            <a:off x="1705610" y="5356860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regulatory agencies (71.4%) have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established programs related to improving food safety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while 28.6% report not having such shareable food safety improvement programs.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-561340" y="5208270"/>
            <a:ext cx="2123440" cy="2132330"/>
          </a:xfrm>
          <a:prstGeom prst="rect">
            <a:avLst/>
          </a:prstGeom>
        </p:spPr>
      </p:pic>
      <p:sp>
        <p:nvSpPr>
          <p:cNvPr id="15" name="Rectangle: Rounded Corners 118"/>
          <p:cNvSpPr/>
          <p:nvPr/>
        </p:nvSpPr>
        <p:spPr>
          <a:xfrm>
            <a:off x="941705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5212;p38"/>
          <p:cNvSpPr txBox="1"/>
          <p:nvPr/>
        </p:nvSpPr>
        <p:spPr>
          <a:xfrm>
            <a:off x="1005840" y="5128895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regulators (88.9%) reported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 regulations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supervising MSMEs and street food businesses locally, while only 11.1% indicated no such regulations exist.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18"/>
          <p:cNvSpPr/>
          <p:nvPr/>
        </p:nvSpPr>
        <p:spPr>
          <a:xfrm>
            <a:off x="6398260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5212;p38"/>
          <p:cNvSpPr txBox="1"/>
          <p:nvPr/>
        </p:nvSpPr>
        <p:spPr>
          <a:xfrm>
            <a:off x="6462395" y="5116195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regulators (77.8%) reported that permits or registrations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mandatory for MSMEs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street food businesses, while only 22.2% indicated that such formal documentation is not required.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5090160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5" dirty="0">
                <a:solidFill>
                  <a:srgbClr val="000000"/>
                </a:solidFill>
              </a:rPr>
              <a:t>01</a:t>
            </a:r>
            <a:r>
              <a:rPr lang="en-US" sz="4800" spc="5" dirty="0">
                <a:solidFill>
                  <a:srgbClr val="000000"/>
                </a:solidFill>
              </a:rPr>
              <a:t> </a:t>
            </a:r>
            <a:r>
              <a:rPr lang="en-US" sz="4800" spc="5" dirty="0">
                <a:solidFill>
                  <a:srgbClr val="000000"/>
                </a:solidFill>
                <a:sym typeface="+mn-ea"/>
              </a:rPr>
              <a:t>Legality </a:t>
            </a:r>
            <a:r>
              <a:rPr lang="en-US" sz="48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[1/5]</a:t>
            </a:r>
            <a:endParaRPr sz="48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48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35" y="2021205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260" y="2021205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-561340" y="5208270"/>
            <a:ext cx="2123440" cy="2132330"/>
          </a:xfrm>
          <a:prstGeom prst="rect">
            <a:avLst/>
          </a:prstGeom>
        </p:spPr>
      </p:pic>
      <p:sp>
        <p:nvSpPr>
          <p:cNvPr id="15" name="Rectangle: Rounded Corners 118"/>
          <p:cNvSpPr/>
          <p:nvPr/>
        </p:nvSpPr>
        <p:spPr>
          <a:xfrm>
            <a:off x="941705" y="1729105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5212;p38"/>
          <p:cNvSpPr txBox="1"/>
          <p:nvPr/>
        </p:nvSpPr>
        <p:spPr>
          <a:xfrm>
            <a:off x="1005205" y="1764665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regulation and institution/agency authority to supervise MSMEs and street food businesses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5090160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5" dirty="0">
                <a:solidFill>
                  <a:srgbClr val="000000"/>
                </a:solidFill>
              </a:rPr>
              <a:t>01</a:t>
            </a:r>
            <a:r>
              <a:rPr lang="en-US" sz="4800" spc="5" dirty="0">
                <a:solidFill>
                  <a:srgbClr val="000000"/>
                </a:solidFill>
              </a:rPr>
              <a:t> </a:t>
            </a:r>
            <a:r>
              <a:rPr lang="en-US" sz="4800" spc="5" dirty="0">
                <a:solidFill>
                  <a:srgbClr val="000000"/>
                </a:solidFill>
                <a:sym typeface="+mn-ea"/>
              </a:rPr>
              <a:t>Legality </a:t>
            </a:r>
            <a:r>
              <a:rPr lang="en-US" sz="48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[2/5]</a:t>
            </a:r>
            <a:endParaRPr lang="en-US" sz="48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-561340" y="5208270"/>
            <a:ext cx="2123440" cy="2132330"/>
          </a:xfrm>
          <a:prstGeom prst="rect">
            <a:avLst/>
          </a:prstGeom>
        </p:spPr>
      </p:pic>
      <p:sp>
        <p:nvSpPr>
          <p:cNvPr id="15" name="Rectangle: Rounded Corners 118"/>
          <p:cNvSpPr/>
          <p:nvPr/>
        </p:nvSpPr>
        <p:spPr>
          <a:xfrm>
            <a:off x="941705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5212;p38"/>
          <p:cNvSpPr txBox="1"/>
          <p:nvPr/>
        </p:nvSpPr>
        <p:spPr>
          <a:xfrm>
            <a:off x="1005840" y="5128895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regulators (88.9%) reported having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registration permit services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MSMEs and street food businesses, while only 11.1% indicated no such services exist.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18"/>
          <p:cNvSpPr/>
          <p:nvPr/>
        </p:nvSpPr>
        <p:spPr>
          <a:xfrm>
            <a:off x="6398260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5212;p38"/>
          <p:cNvSpPr txBox="1"/>
          <p:nvPr/>
        </p:nvSpPr>
        <p:spPr>
          <a:xfrm>
            <a:off x="6462395" y="5116195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regulators (100%) reported having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systems, mechanisms and procedures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place for granting permits to MSMEs and street food businesses.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5090160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5" dirty="0">
                <a:solidFill>
                  <a:srgbClr val="000000"/>
                </a:solidFill>
              </a:rPr>
              <a:t>01</a:t>
            </a:r>
            <a:r>
              <a:rPr lang="en-US" sz="4800" spc="5" dirty="0">
                <a:solidFill>
                  <a:srgbClr val="000000"/>
                </a:solidFill>
              </a:rPr>
              <a:t> </a:t>
            </a:r>
            <a:r>
              <a:rPr lang="en-US" sz="4800" spc="5" dirty="0">
                <a:solidFill>
                  <a:srgbClr val="000000"/>
                </a:solidFill>
                <a:sym typeface="+mn-ea"/>
              </a:rPr>
              <a:t>Legality </a:t>
            </a:r>
            <a:r>
              <a:rPr lang="en-US" sz="48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[3/5]</a:t>
            </a:r>
            <a:endParaRPr sz="48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48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35" y="2011045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260" y="2011045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-561340" y="5208270"/>
            <a:ext cx="2123440" cy="2132330"/>
          </a:xfrm>
          <a:prstGeom prst="rect">
            <a:avLst/>
          </a:prstGeom>
        </p:spPr>
      </p:pic>
      <p:sp>
        <p:nvSpPr>
          <p:cNvPr id="15" name="Rectangle: Rounded Corners 118"/>
          <p:cNvSpPr/>
          <p:nvPr/>
        </p:nvSpPr>
        <p:spPr>
          <a:xfrm>
            <a:off x="941705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5212;p38"/>
          <p:cNvSpPr txBox="1"/>
          <p:nvPr/>
        </p:nvSpPr>
        <p:spPr>
          <a:xfrm>
            <a:off x="1005840" y="5128895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regulatory agencies (87.5%)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complaint services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to licensing of food business registration certificates for MSMEs and street vendors, while a small minority (12.5%) do not offer such services.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18"/>
          <p:cNvSpPr/>
          <p:nvPr/>
        </p:nvSpPr>
        <p:spPr>
          <a:xfrm>
            <a:off x="6398260" y="5092700"/>
            <a:ext cx="4570730" cy="130937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5212;p38"/>
          <p:cNvSpPr txBox="1"/>
          <p:nvPr/>
        </p:nvSpPr>
        <p:spPr>
          <a:xfrm>
            <a:off x="6462395" y="5128895"/>
            <a:ext cx="4507230" cy="116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regulators (50%) reported that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registration permits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completed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less than 2 days, while the other half (50%) indicated it takes more than 1 week to process, with no regulators reporting processing times in the intermediate ranges of 3-5 days or 6-7 days.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5090160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5" dirty="0">
                <a:solidFill>
                  <a:srgbClr val="000000"/>
                </a:solidFill>
              </a:rPr>
              <a:t>01</a:t>
            </a:r>
            <a:r>
              <a:rPr lang="en-US" sz="4800" spc="5" dirty="0">
                <a:solidFill>
                  <a:srgbClr val="000000"/>
                </a:solidFill>
              </a:rPr>
              <a:t> </a:t>
            </a:r>
            <a:r>
              <a:rPr lang="en-US" sz="4800" spc="5" dirty="0">
                <a:solidFill>
                  <a:srgbClr val="000000"/>
                </a:solidFill>
                <a:sym typeface="+mn-ea"/>
              </a:rPr>
              <a:t>Legality </a:t>
            </a:r>
            <a:r>
              <a:rPr lang="en-US" sz="48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[4/5]</a:t>
            </a:r>
            <a:endParaRPr sz="48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48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05" y="2057400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395" y="2057400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-561340" y="5208270"/>
            <a:ext cx="2123440" cy="2132330"/>
          </a:xfrm>
          <a:prstGeom prst="rect">
            <a:avLst/>
          </a:prstGeom>
        </p:spPr>
      </p:pic>
      <p:sp>
        <p:nvSpPr>
          <p:cNvPr id="15" name="Rectangle: Rounded Corners 118"/>
          <p:cNvSpPr/>
          <p:nvPr/>
        </p:nvSpPr>
        <p:spPr>
          <a:xfrm>
            <a:off x="3239135" y="5369560"/>
            <a:ext cx="5714365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5212;p38"/>
          <p:cNvSpPr txBox="1"/>
          <p:nvPr/>
        </p:nvSpPr>
        <p:spPr>
          <a:xfrm>
            <a:off x="3239135" y="5386070"/>
            <a:ext cx="5715635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registration costs are evenly split, with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 of regulatory agencies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(50%) offering completely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registration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 and the other half (50%)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charging a fee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No regulators reported offering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subsidized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options.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5090160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5" dirty="0">
                <a:solidFill>
                  <a:srgbClr val="000000"/>
                </a:solidFill>
              </a:rPr>
              <a:t>01</a:t>
            </a:r>
            <a:r>
              <a:rPr lang="en-US" sz="4800" spc="5" dirty="0">
                <a:solidFill>
                  <a:srgbClr val="000000"/>
                </a:solidFill>
              </a:rPr>
              <a:t> </a:t>
            </a:r>
            <a:r>
              <a:rPr lang="en-US" sz="4800" spc="5" dirty="0">
                <a:solidFill>
                  <a:srgbClr val="000000"/>
                </a:solidFill>
                <a:sym typeface="+mn-ea"/>
              </a:rPr>
              <a:t>Legality </a:t>
            </a:r>
            <a:r>
              <a:rPr lang="en-US" sz="48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[5/5]</a:t>
            </a:r>
            <a:endParaRPr sz="48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48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1707515"/>
            <a:ext cx="57150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-561340" y="5208270"/>
            <a:ext cx="2123440" cy="2132330"/>
          </a:xfrm>
          <a:prstGeom prst="rect">
            <a:avLst/>
          </a:prstGeom>
        </p:spPr>
      </p:pic>
      <p:sp>
        <p:nvSpPr>
          <p:cNvPr id="15" name="Rectangle: Rounded Corners 118"/>
          <p:cNvSpPr/>
          <p:nvPr/>
        </p:nvSpPr>
        <p:spPr>
          <a:xfrm>
            <a:off x="941705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5212;p38"/>
          <p:cNvSpPr txBox="1"/>
          <p:nvPr/>
        </p:nvSpPr>
        <p:spPr>
          <a:xfrm>
            <a:off x="1005840" y="5128895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regulatory agencies (85.7%) have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supervision plans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place for MSMEs and street food businesses, while a small minority (14.3%) do not have formal planning for such oversight activities.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18"/>
          <p:cNvSpPr/>
          <p:nvPr/>
        </p:nvSpPr>
        <p:spPr>
          <a:xfrm>
            <a:off x="6398260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5212;p38"/>
          <p:cNvSpPr txBox="1"/>
          <p:nvPr/>
        </p:nvSpPr>
        <p:spPr>
          <a:xfrm>
            <a:off x="6462395" y="5128895"/>
            <a:ext cx="4507230" cy="92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regulatory agencies (85.7%)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 routine and scheduled supervision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MSMEs and street food businesses, while a small minority (14.3%) do not perform such regular oversight activities.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8923655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5" dirty="0">
                <a:solidFill>
                  <a:srgbClr val="000000"/>
                </a:solidFill>
              </a:rPr>
              <a:t>0</a:t>
            </a:r>
            <a:r>
              <a:rPr lang="en-US" sz="4800" spc="5" dirty="0">
                <a:solidFill>
                  <a:srgbClr val="000000"/>
                </a:solidFill>
              </a:rPr>
              <a:t>2 </a:t>
            </a:r>
            <a:r>
              <a:rPr lang="en-US" altLang="en-US" sz="4800" spc="5" dirty="0">
                <a:solidFill>
                  <a:srgbClr val="000000"/>
                </a:solidFill>
                <a:sym typeface="+mn-ea"/>
              </a:rPr>
              <a:t>Control/Supervision</a:t>
            </a:r>
            <a:r>
              <a:rPr lang="en-US" sz="4800" spc="5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sz="48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[1/5]</a:t>
            </a:r>
            <a:endParaRPr sz="48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48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" y="2057400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260" y="2057400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-561340" y="5208270"/>
            <a:ext cx="2123440" cy="2132330"/>
          </a:xfrm>
          <a:prstGeom prst="rect">
            <a:avLst/>
          </a:prstGeom>
        </p:spPr>
      </p:pic>
      <p:sp>
        <p:nvSpPr>
          <p:cNvPr id="15" name="Rectangle: Rounded Corners 118"/>
          <p:cNvSpPr/>
          <p:nvPr/>
        </p:nvSpPr>
        <p:spPr>
          <a:xfrm>
            <a:off x="941705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5212;p38"/>
          <p:cNvSpPr txBox="1"/>
          <p:nvPr/>
        </p:nvSpPr>
        <p:spPr>
          <a:xfrm>
            <a:off x="1005840" y="5128895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regulatory agencies (85.7%)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expired products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MSMEs and street vendors in their areas, while a small minority (14.3%) do not conduct such product expiration monitoring.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18"/>
          <p:cNvSpPr/>
          <p:nvPr/>
        </p:nvSpPr>
        <p:spPr>
          <a:xfrm>
            <a:off x="6398260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5212;p38"/>
          <p:cNvSpPr txBox="1"/>
          <p:nvPr/>
        </p:nvSpPr>
        <p:spPr>
          <a:xfrm>
            <a:off x="6462395" y="5128895"/>
            <a:ext cx="4507230" cy="92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regulatory agencies (85.7%)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 testing on contaminated food and feed materials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traceability purposes, while a small minority (14.3%) do not perform such testing activities.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8923655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5" dirty="0">
                <a:solidFill>
                  <a:srgbClr val="000000"/>
                </a:solidFill>
              </a:rPr>
              <a:t>0</a:t>
            </a:r>
            <a:r>
              <a:rPr lang="en-US" sz="4800" spc="5" dirty="0">
                <a:solidFill>
                  <a:srgbClr val="000000"/>
                </a:solidFill>
              </a:rPr>
              <a:t>2 </a:t>
            </a:r>
            <a:r>
              <a:rPr lang="en-US" altLang="en-US" sz="4800" spc="5" dirty="0">
                <a:solidFill>
                  <a:srgbClr val="000000"/>
                </a:solidFill>
                <a:sym typeface="+mn-ea"/>
              </a:rPr>
              <a:t>Control/Supervision</a:t>
            </a:r>
            <a:r>
              <a:rPr lang="en-US" sz="4800" spc="5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sz="48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[2/5]</a:t>
            </a:r>
            <a:endParaRPr sz="48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48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35" y="2057400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260" y="2057400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18"/>
          <p:cNvSpPr/>
          <p:nvPr/>
        </p:nvSpPr>
        <p:spPr>
          <a:xfrm>
            <a:off x="281940" y="5240020"/>
            <a:ext cx="5600065" cy="13538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5212;p38"/>
          <p:cNvSpPr txBox="1"/>
          <p:nvPr/>
        </p:nvSpPr>
        <p:spPr>
          <a:xfrm>
            <a:off x="281940" y="5447030"/>
            <a:ext cx="5600065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 agencies employ diverse oversight methods for MSMEs and street food businesses. Of these, 28.6% use comprehensive approaches that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administrative evaluation, general surveys, and sampling tests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Another 42.9% use single methods such as administrative evaluation, general surveys, or sampling tests individually. The remaining 28.6% use specialized methods like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surveillance audits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rely solely on a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unit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8923655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5" dirty="0">
                <a:solidFill>
                  <a:srgbClr val="000000"/>
                </a:solidFill>
              </a:rPr>
              <a:t>0</a:t>
            </a:r>
            <a:r>
              <a:rPr lang="en-US" sz="4800" spc="5" dirty="0">
                <a:solidFill>
                  <a:srgbClr val="000000"/>
                </a:solidFill>
              </a:rPr>
              <a:t>2 </a:t>
            </a:r>
            <a:r>
              <a:rPr lang="en-US" altLang="en-US" sz="4800" spc="5" dirty="0">
                <a:solidFill>
                  <a:srgbClr val="000000"/>
                </a:solidFill>
                <a:sym typeface="+mn-ea"/>
              </a:rPr>
              <a:t>Control/Supervision</a:t>
            </a:r>
            <a:r>
              <a:rPr lang="en-US" sz="4800" spc="5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sz="48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[3/5]</a:t>
            </a:r>
            <a:endParaRPr sz="48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48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" y="1884045"/>
            <a:ext cx="5600139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: Rounded Corners 118"/>
          <p:cNvSpPr/>
          <p:nvPr/>
        </p:nvSpPr>
        <p:spPr>
          <a:xfrm>
            <a:off x="6242050" y="5225415"/>
            <a:ext cx="5600065" cy="13538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5212;p38"/>
          <p:cNvSpPr txBox="1"/>
          <p:nvPr/>
        </p:nvSpPr>
        <p:spPr>
          <a:xfrm>
            <a:off x="6242050" y="5432425"/>
            <a:ext cx="5600065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Cleanliness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primary compliance issue for MSMEs and street food vendors (42.9%), with additional concerns including cleanliness combined with waste management or staff competence (28.6% combined), and other unspecified issues (28.6%).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415" y="1873250"/>
            <a:ext cx="560070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5109</Words>
  <Application>WPS Presentation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Dosis Light</vt:lpstr>
      <vt:lpstr>Segoe Print</vt:lpstr>
      <vt:lpstr>Microsoft YaHei</vt:lpstr>
      <vt:lpstr>Arial Unicode MS</vt:lpstr>
      <vt:lpstr>Calibri</vt:lpstr>
      <vt:lpstr>1_Default Design</vt:lpstr>
      <vt:lpstr>REGULATOR ASSESSMENT   FOOD SAFETY IN MSMEs AND STREET FOOD BUSINESSES</vt:lpstr>
      <vt:lpstr>REGULATOR  ASSESSMENT</vt:lpstr>
      <vt:lpstr>REGULATOR  ASSESSMENT</vt:lpstr>
      <vt:lpstr>REGULATOR  ASSESSMENT</vt:lpstr>
      <vt:lpstr>REGULATOR  ASSESSMENT</vt:lpstr>
      <vt:lpstr>REGULATOR  ASSESSMENT</vt:lpstr>
      <vt:lpstr>REGULATOR  ASSESSMENT</vt:lpstr>
      <vt:lpstr>REGULATOR  ASSESSMENT</vt:lpstr>
      <vt:lpstr>REGULATOR  ASSESSMENT</vt:lpstr>
      <vt:lpstr>REGULATOR  ASSESSMENT</vt:lpstr>
      <vt:lpstr>REGULATOR  ASSESSMENT</vt:lpstr>
      <vt:lpstr>REGULATOR  ASSESSMENT</vt:lpstr>
      <vt:lpstr>REGULATOR  ASSESSMENT</vt:lpstr>
      <vt:lpstr>REGULATOR  ASSESSMENT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REGULATOR  ASSESSMENT</dc:title>
  <dc:creator/>
  <cp:lastModifiedBy>Deri Kupluk</cp:lastModifiedBy>
  <cp:revision>24</cp:revision>
  <dcterms:created xsi:type="dcterms:W3CDTF">2025-05-23T18:28:00Z</dcterms:created>
  <dcterms:modified xsi:type="dcterms:W3CDTF">2025-06-15T17:24:57Z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9D4563A42FCB452DBB8DC6F572C7DC35_11</vt:lpwstr>
  </property>
  <property fmtid="{D5CDD505-2E9C-101B-9397-08002B2CF9AE}" pid="3" name="KSOProductBuildVer">
    <vt:lpwstr>1033-12.2.0.21179</vt:lpwstr>
  </property>
</Properties>
</file>