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CC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3948545" y="354007"/>
            <a:ext cx="0" cy="3518584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 rot="15651143">
            <a:off x="4647959" y="3126466"/>
            <a:ext cx="1197853" cy="1174272"/>
          </a:xfrm>
          <a:prstGeom prst="arc">
            <a:avLst>
              <a:gd name="adj1" fmla="val 15798072"/>
              <a:gd name="adj2" fmla="val 0"/>
            </a:avLst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 rot="1085016">
            <a:off x="2185442" y="3089260"/>
            <a:ext cx="1197853" cy="1174272"/>
          </a:xfrm>
          <a:prstGeom prst="arc">
            <a:avLst>
              <a:gd name="adj1" fmla="val 15610795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4770077">
            <a:off x="1570392" y="1293105"/>
            <a:ext cx="3844636" cy="2668911"/>
          </a:xfrm>
          <a:custGeom>
            <a:avLst/>
            <a:gdLst>
              <a:gd name="connsiteX0" fmla="*/ 0 w 3844636"/>
              <a:gd name="connsiteY0" fmla="*/ 2648129 h 2648129"/>
              <a:gd name="connsiteX1" fmla="*/ 0 w 3844636"/>
              <a:gd name="connsiteY1" fmla="*/ 0 h 2648129"/>
              <a:gd name="connsiteX2" fmla="*/ 3844636 w 3844636"/>
              <a:gd name="connsiteY2" fmla="*/ 2648129 h 2648129"/>
              <a:gd name="connsiteX3" fmla="*/ 0 w 3844636"/>
              <a:gd name="connsiteY3" fmla="*/ 2648129 h 2648129"/>
              <a:gd name="connsiteX0" fmla="*/ 0 w 3844636"/>
              <a:gd name="connsiteY0" fmla="*/ 2637738 h 2637738"/>
              <a:gd name="connsiteX1" fmla="*/ 1797628 w 3844636"/>
              <a:gd name="connsiteY1" fmla="*/ 0 h 2637738"/>
              <a:gd name="connsiteX2" fmla="*/ 3844636 w 3844636"/>
              <a:gd name="connsiteY2" fmla="*/ 2637738 h 2637738"/>
              <a:gd name="connsiteX3" fmla="*/ 0 w 3844636"/>
              <a:gd name="connsiteY3" fmla="*/ 2637738 h 2637738"/>
              <a:gd name="connsiteX0" fmla="*/ 0 w 3844636"/>
              <a:gd name="connsiteY0" fmla="*/ 2668911 h 2668911"/>
              <a:gd name="connsiteX1" fmla="*/ 1163782 w 3844636"/>
              <a:gd name="connsiteY1" fmla="*/ 0 h 2668911"/>
              <a:gd name="connsiteX2" fmla="*/ 3844636 w 3844636"/>
              <a:gd name="connsiteY2" fmla="*/ 2668911 h 2668911"/>
              <a:gd name="connsiteX3" fmla="*/ 0 w 3844636"/>
              <a:gd name="connsiteY3" fmla="*/ 2668911 h 2668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4636" h="2668911">
                <a:moveTo>
                  <a:pt x="0" y="2668911"/>
                </a:moveTo>
                <a:lnTo>
                  <a:pt x="1163782" y="0"/>
                </a:lnTo>
                <a:lnTo>
                  <a:pt x="3844636" y="2668911"/>
                </a:lnTo>
                <a:lnTo>
                  <a:pt x="0" y="2668911"/>
                </a:lnTo>
                <a:close/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18509" y="127635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33CC"/>
                </a:solidFill>
              </a:rPr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43745" y="3681843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2588" y="127635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87224" y="2949261"/>
            <a:ext cx="60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33CC"/>
                </a:solidFill>
              </a:rPr>
              <a:t>c</a:t>
            </a:r>
            <a:endParaRPr lang="en-US" sz="5400" dirty="0">
              <a:solidFill>
                <a:srgbClr val="FF33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3028950"/>
            <a:ext cx="60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5867400" y="354007"/>
            <a:ext cx="504225" cy="3518584"/>
          </a:xfrm>
          <a:prstGeom prst="rightBrace">
            <a:avLst>
              <a:gd name="adj1" fmla="val 72140"/>
              <a:gd name="adj2" fmla="val 46068"/>
            </a:avLst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477000" y="1585210"/>
            <a:ext cx="9144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5400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5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290455" y="821240"/>
            <a:ext cx="0" cy="2630632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4940410">
            <a:off x="4839715" y="2677858"/>
            <a:ext cx="1197853" cy="1174272"/>
          </a:xfrm>
          <a:prstGeom prst="arc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1330882">
            <a:off x="1642047" y="2668940"/>
            <a:ext cx="1197853" cy="1174272"/>
          </a:xfrm>
          <a:prstGeom prst="arc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2116282" y="782961"/>
            <a:ext cx="3844636" cy="2668911"/>
          </a:xfrm>
          <a:custGeom>
            <a:avLst/>
            <a:gdLst>
              <a:gd name="connsiteX0" fmla="*/ 0 w 3844636"/>
              <a:gd name="connsiteY0" fmla="*/ 2648129 h 2648129"/>
              <a:gd name="connsiteX1" fmla="*/ 0 w 3844636"/>
              <a:gd name="connsiteY1" fmla="*/ 0 h 2648129"/>
              <a:gd name="connsiteX2" fmla="*/ 3844636 w 3844636"/>
              <a:gd name="connsiteY2" fmla="*/ 2648129 h 2648129"/>
              <a:gd name="connsiteX3" fmla="*/ 0 w 3844636"/>
              <a:gd name="connsiteY3" fmla="*/ 2648129 h 2648129"/>
              <a:gd name="connsiteX0" fmla="*/ 0 w 3844636"/>
              <a:gd name="connsiteY0" fmla="*/ 2637738 h 2637738"/>
              <a:gd name="connsiteX1" fmla="*/ 1797628 w 3844636"/>
              <a:gd name="connsiteY1" fmla="*/ 0 h 2637738"/>
              <a:gd name="connsiteX2" fmla="*/ 3844636 w 3844636"/>
              <a:gd name="connsiteY2" fmla="*/ 2637738 h 2637738"/>
              <a:gd name="connsiteX3" fmla="*/ 0 w 3844636"/>
              <a:gd name="connsiteY3" fmla="*/ 2637738 h 2637738"/>
              <a:gd name="connsiteX0" fmla="*/ 0 w 3844636"/>
              <a:gd name="connsiteY0" fmla="*/ 2668911 h 2668911"/>
              <a:gd name="connsiteX1" fmla="*/ 1163782 w 3844636"/>
              <a:gd name="connsiteY1" fmla="*/ 0 h 2668911"/>
              <a:gd name="connsiteX2" fmla="*/ 3844636 w 3844636"/>
              <a:gd name="connsiteY2" fmla="*/ 2668911 h 2668911"/>
              <a:gd name="connsiteX3" fmla="*/ 0 w 3844636"/>
              <a:gd name="connsiteY3" fmla="*/ 2668911 h 2668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4636" h="2668911">
                <a:moveTo>
                  <a:pt x="0" y="2668911"/>
                </a:moveTo>
                <a:lnTo>
                  <a:pt x="1163782" y="0"/>
                </a:lnTo>
                <a:lnTo>
                  <a:pt x="3844636" y="2668911"/>
                </a:lnTo>
                <a:lnTo>
                  <a:pt x="0" y="2668911"/>
                </a:lnTo>
                <a:close/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95800" y="927478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33CC"/>
                </a:solidFill>
              </a:rPr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36173" y="120015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7545" y="3425716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81441" y="2635399"/>
            <a:ext cx="4572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a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15017" y="2620875"/>
            <a:ext cx="60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33CC"/>
                </a:solidFill>
              </a:rPr>
              <a:t>c</a:t>
            </a:r>
            <a:endParaRPr lang="en-US" sz="5400" dirty="0">
              <a:solidFill>
                <a:srgbClr val="FF33CC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139762" y="782961"/>
            <a:ext cx="504225" cy="2668911"/>
          </a:xfrm>
          <a:prstGeom prst="rightBrace">
            <a:avLst>
              <a:gd name="adj1" fmla="val 72140"/>
              <a:gd name="adj2" fmla="val 46068"/>
            </a:avLst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43987" y="1590497"/>
            <a:ext cx="9144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54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5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0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-10633" y="417335"/>
                <a:ext cx="8991600" cy="2202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7200" i="1">
                              <a:latin typeface="Cambria Math"/>
                            </a:rPr>
                            <m:t>𝑠𝑖𝑛</m:t>
                          </m:r>
                          <m:r>
                            <a:rPr lang="en-US" sz="7200" i="1">
                              <a:latin typeface="Cambria Math"/>
                            </a:rPr>
                            <m:t>(</m:t>
                          </m:r>
                          <m:r>
                            <a:rPr lang="en-US" sz="7200" i="1">
                              <a:latin typeface="Cambria Math"/>
                            </a:rPr>
                            <m:t>𝑐</m:t>
                          </m:r>
                          <m:r>
                            <a:rPr lang="en-US" sz="7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7200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  <m:r>
                        <a:rPr lang="en-US" sz="7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7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7200" b="0" i="1" smtClean="0">
                              <a:latin typeface="Cambria Math"/>
                            </a:rPr>
                            <m:t>𝑠𝑖𝑛</m:t>
                          </m:r>
                          <m:r>
                            <a:rPr lang="en-US" sz="7200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sz="72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7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7200" b="0" i="1" smtClean="0">
                              <a:latin typeface="Cambria Math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7200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33" y="417335"/>
                <a:ext cx="8991600" cy="2202719"/>
              </a:xfrm>
              <a:prstGeom prst="rect">
                <a:avLst/>
              </a:prstGeom>
              <a:blipFill rotWithShape="1">
                <a:blip r:embed="rId2"/>
                <a:stretch>
                  <a:fillRect b="-3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209800" y="2738634"/>
                <a:ext cx="4267200" cy="2195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7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7200" i="1">
                              <a:latin typeface="Cambria Math"/>
                            </a:rPr>
                            <m:t>𝑠𝑖𝑛</m:t>
                          </m:r>
                          <m:r>
                            <a:rPr lang="en-US" sz="7200" i="1">
                              <a:latin typeface="Cambria Math"/>
                            </a:rPr>
                            <m:t>⁡(</m:t>
                          </m:r>
                          <m:r>
                            <a:rPr lang="en-US" sz="7200" i="1">
                              <a:latin typeface="Cambria Math"/>
                            </a:rPr>
                            <m:t>𝑎</m:t>
                          </m:r>
                          <m:r>
                            <a:rPr lang="en-US" sz="7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7200" i="1">
                              <a:latin typeface="Cambria Math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sz="7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738634"/>
                <a:ext cx="4267200" cy="2195473"/>
              </a:xfrm>
              <a:prstGeom prst="rect">
                <a:avLst/>
              </a:prstGeom>
              <a:blipFill rotWithShape="1">
                <a:blip r:embed="rId3"/>
                <a:stretch>
                  <a:fillRect r="-842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0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-24246" y="514350"/>
                <a:ext cx="89396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latin typeface="Cambria Math"/>
                        </a:rPr>
                        <m:t>h</m:t>
                      </m:r>
                      <m:r>
                        <a:rPr lang="en-US" sz="7200" b="0" i="1" baseline="-25000" smtClean="0">
                          <a:latin typeface="Cambria Math"/>
                        </a:rPr>
                        <m:t>2</m:t>
                      </m:r>
                      <m:r>
                        <a:rPr lang="en-US" sz="7200" i="1" smtClean="0">
                          <a:latin typeface="Cambria Math"/>
                        </a:rPr>
                        <m:t>=</m:t>
                      </m:r>
                      <m:r>
                        <a:rPr lang="en-US" sz="7200" b="0" i="1" smtClean="0">
                          <a:latin typeface="Cambria Math"/>
                        </a:rPr>
                        <m:t>𝐶𝑠𝑖𝑛</m:t>
                      </m:r>
                      <m:r>
                        <a:rPr lang="en-US" sz="7200" b="0" i="1" smtClean="0">
                          <a:latin typeface="Cambria Math"/>
                        </a:rPr>
                        <m:t>(</m:t>
                      </m:r>
                      <m:r>
                        <a:rPr lang="en-US" sz="7200" b="0" i="1" smtClean="0">
                          <a:latin typeface="Cambria Math"/>
                        </a:rPr>
                        <m:t>𝑏</m:t>
                      </m:r>
                      <m:r>
                        <a:rPr lang="en-US" sz="7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246" y="514350"/>
                <a:ext cx="8939645" cy="1200329"/>
              </a:xfrm>
              <a:prstGeom prst="rect">
                <a:avLst/>
              </a:prstGeom>
              <a:blipFill rotWithShape="1">
                <a:blip r:embed="rId2"/>
                <a:stretch>
                  <a:fillRect t="-19289" b="-4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2876550"/>
                <a:ext cx="89396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latin typeface="Cambria Math"/>
                        </a:rPr>
                        <m:t>h</m:t>
                      </m:r>
                      <m:r>
                        <a:rPr lang="en-US" sz="7200" b="0" i="1" baseline="-25000" smtClean="0">
                          <a:latin typeface="Cambria Math"/>
                        </a:rPr>
                        <m:t>2</m:t>
                      </m:r>
                      <m:r>
                        <a:rPr lang="en-US" sz="7200" i="1" smtClean="0">
                          <a:latin typeface="Cambria Math"/>
                        </a:rPr>
                        <m:t>=</m:t>
                      </m:r>
                      <m:r>
                        <a:rPr lang="en-US" sz="7200" b="0" i="1" smtClean="0">
                          <a:latin typeface="Cambria Math"/>
                        </a:rPr>
                        <m:t>𝐵𝑠𝑖𝑛</m:t>
                      </m:r>
                      <m:r>
                        <a:rPr lang="en-US" sz="7200" b="0" i="1" smtClean="0">
                          <a:latin typeface="Cambria Math"/>
                        </a:rPr>
                        <m:t>(</m:t>
                      </m:r>
                      <m:r>
                        <a:rPr lang="en-US" sz="7200" b="0" i="1" smtClean="0">
                          <a:latin typeface="Cambria Math"/>
                        </a:rPr>
                        <m:t>𝑐</m:t>
                      </m:r>
                      <m:r>
                        <a:rPr lang="en-US" sz="7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76550"/>
                <a:ext cx="8939645" cy="1200329"/>
              </a:xfrm>
              <a:prstGeom prst="rect">
                <a:avLst/>
              </a:prstGeom>
              <a:blipFill rotWithShape="1">
                <a:blip r:embed="rId3"/>
                <a:stretch>
                  <a:fillRect t="-19289" b="-4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0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46</Words>
  <Application>Microsoft Office PowerPoint</Application>
  <PresentationFormat>On-screen Show (16:9)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44</cp:revision>
  <dcterms:created xsi:type="dcterms:W3CDTF">2006-08-16T00:00:00Z</dcterms:created>
  <dcterms:modified xsi:type="dcterms:W3CDTF">2018-10-13T19:00:48Z</dcterms:modified>
</cp:coreProperties>
</file>