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9" r:id="rId3"/>
    <p:sldId id="261" r:id="rId4"/>
    <p:sldId id="262" r:id="rId5"/>
    <p:sldId id="258" r:id="rId6"/>
  </p:sldIdLst>
  <p:sldSz cx="2743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6E6E6"/>
    <a:srgbClr val="DD8844"/>
    <a:srgbClr val="CC6600"/>
    <a:srgbClr val="993300"/>
    <a:srgbClr val="FFCC66"/>
    <a:srgbClr val="BE5A00"/>
    <a:srgbClr val="CC3300"/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9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748242"/>
            <a:ext cx="2057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401359"/>
            <a:ext cx="2057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3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243417"/>
            <a:ext cx="591502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243417"/>
            <a:ext cx="1740217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7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139826"/>
            <a:ext cx="236601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3059642"/>
            <a:ext cx="236601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1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217083"/>
            <a:ext cx="11658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217083"/>
            <a:ext cx="11658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6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417"/>
            <a:ext cx="236601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120775"/>
            <a:ext cx="1160502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1670050"/>
            <a:ext cx="1160502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120775"/>
            <a:ext cx="1166217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1670050"/>
            <a:ext cx="1166217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2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4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8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304800"/>
            <a:ext cx="884753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58284"/>
            <a:ext cx="138874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371600"/>
            <a:ext cx="884753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304800"/>
            <a:ext cx="884753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58284"/>
            <a:ext cx="138874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371600"/>
            <a:ext cx="884753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5D9-F5C2-4AE1-903D-DB11ED22EA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43417"/>
            <a:ext cx="236601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217083"/>
            <a:ext cx="236601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237567"/>
            <a:ext cx="6172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C5D9-F5C2-4AE1-903D-DB11ED22EA9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237567"/>
            <a:ext cx="92583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237567"/>
            <a:ext cx="6172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93B28-8D7B-4EE8-9E34-A3126F077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97A7C-3E23-49EA-8FF0-1D3CD0702C8F}"/>
              </a:ext>
            </a:extLst>
          </p:cNvPr>
          <p:cNvSpPr txBox="1"/>
          <p:nvPr/>
        </p:nvSpPr>
        <p:spPr>
          <a:xfrm>
            <a:off x="1244600" y="325459"/>
            <a:ext cx="131571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SF Cartoonist Hand" panose="02000506000000020003" pitchFamily="2" charset="0"/>
              </a:rPr>
              <a:t>Learn about the geocentric model, 						what almost everyone believed until 						the European Renaissance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7C68D-652F-412C-905F-579B94F01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685" y="273820"/>
            <a:ext cx="4376062" cy="38889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6C635F7-A32F-467A-A52E-4CB74E6EE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433" y="80654"/>
            <a:ext cx="5439534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9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B57F7-6940-41EA-A156-7C35DF3921DD}"/>
              </a:ext>
            </a:extLst>
          </p:cNvPr>
          <p:cNvSpPr txBox="1"/>
          <p:nvPr/>
        </p:nvSpPr>
        <p:spPr>
          <a:xfrm>
            <a:off x="609600" y="393174"/>
            <a:ext cx="210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SF Cartoonist Hand" panose="02000506000000020003" pitchFamily="2" charset="0"/>
              </a:rPr>
              <a:t>Learn about Nicolaus Copernicus and his book, De </a:t>
            </a:r>
            <a:r>
              <a:rPr lang="en-US" sz="8000" dirty="0" err="1">
                <a:latin typeface="SF Cartoonist Hand" panose="02000506000000020003" pitchFamily="2" charset="0"/>
              </a:rPr>
              <a:t>revolutionibus</a:t>
            </a:r>
            <a:r>
              <a:rPr lang="en-US" sz="8000" dirty="0">
                <a:latin typeface="SF Cartoonist Hand" panose="02000506000000020003" pitchFamily="2" charset="0"/>
              </a:rPr>
              <a:t> 	</a:t>
            </a:r>
            <a:r>
              <a:rPr lang="en-US" sz="8000" dirty="0" err="1">
                <a:latin typeface="SF Cartoonist Hand" panose="02000506000000020003" pitchFamily="2" charset="0"/>
              </a:rPr>
              <a:t>orbium</a:t>
            </a:r>
            <a:r>
              <a:rPr lang="en-US" sz="8000" dirty="0">
                <a:latin typeface="SF Cartoonist Hand" panose="02000506000000020003" pitchFamily="2" charset="0"/>
              </a:rPr>
              <a:t> </a:t>
            </a:r>
            <a:r>
              <a:rPr lang="en-US" sz="8000" dirty="0" err="1">
                <a:latin typeface="SF Cartoonist Hand" panose="02000506000000020003" pitchFamily="2" charset="0"/>
              </a:rPr>
              <a:t>coelestium</a:t>
            </a:r>
            <a:r>
              <a:rPr lang="en-US" sz="8000" dirty="0">
                <a:latin typeface="SF Cartoonist Hand" panose="02000506000000020003" pitchFamily="2" charset="0"/>
              </a:rPr>
              <a:t>, where he presents a model of the universe 		that placed the Sun at the center.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BF4EE-26F9-48A2-9B36-BB2513CC8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041" y="0"/>
            <a:ext cx="479271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4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B57F7-6940-41EA-A156-7C35DF3921DD}"/>
              </a:ext>
            </a:extLst>
          </p:cNvPr>
          <p:cNvSpPr txBox="1"/>
          <p:nvPr/>
        </p:nvSpPr>
        <p:spPr>
          <a:xfrm>
            <a:off x="609600" y="393174"/>
            <a:ext cx="1727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SF Cartoonist Hand" panose="02000506000000020003" pitchFamily="2" charset="0"/>
              </a:rPr>
              <a:t>Learn about permutations (the number of different 		ways we can make a group of </a:t>
            </a:r>
            <a:r>
              <a:rPr lang="en-US" sz="8000" dirty="0">
                <a:solidFill>
                  <a:srgbClr val="CC6600"/>
                </a:solidFill>
                <a:latin typeface="SF Cartoonist Hand" panose="02000506000000020003" pitchFamily="2" charset="0"/>
              </a:rPr>
              <a:t>k</a:t>
            </a:r>
            <a:r>
              <a:rPr lang="en-US" sz="8000" dirty="0">
                <a:latin typeface="SF Cartoonist Hand" panose="02000506000000020003" pitchFamily="2" charset="0"/>
              </a:rPr>
              <a:t> elements from a 				larger group of </a:t>
            </a:r>
            <a:r>
              <a:rPr lang="en-US" sz="8000" dirty="0">
                <a:solidFill>
                  <a:srgbClr val="DD8844"/>
                </a:solidFill>
                <a:latin typeface="SF Cartoonist Hand" panose="02000506000000020003" pitchFamily="2" charset="0"/>
              </a:rPr>
              <a:t>n</a:t>
            </a:r>
            <a:r>
              <a:rPr lang="en-US" sz="8000" dirty="0">
                <a:latin typeface="SF Cartoonist Hand" panose="02000506000000020003" pitchFamily="2" charset="0"/>
              </a:rPr>
              <a:t> elements).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651A67-9495-4A32-8C5C-155043C6767E}"/>
                  </a:ext>
                </a:extLst>
              </p:cNvPr>
              <p:cNvSpPr txBox="1"/>
              <p:nvPr/>
            </p:nvSpPr>
            <p:spPr>
              <a:xfrm>
                <a:off x="17550806" y="1240039"/>
                <a:ext cx="9490543" cy="23233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rgbClr val="99330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7200" i="1" smtClean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200" b="0" i="1" smtClean="0">
                              <a:solidFill>
                                <a:srgbClr val="DD8844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7200" b="0" i="1" smtClean="0">
                              <a:solidFill>
                                <a:srgbClr val="9933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7200" b="0" i="1" smtClean="0">
                              <a:solidFill>
                                <a:srgbClr val="CC66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7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200" b="0" i="1" smtClean="0">
                              <a:solidFill>
                                <a:srgbClr val="DD8844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7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b="0" i="1" smtClean="0">
                                  <a:solidFill>
                                    <a:srgbClr val="DD8844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7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7200" b="0" i="1" smtClean="0">
                                  <a:solidFill>
                                    <a:srgbClr val="CC66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7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7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651A67-9495-4A32-8C5C-155043C67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0806" y="1240039"/>
                <a:ext cx="9490543" cy="2323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7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4C2EA3A-0151-4689-AE70-5C1FC85BE96A}"/>
              </a:ext>
            </a:extLst>
          </p:cNvPr>
          <p:cNvSpPr/>
          <p:nvPr/>
        </p:nvSpPr>
        <p:spPr>
          <a:xfrm>
            <a:off x="15701243" y="496875"/>
            <a:ext cx="2089652" cy="1407914"/>
          </a:xfrm>
          <a:custGeom>
            <a:avLst/>
            <a:gdLst>
              <a:gd name="connsiteX0" fmla="*/ 851695 w 1741034"/>
              <a:gd name="connsiteY0" fmla="*/ 17842 h 1200673"/>
              <a:gd name="connsiteX1" fmla="*/ 190513 w 1741034"/>
              <a:gd name="connsiteY1" fmla="*/ 271060 h 1200673"/>
              <a:gd name="connsiteX2" fmla="*/ 49836 w 1741034"/>
              <a:gd name="connsiteY2" fmla="*/ 847836 h 1200673"/>
              <a:gd name="connsiteX3" fmla="*/ 936101 w 1741034"/>
              <a:gd name="connsiteY3" fmla="*/ 1199528 h 1200673"/>
              <a:gd name="connsiteX4" fmla="*/ 1709824 w 1741034"/>
              <a:gd name="connsiteY4" fmla="*/ 735294 h 1200673"/>
              <a:gd name="connsiteX5" fmla="*/ 1512876 w 1741034"/>
              <a:gd name="connsiteY5" fmla="*/ 102248 h 1200673"/>
              <a:gd name="connsiteX6" fmla="*/ 851695 w 1741034"/>
              <a:gd name="connsiteY6" fmla="*/ 17842 h 120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034" h="1200673">
                <a:moveTo>
                  <a:pt x="851695" y="17842"/>
                </a:moveTo>
                <a:cubicBezTo>
                  <a:pt x="631301" y="45977"/>
                  <a:pt x="324156" y="132728"/>
                  <a:pt x="190513" y="271060"/>
                </a:cubicBezTo>
                <a:cubicBezTo>
                  <a:pt x="56870" y="409392"/>
                  <a:pt x="-74429" y="693091"/>
                  <a:pt x="49836" y="847836"/>
                </a:cubicBezTo>
                <a:cubicBezTo>
                  <a:pt x="174101" y="1002581"/>
                  <a:pt x="659436" y="1218285"/>
                  <a:pt x="936101" y="1199528"/>
                </a:cubicBezTo>
                <a:cubicBezTo>
                  <a:pt x="1212766" y="1180771"/>
                  <a:pt x="1613695" y="918174"/>
                  <a:pt x="1709824" y="735294"/>
                </a:cubicBezTo>
                <a:cubicBezTo>
                  <a:pt x="1805953" y="552414"/>
                  <a:pt x="1662931" y="224168"/>
                  <a:pt x="1512876" y="102248"/>
                </a:cubicBezTo>
                <a:cubicBezTo>
                  <a:pt x="1362821" y="-19672"/>
                  <a:pt x="1072089" y="-10293"/>
                  <a:pt x="851695" y="178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O R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EA2D25-0D6B-4511-BF12-C1BA4B12C733}"/>
                  </a:ext>
                </a:extLst>
              </p:cNvPr>
              <p:cNvSpPr txBox="1"/>
              <p:nvPr/>
            </p:nvSpPr>
            <p:spPr>
              <a:xfrm>
                <a:off x="18301481" y="954611"/>
                <a:ext cx="42292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    </m:t>
                      </m:r>
                      <m:r>
                        <a:rPr lang="en-US" sz="32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glow rad="381000">
                              <a:schemeClr val="accent4">
                                <a:lumMod val="20000"/>
                                <a:lumOff val="80000"/>
                                <a:alpha val="7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𝑃𝐻𝐿𝑂𝐺𝐼𝑆𝑇𝑂𝑁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=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EA2D25-0D6B-4511-BF12-C1BA4B12C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481" y="954611"/>
                <a:ext cx="4229298" cy="492443"/>
              </a:xfrm>
              <a:prstGeom prst="rect">
                <a:avLst/>
              </a:prstGeom>
              <a:blipFill>
                <a:blip r:embed="rId2"/>
                <a:stretch>
                  <a:fillRect t="-2125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rapezoid 3">
            <a:extLst>
              <a:ext uri="{FF2B5EF4-FFF2-40B4-BE49-F238E27FC236}">
                <a16:creationId xmlns:a16="http://schemas.microsoft.com/office/drawing/2014/main" id="{921FC988-6422-4314-B375-927A33F217C8}"/>
              </a:ext>
            </a:extLst>
          </p:cNvPr>
          <p:cNvSpPr/>
          <p:nvPr/>
        </p:nvSpPr>
        <p:spPr>
          <a:xfrm>
            <a:off x="15358793" y="2971016"/>
            <a:ext cx="2774553" cy="956603"/>
          </a:xfrm>
          <a:prstGeom prst="trapezoid">
            <a:avLst/>
          </a:prstGeom>
          <a:gradFill flip="none" rotWithShape="1">
            <a:gsLst>
              <a:gs pos="49000">
                <a:schemeClr val="bg1">
                  <a:lumMod val="85000"/>
                </a:schemeClr>
              </a:gs>
              <a:gs pos="23000">
                <a:schemeClr val="bg1">
                  <a:lumMod val="75000"/>
                </a:schemeClr>
              </a:gs>
              <a:gs pos="85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 E T A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3F162-9A24-4B24-BD94-F43F3693DEDE}"/>
                  </a:ext>
                </a:extLst>
              </p:cNvPr>
              <p:cNvSpPr txBox="1"/>
              <p:nvPr/>
            </p:nvSpPr>
            <p:spPr>
              <a:xfrm>
                <a:off x="18301481" y="3203097"/>
                <a:ext cx="42292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     </m:t>
                      </m:r>
                      <m:r>
                        <a:rPr lang="en-US" sz="32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glow rad="381000">
                              <a:schemeClr val="accent4">
                                <a:lumMod val="20000"/>
                                <a:lumOff val="80000"/>
                                <a:alpha val="7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𝑃𝐻𝐿𝑂𝐺𝐼𝑆𝑇𝑂𝑁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=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3F162-9A24-4B24-BD94-F43F3693D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481" y="3203097"/>
                <a:ext cx="4229299" cy="492443"/>
              </a:xfrm>
              <a:prstGeom prst="rect">
                <a:avLst/>
              </a:prstGeom>
              <a:blipFill>
                <a:blip r:embed="rId3"/>
                <a:stretch>
                  <a:fillRect t="-1975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5">
            <a:extLst>
              <a:ext uri="{FF2B5EF4-FFF2-40B4-BE49-F238E27FC236}">
                <a16:creationId xmlns:a16="http://schemas.microsoft.com/office/drawing/2014/main" id="{B323878E-7999-492E-9EF6-9A4327858BE7}"/>
              </a:ext>
            </a:extLst>
          </p:cNvPr>
          <p:cNvSpPr/>
          <p:nvPr/>
        </p:nvSpPr>
        <p:spPr>
          <a:xfrm>
            <a:off x="23041365" y="722530"/>
            <a:ext cx="2774553" cy="956603"/>
          </a:xfrm>
          <a:prstGeom prst="trapezoid">
            <a:avLst/>
          </a:prstGeom>
          <a:gradFill flip="none" rotWithShape="1">
            <a:gsLst>
              <a:gs pos="49000">
                <a:schemeClr val="bg1">
                  <a:lumMod val="85000"/>
                </a:schemeClr>
              </a:gs>
              <a:gs pos="23000">
                <a:schemeClr val="bg1">
                  <a:lumMod val="75000"/>
                </a:schemeClr>
              </a:gs>
              <a:gs pos="85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M E T A L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02534E00-E545-44E8-9FDC-FFE45E44659A}"/>
              </a:ext>
            </a:extLst>
          </p:cNvPr>
          <p:cNvSpPr/>
          <p:nvPr/>
        </p:nvSpPr>
        <p:spPr>
          <a:xfrm>
            <a:off x="23041364" y="2971015"/>
            <a:ext cx="2774553" cy="956603"/>
          </a:xfrm>
          <a:prstGeom prst="trapezoid">
            <a:avLst/>
          </a:prstGeom>
          <a:gradFill flip="none" rotWithShape="1">
            <a:gsLst>
              <a:gs pos="66000">
                <a:schemeClr val="accent4">
                  <a:lumMod val="60000"/>
                  <a:lumOff val="40000"/>
                </a:schemeClr>
              </a:gs>
              <a:gs pos="0">
                <a:srgbClr val="FFC000"/>
              </a:gs>
            </a:gsLst>
            <a:lin ang="5400000" scaled="1"/>
            <a:tileRect/>
          </a:gra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R U S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0DDC6-08F9-45D3-B978-1D2F8D07BD27}"/>
              </a:ext>
            </a:extLst>
          </p:cNvPr>
          <p:cNvSpPr txBox="1"/>
          <p:nvPr/>
        </p:nvSpPr>
        <p:spPr>
          <a:xfrm rot="21431851">
            <a:off x="1616082" y="903811"/>
            <a:ext cx="104571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SF Cartoonist Hand" panose="02000506000000020003" pitchFamily="2" charset="0"/>
              </a:rPr>
              <a:t>Learn about the phlogiston theory, </a:t>
            </a:r>
            <a:r>
              <a:rPr lang="en-US" sz="6600">
                <a:latin typeface="SF Cartoonist Hand" panose="02000506000000020003" pitchFamily="2" charset="0"/>
              </a:rPr>
              <a:t>a    		  superseded scientific theory</a:t>
            </a:r>
            <a:endParaRPr lang="en-US" sz="6600" dirty="0">
              <a:latin typeface="SF Cartoonist Hand" panose="02000506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1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4189D8-91E9-14CE-E082-FBA3D3ADB0C6}"/>
              </a:ext>
            </a:extLst>
          </p:cNvPr>
          <p:cNvSpPr txBox="1"/>
          <p:nvPr/>
        </p:nvSpPr>
        <p:spPr>
          <a:xfrm>
            <a:off x="1080648" y="581370"/>
            <a:ext cx="1414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latin typeface="SF Cartoonist Hand" panose="02000506000000020003" pitchFamily="2" charset="0"/>
              </a:rPr>
              <a:t>Are you familiar with the conic section definition and the     	focus-directrix definition of a parabola? If so, how are 		these two definitions equivalent?</a:t>
            </a:r>
            <a:endParaRPr lang="en-US" sz="6000" dirty="0">
              <a:latin typeface="SF Cartoonist Hand" panose="0200050600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B3B32-D16E-E750-EC3B-094FBBC97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985" y="0"/>
            <a:ext cx="6984999" cy="45877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3477E3-6575-EAB4-BC32-31FAE98EC655}"/>
              </a:ext>
            </a:extLst>
          </p:cNvPr>
          <p:cNvSpPr/>
          <p:nvPr/>
        </p:nvSpPr>
        <p:spPr>
          <a:xfrm>
            <a:off x="16257716" y="-1314981"/>
            <a:ext cx="9043536" cy="5902763"/>
          </a:xfrm>
          <a:prstGeom prst="rect">
            <a:avLst/>
          </a:prstGeom>
          <a:gradFill flip="none" rotWithShape="1">
            <a:gsLst>
              <a:gs pos="98000">
                <a:srgbClr val="FFFFCC"/>
              </a:gs>
              <a:gs pos="82000">
                <a:srgbClr val="FFFFCC">
                  <a:alpha val="0"/>
                  <a:lumMod val="10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EDE911-3B7B-F38A-D70A-9EC0DEC319E8}"/>
              </a:ext>
            </a:extLst>
          </p:cNvPr>
          <p:cNvSpPr/>
          <p:nvPr/>
        </p:nvSpPr>
        <p:spPr>
          <a:xfrm rot="10800000">
            <a:off x="15698916" y="0"/>
            <a:ext cx="9043536" cy="5902763"/>
          </a:xfrm>
          <a:prstGeom prst="rect">
            <a:avLst/>
          </a:prstGeom>
          <a:gradFill flip="none" rotWithShape="1">
            <a:gsLst>
              <a:gs pos="96000">
                <a:srgbClr val="FFFFCC"/>
              </a:gs>
              <a:gs pos="87000">
                <a:srgbClr val="FFFFCC">
                  <a:alpha val="0"/>
                  <a:lumMod val="10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8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158</Words>
  <Application>Microsoft Office PowerPoint</Application>
  <PresentationFormat>Custom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SF Cartoonist Hand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24</cp:revision>
  <dcterms:created xsi:type="dcterms:W3CDTF">2020-07-13T06:10:17Z</dcterms:created>
  <dcterms:modified xsi:type="dcterms:W3CDTF">2023-12-16T14:56:39Z</dcterms:modified>
</cp:coreProperties>
</file>