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60" r:id="rId4"/>
    <p:sldId id="258" r:id="rId5"/>
    <p:sldId id="263" r:id="rId6"/>
    <p:sldId id="259" r:id="rId7"/>
    <p:sldId id="269" r:id="rId8"/>
    <p:sldId id="264" r:id="rId9"/>
    <p:sldId id="261" r:id="rId10"/>
    <p:sldId id="271" r:id="rId11"/>
    <p:sldId id="262" r:id="rId12"/>
    <p:sldId id="267" r:id="rId13"/>
    <p:sldId id="268" r:id="rId14"/>
    <p:sldId id="266"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31" autoAdjust="0"/>
  </p:normalViewPr>
  <p:slideViewPr>
    <p:cSldViewPr>
      <p:cViewPr>
        <p:scale>
          <a:sx n="66" d="100"/>
          <a:sy n="66" d="100"/>
        </p:scale>
        <p:origin x="151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F710D-1199-4FBF-9EF4-1DE292D4C012}" type="datetimeFigureOut">
              <a:rPr lang="zh-CN" altLang="en-US" smtClean="0"/>
              <a:t>2024/2/2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4FD53-55BC-4F5A-A03F-B57EE7890534}" type="slidenum">
              <a:rPr lang="zh-CN" altLang="en-US" smtClean="0"/>
              <a:t>‹#›</a:t>
            </a:fld>
            <a:endParaRPr lang="zh-CN" altLang="en-US"/>
          </a:p>
        </p:txBody>
      </p:sp>
    </p:spTree>
    <p:extLst>
      <p:ext uri="{BB962C8B-B14F-4D97-AF65-F5344CB8AC3E}">
        <p14:creationId xmlns:p14="http://schemas.microsoft.com/office/powerpoint/2010/main" val="400687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30s</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1</a:t>
            </a:fld>
            <a:endParaRPr lang="zh-CN" altLang="en-US"/>
          </a:p>
        </p:txBody>
      </p:sp>
    </p:spTree>
    <p:extLst>
      <p:ext uri="{BB962C8B-B14F-4D97-AF65-F5344CB8AC3E}">
        <p14:creationId xmlns:p14="http://schemas.microsoft.com/office/powerpoint/2010/main" val="2622762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11</a:t>
            </a:fld>
            <a:endParaRPr lang="zh-CN" altLang="en-US"/>
          </a:p>
        </p:txBody>
      </p:sp>
    </p:spTree>
    <p:extLst>
      <p:ext uri="{BB962C8B-B14F-4D97-AF65-F5344CB8AC3E}">
        <p14:creationId xmlns:p14="http://schemas.microsoft.com/office/powerpoint/2010/main" val="133779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1.5min</a:t>
            </a:r>
          </a:p>
          <a:p>
            <a:r>
              <a:rPr lang="zh-CN" altLang="en-US" dirty="0"/>
              <a:t>第一步中：</a:t>
            </a:r>
            <a:endParaRPr lang="en-US" altLang="zh-CN" dirty="0"/>
          </a:p>
          <a:p>
            <a:r>
              <a:rPr lang="en-US" altLang="zh-CN" dirty="0"/>
              <a:t>L:luminance a:green b: blue</a:t>
            </a:r>
          </a:p>
          <a:p>
            <a:r>
              <a:rPr lang="en-US" altLang="zh-CN" dirty="0"/>
              <a:t>We denote the input NIR image as I, the reference image as M, and output color image as C.</a:t>
            </a:r>
          </a:p>
          <a:p>
            <a:r>
              <a:rPr lang="en-US" altLang="zh-CN" dirty="0"/>
              <a:t>The first algorithm [26] is a straightforward histogram transfer based on the standard deviations and mean values of I and ML. In the second algorithm [30], the images I and M are aligned based on the landmarks and the SIFT flow [22]. Then two images are decomposed into multiscale Laplacian stacks. These stacks are updated by the gain maps and are aggregated to generate CL.</a:t>
            </a:r>
          </a:p>
          <a:p>
            <a:r>
              <a:rPr lang="en-US" altLang="zh-CN" dirty="0"/>
              <a:t>The second one performs better but is time-consuming</a:t>
            </a:r>
          </a:p>
          <a:p>
            <a:r>
              <a:rPr lang="zh-CN" altLang="en-US" dirty="0"/>
              <a:t>第二步中：</a:t>
            </a:r>
            <a:endParaRPr lang="en-US" altLang="zh-CN" dirty="0"/>
          </a:p>
          <a:p>
            <a:r>
              <a:rPr lang="zh-CN" altLang="en-US" dirty="0"/>
              <a:t>第一个</a:t>
            </a:r>
            <a:r>
              <a:rPr lang="en-US" altLang="zh-CN" dirty="0"/>
              <a:t>Equation </a:t>
            </a:r>
            <a:r>
              <a:rPr lang="zh-CN" altLang="en-US" dirty="0"/>
              <a:t>的目的是：</a:t>
            </a:r>
            <a:endParaRPr lang="en-US" altLang="zh-CN" dirty="0"/>
          </a:p>
          <a:p>
            <a:r>
              <a:rPr lang="en-US" altLang="zh-CN" dirty="0"/>
              <a:t>This equation minimizes the difference between the color at pixel p and its weighted averages of the neighboring pixels. The weight </a:t>
            </a:r>
            <a:r>
              <a:rPr lang="en-US" altLang="zh-CN" dirty="0" err="1"/>
              <a:t>wpq</a:t>
            </a:r>
            <a:r>
              <a:rPr lang="en-US" altLang="zh-CN" dirty="0"/>
              <a:t> is computed based on CL and statistics of the local patch around p. </a:t>
            </a:r>
            <a:r>
              <a:rPr lang="zh-CN" altLang="en-US" dirty="0"/>
              <a:t>种子</a:t>
            </a:r>
            <a:r>
              <a:rPr lang="en-US" altLang="zh-CN" dirty="0"/>
              <a:t>Pm are the pre-defined seed pixels</a:t>
            </a:r>
          </a:p>
          <a:p>
            <a:r>
              <a:rPr lang="zh-CN" altLang="en-US" dirty="0"/>
              <a:t>第二个是因为只用第一个会产生</a:t>
            </a:r>
            <a:r>
              <a:rPr lang="en-US" altLang="zh-CN" dirty="0"/>
              <a:t>obvious artifacts</a:t>
            </a:r>
            <a:r>
              <a:rPr lang="zh-CN" altLang="en-US" dirty="0"/>
              <a:t>，所以通过它</a:t>
            </a:r>
            <a:r>
              <a:rPr lang="en-US" altLang="zh-CN" dirty="0"/>
              <a:t>remove </a:t>
            </a:r>
          </a:p>
          <a:p>
            <a:r>
              <a:rPr lang="en-US" altLang="zh-CN" dirty="0"/>
              <a:t>use a voting scheme to remove the unreliable seed pixels. We first run adaptive k-means clustering to segment the image M at gray scale level. Then we only select seed pixels with high confidence that is measured by</a:t>
            </a:r>
          </a:p>
          <a:p>
            <a:r>
              <a:rPr lang="en-US" altLang="zh-CN" dirty="0"/>
              <a:t>where Ip is the intensity value of </a:t>
            </a:r>
            <a:r>
              <a:rPr lang="en-US" altLang="zh-CN" dirty="0" err="1"/>
              <a:t>pth</a:t>
            </a:r>
            <a:r>
              <a:rPr lang="en-US" altLang="zh-CN" dirty="0"/>
              <a:t> pixel in I and </a:t>
            </a:r>
            <a:r>
              <a:rPr lang="en-US" altLang="zh-CN" dirty="0" err="1"/>
              <a:t>Ic</a:t>
            </a:r>
            <a:r>
              <a:rPr lang="en-US" altLang="zh-CN" dirty="0"/>
              <a:t> is the intensity value of the center of each segment. We only select the seed colors with error &lt; 0.06.</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12</a:t>
            </a:fld>
            <a:endParaRPr lang="zh-CN" altLang="en-US"/>
          </a:p>
        </p:txBody>
      </p:sp>
    </p:spTree>
    <p:extLst>
      <p:ext uri="{BB962C8B-B14F-4D97-AF65-F5344CB8AC3E}">
        <p14:creationId xmlns:p14="http://schemas.microsoft.com/office/powerpoint/2010/main" val="200574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 min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意义：解决上一页</a:t>
            </a:r>
            <a:r>
              <a:rPr lang="en-US" altLang="zh-CN" dirty="0"/>
              <a:t>Step1 </a:t>
            </a:r>
            <a:r>
              <a:rPr lang="zh-CN" altLang="en-US" dirty="0"/>
              <a:t>得到图</a:t>
            </a:r>
            <a:r>
              <a:rPr lang="en-US" altLang="zh-CN" dirty="0"/>
              <a:t>b</a:t>
            </a:r>
            <a:r>
              <a:rPr lang="zh-CN" altLang="en-US" dirty="0"/>
              <a:t>（</a:t>
            </a:r>
            <a:r>
              <a:rPr lang="en-US" altLang="zh-CN" dirty="0"/>
              <a:t>contains very strong artifacts</a:t>
            </a:r>
            <a:r>
              <a:rPr lang="zh-CN" altLang="en-US" dirty="0"/>
              <a:t>：</a:t>
            </a:r>
            <a:r>
              <a:rPr lang="en-US" altLang="zh-CN" dirty="0"/>
              <a:t>IR color distortion effects)</a:t>
            </a:r>
          </a:p>
          <a:p>
            <a:endParaRPr lang="en-US" altLang="zh-CN" dirty="0"/>
          </a:p>
          <a:p>
            <a:r>
              <a:rPr lang="zh-CN" altLang="en-US" dirty="0"/>
              <a:t>第一个框：分区域在</a:t>
            </a:r>
            <a:r>
              <a:rPr lang="en-US" altLang="zh-CN" dirty="0"/>
              <a:t>histogram transform</a:t>
            </a:r>
          </a:p>
          <a:p>
            <a:r>
              <a:rPr lang="en-US" altLang="zh-CN" dirty="0"/>
              <a:t>First &amp; Second:</a:t>
            </a:r>
          </a:p>
          <a:p>
            <a:r>
              <a:rPr lang="en-US" altLang="zh-CN" dirty="0"/>
              <a:t>detect iris and pupil !boundaries! in both </a:t>
            </a:r>
            <a:r>
              <a:rPr lang="en-US" altLang="zh-CN" dirty="0" err="1"/>
              <a:t>nir</a:t>
            </a:r>
            <a:r>
              <a:rPr lang="en-US" altLang="zh-CN" dirty="0"/>
              <a:t> images and color. Combining with the eye landmarks, we segment the eye regions into three categories, pupil, iris, and sclera. </a:t>
            </a:r>
          </a:p>
          <a:p>
            <a:r>
              <a:rPr lang="en-US" altLang="zh-CN" dirty="0"/>
              <a:t>Third: </a:t>
            </a:r>
          </a:p>
          <a:p>
            <a:r>
              <a:rPr lang="en-US" altLang="zh-CN" dirty="0"/>
              <a:t>Then apply histogram transformation separately in the regions of these categories. </a:t>
            </a:r>
          </a:p>
          <a:p>
            <a:r>
              <a:rPr lang="en-US" altLang="zh-CN" dirty="0"/>
              <a:t>This result partially removes color distortion effects. However, it introduces strong artifacts around boundaries of these categories and makes the result unnatural.</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第二个框</a:t>
            </a:r>
            <a:r>
              <a:rPr lang="en-US" altLang="zh-CN" dirty="0"/>
              <a:t> FOURTH:</a:t>
            </a:r>
            <a:br>
              <a:rPr lang="en-US" altLang="zh-CN" dirty="0"/>
            </a:br>
            <a:r>
              <a:rPr lang="en-US" altLang="zh-CN" dirty="0"/>
              <a:t>In order to remove the artifacts, we formulate a minimization based on a cost function with three terms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term Ed is the data term that color an unknown pixel same as the seed pixel in the input image.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Es is the smoothness term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the last term Eb is the Poisson equation with Dirichlet boundary conditions inspired by the gradient image editing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13</a:t>
            </a:fld>
            <a:endParaRPr lang="zh-CN" altLang="en-US"/>
          </a:p>
        </p:txBody>
      </p:sp>
    </p:spTree>
    <p:extLst>
      <p:ext uri="{BB962C8B-B14F-4D97-AF65-F5344CB8AC3E}">
        <p14:creationId xmlns:p14="http://schemas.microsoft.com/office/powerpoint/2010/main" val="319737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右边用来获得</a:t>
            </a:r>
            <a:r>
              <a:rPr lang="en-US" altLang="zh-CN" dirty="0" err="1"/>
              <a:t>gt</a:t>
            </a:r>
            <a:r>
              <a:rPr lang="zh-CN" altLang="en-US" dirty="0"/>
              <a:t>，具体就是配置和论文配置一样，</a:t>
            </a:r>
            <a:r>
              <a:rPr lang="en-US" altLang="zh-CN" dirty="0" err="1"/>
              <a:t>rgb</a:t>
            </a:r>
            <a:r>
              <a:rPr lang="zh-CN" altLang="en-US" dirty="0"/>
              <a:t>得到真的图像，然后后期再加上一块黑的</a:t>
            </a:r>
          </a:p>
          <a:p>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2</a:t>
            </a:fld>
            <a:endParaRPr lang="zh-CN" altLang="en-US"/>
          </a:p>
        </p:txBody>
      </p:sp>
    </p:spTree>
    <p:extLst>
      <p:ext uri="{BB962C8B-B14F-4D97-AF65-F5344CB8AC3E}">
        <p14:creationId xmlns:p14="http://schemas.microsoft.com/office/powerpoint/2010/main" val="206004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这里结束 总计</a:t>
            </a:r>
            <a:r>
              <a:rPr lang="en-US" altLang="zh-CN" dirty="0"/>
              <a:t>2 min</a:t>
            </a:r>
          </a:p>
          <a:p>
            <a:r>
              <a:rPr lang="en-US" altLang="zh-CN" dirty="0"/>
              <a:t>We reconstruct a personalized 3D animatable head model from a video sequence captured offline in the first module </a:t>
            </a:r>
          </a:p>
          <a:p>
            <a:r>
              <a:rPr lang="en-US" altLang="zh-CN" dirty="0"/>
              <a:t>In the second module we propose a novel algorithm to align 3D head model to the face image with severe occlusion.</a:t>
            </a:r>
          </a:p>
          <a:p>
            <a:r>
              <a:rPr lang="en-US" altLang="zh-CN" dirty="0"/>
              <a:t> In the third module we propose another novel algorithm to process the warped near-infrared eye images</a:t>
            </a:r>
          </a:p>
          <a:p>
            <a:r>
              <a:rPr lang="en-US" altLang="zh-CN" dirty="0"/>
              <a:t>In the fourth module we first retrieve for the reference image and then compose the complete face from different sources.</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3</a:t>
            </a:fld>
            <a:endParaRPr lang="zh-CN" altLang="en-US"/>
          </a:p>
        </p:txBody>
      </p:sp>
    </p:spTree>
    <p:extLst>
      <p:ext uri="{BB962C8B-B14F-4D97-AF65-F5344CB8AC3E}">
        <p14:creationId xmlns:p14="http://schemas.microsoft.com/office/powerpoint/2010/main" val="339911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 </a:t>
            </a:r>
            <a:r>
              <a:rPr lang="en-US" altLang="zh-CN" dirty="0"/>
              <a:t>30s</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4</a:t>
            </a:fld>
            <a:endParaRPr lang="zh-CN" altLang="en-US"/>
          </a:p>
        </p:txBody>
      </p:sp>
    </p:spTree>
    <p:extLst>
      <p:ext uri="{BB962C8B-B14F-4D97-AF65-F5344CB8AC3E}">
        <p14:creationId xmlns:p14="http://schemas.microsoft.com/office/powerpoint/2010/main" val="356463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至此 </a:t>
            </a:r>
            <a:r>
              <a:rPr lang="en-US" altLang="zh-CN" dirty="0"/>
              <a:t>2.5min</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5</a:t>
            </a:fld>
            <a:endParaRPr lang="zh-CN" altLang="en-US"/>
          </a:p>
        </p:txBody>
      </p:sp>
    </p:spTree>
    <p:extLst>
      <p:ext uri="{BB962C8B-B14F-4D97-AF65-F5344CB8AC3E}">
        <p14:creationId xmlns:p14="http://schemas.microsoft.com/office/powerpoint/2010/main" val="245136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a:t>
            </a:r>
            <a:endParaRPr lang="en-US" altLang="zh-CN" dirty="0"/>
          </a:p>
          <a:p>
            <a:r>
              <a:rPr lang="en-US" altLang="zh-CN" dirty="0"/>
              <a:t>1.5 min</a:t>
            </a:r>
          </a:p>
          <a:p>
            <a:r>
              <a:rPr lang="en-US" altLang="zh-CN" dirty="0"/>
              <a:t>Step2</a:t>
            </a:r>
            <a:r>
              <a:rPr lang="zh-CN" altLang="en-US" dirty="0"/>
              <a:t>中</a:t>
            </a:r>
            <a:endParaRPr lang="en-US" altLang="zh-CN" dirty="0"/>
          </a:p>
          <a:p>
            <a:r>
              <a:rPr lang="zh-CN" altLang="en-US" dirty="0"/>
              <a:t>第一条</a:t>
            </a:r>
            <a:r>
              <a:rPr lang="en-US" altLang="zh-CN" dirty="0"/>
              <a:t>what </a:t>
            </a:r>
            <a:r>
              <a:rPr lang="zh-CN" altLang="en-US" dirty="0"/>
              <a:t>第二条</a:t>
            </a:r>
            <a:r>
              <a:rPr lang="en-US" altLang="zh-CN" dirty="0"/>
              <a:t>how</a:t>
            </a:r>
          </a:p>
          <a:p>
            <a:r>
              <a:rPr lang="zh-CN" altLang="en-US" dirty="0"/>
              <a:t>第三条具体怎么算：</a:t>
            </a:r>
            <a:endParaRPr lang="en-US" altLang="zh-CN" dirty="0"/>
          </a:p>
          <a:p>
            <a:r>
              <a:rPr lang="en-US" altLang="zh-CN" dirty="0"/>
              <a:t>The first term Ef is the projection error </a:t>
            </a:r>
          </a:p>
          <a:p>
            <a:r>
              <a:rPr lang="en-US" altLang="zh-CN" b="0" i="0" dirty="0">
                <a:solidFill>
                  <a:srgbClr val="374151"/>
                </a:solidFill>
                <a:effectLst/>
                <a:latin typeface="Söhne"/>
              </a:rPr>
              <a:t>It measures the Euclidean distance between visible facial features in the 2D image and the corresponding 3D points of the head model projected into the camera view. </a:t>
            </a:r>
            <a:endParaRPr lang="en-US" altLang="zh-CN" dirty="0"/>
          </a:p>
          <a:p>
            <a:r>
              <a:rPr lang="en-US" altLang="zh-CN" dirty="0"/>
              <a:t>The second term Ee is </a:t>
            </a:r>
            <a:r>
              <a:rPr lang="en-US" altLang="zh-CN" b="0" i="0" dirty="0">
                <a:solidFill>
                  <a:srgbClr val="374151"/>
                </a:solidFill>
                <a:effectLst/>
                <a:latin typeface="Söhne"/>
              </a:rPr>
              <a:t>the eye movement error term</a:t>
            </a:r>
            <a:endParaRPr lang="en-US" altLang="zh-CN" dirty="0"/>
          </a:p>
          <a:p>
            <a:r>
              <a:rPr lang="en-US" altLang="zh-CN" b="0" i="0" dirty="0">
                <a:solidFill>
                  <a:srgbClr val="374151"/>
                </a:solidFill>
                <a:effectLst/>
                <a:latin typeface="Söhne"/>
              </a:rPr>
              <a:t>It measures the error between eye features in the 2D image from the Near-Infrared (NIR) eye-tracking camera and the corresponding 3D points of the head model transformed through the eye camera's transformation matrices.</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6</a:t>
            </a:fld>
            <a:endParaRPr lang="zh-CN" altLang="en-US"/>
          </a:p>
        </p:txBody>
      </p:sp>
    </p:spTree>
    <p:extLst>
      <p:ext uri="{BB962C8B-B14F-4D97-AF65-F5344CB8AC3E}">
        <p14:creationId xmlns:p14="http://schemas.microsoft.com/office/powerpoint/2010/main" val="114496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Et:</a:t>
            </a:r>
          </a:p>
          <a:p>
            <a:r>
              <a:rPr lang="en-US" altLang="zh-CN" b="0" i="0" dirty="0">
                <a:solidFill>
                  <a:srgbClr val="374151"/>
                </a:solidFill>
                <a:effectLst/>
                <a:latin typeface="Söhne"/>
              </a:rPr>
              <a:t>This term is defined as the constraint term. It represents the temporal continuity of expression weights between consecutive frames.</a:t>
            </a:r>
          </a:p>
          <a:p>
            <a:r>
              <a:rPr lang="en-US" altLang="zh-CN" b="0" i="1" dirty="0">
                <a:solidFill>
                  <a:srgbClr val="374151"/>
                </a:solidFill>
                <a:effectLst/>
                <a:latin typeface="KaTeX_Math"/>
              </a:rPr>
              <a:t>Et</a:t>
            </a:r>
            <a:r>
              <a:rPr lang="en-US" altLang="zh-CN" b="0" i="0" dirty="0">
                <a:solidFill>
                  <a:srgbClr val="374151"/>
                </a:solidFill>
                <a:effectLst/>
                <a:latin typeface="KaTeX_Main"/>
              </a:rPr>
              <a:t>​</a:t>
            </a:r>
            <a:r>
              <a:rPr lang="en-US" altLang="zh-CN" b="0" i="0" dirty="0">
                <a:solidFill>
                  <a:srgbClr val="374151"/>
                </a:solidFill>
                <a:effectLst/>
                <a:latin typeface="Söhne"/>
              </a:rPr>
              <a:t> ensures that the changes in facial expressions from one frame to the next are smooth and not abrupt.</a:t>
            </a:r>
            <a:endParaRPr lang="en-US" altLang="zh-CN" dirty="0"/>
          </a:p>
          <a:p>
            <a:r>
              <a:rPr lang="en-US" altLang="zh-CN" dirty="0"/>
              <a:t>Es:</a:t>
            </a:r>
          </a:p>
          <a:p>
            <a:r>
              <a:rPr lang="en-US" altLang="zh-CN" b="0" i="0" dirty="0">
                <a:solidFill>
                  <a:srgbClr val="374151"/>
                </a:solidFill>
                <a:effectLst/>
                <a:latin typeface="Söhne"/>
              </a:rPr>
              <a:t>This term is the regularization term that forces the expression weights to be close to the statistical center.</a:t>
            </a:r>
          </a:p>
          <a:p>
            <a:r>
              <a:rPr lang="en-US" altLang="zh-CN" b="0" i="1" dirty="0">
                <a:solidFill>
                  <a:srgbClr val="374151"/>
                </a:solidFill>
                <a:effectLst/>
                <a:latin typeface="KaTeX_Math"/>
              </a:rPr>
              <a:t>It </a:t>
            </a:r>
            <a:r>
              <a:rPr lang="en-US" altLang="zh-CN" b="0" i="0" dirty="0">
                <a:solidFill>
                  <a:srgbClr val="374151"/>
                </a:solidFill>
                <a:effectLst/>
                <a:latin typeface="Söhne"/>
              </a:rPr>
              <a:t>adds a penalty for expression weights that are far from a precomputed statistical norm, thereby avoiding unlikely facial expressions that do not conform to the learned model of expressions.</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7</a:t>
            </a:fld>
            <a:endParaRPr lang="zh-CN" altLang="en-US"/>
          </a:p>
        </p:txBody>
      </p:sp>
    </p:spTree>
    <p:extLst>
      <p:ext uri="{BB962C8B-B14F-4D97-AF65-F5344CB8AC3E}">
        <p14:creationId xmlns:p14="http://schemas.microsoft.com/office/powerpoint/2010/main" val="261049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 min</a:t>
            </a:r>
          </a:p>
          <a:p>
            <a:r>
              <a:rPr lang="en-US" altLang="zh-CN" dirty="0"/>
              <a:t>Step2 </a:t>
            </a:r>
            <a:r>
              <a:rPr lang="en-US" altLang="zh-CN" sz="1200" i="1" dirty="0"/>
              <a:t>.【</a:t>
            </a:r>
            <a:r>
              <a:rPr lang="zh-CN" altLang="en-US" sz="1200" i="1" dirty="0"/>
              <a:t>这里好像只是区分出被遮挡的</a:t>
            </a:r>
            <a:r>
              <a:rPr lang="en-US" altLang="zh-CN" sz="1200" i="1" dirty="0"/>
              <a:t>mask</a:t>
            </a:r>
            <a:r>
              <a:rPr lang="zh-CN" altLang="en-US" sz="1200" i="1" dirty="0"/>
              <a:t>和没遮挡的</a:t>
            </a:r>
            <a:r>
              <a:rPr lang="en-US" altLang="zh-CN" sz="1200" i="1" dirty="0"/>
              <a:t>mask</a:t>
            </a:r>
            <a:r>
              <a:rPr lang="zh-CN" altLang="en-US" sz="1200" i="1" dirty="0"/>
              <a:t>？</a:t>
            </a:r>
            <a:r>
              <a:rPr lang="en-US" altLang="zh-CN" sz="1200" i="1" dirty="0"/>
              <a:t>】</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9</a:t>
            </a:fld>
            <a:endParaRPr lang="zh-CN" altLang="en-US"/>
          </a:p>
        </p:txBody>
      </p:sp>
    </p:spTree>
    <p:extLst>
      <p:ext uri="{BB962C8B-B14F-4D97-AF65-F5344CB8AC3E}">
        <p14:creationId xmlns:p14="http://schemas.microsoft.com/office/powerpoint/2010/main" val="410858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 min</a:t>
            </a:r>
          </a:p>
          <a:p>
            <a:r>
              <a:rPr lang="en-US" altLang="zh-CN" dirty="0"/>
              <a:t>Step1:</a:t>
            </a:r>
          </a:p>
          <a:p>
            <a:r>
              <a:rPr lang="en-US" altLang="zh-CN" dirty="0"/>
              <a:t>The first term is the distance between head poses of the query image and the reference image candidate </a:t>
            </a:r>
          </a:p>
          <a:p>
            <a:r>
              <a:rPr lang="en-US" altLang="zh-CN" dirty="0"/>
              <a:t>The second term is the distance between 2D facial landmarks of the selected reference image in previous time frame (Lr−1) and current reference image candidate (Li r). </a:t>
            </a:r>
          </a:p>
          <a:p>
            <a:r>
              <a:rPr lang="en-US" altLang="zh-CN" dirty="0"/>
              <a:t>This term removes large 2D translation between two consecutive image frames even they have similar poses. </a:t>
            </a:r>
          </a:p>
          <a:p>
            <a:r>
              <a:rPr lang="en-US" altLang="zh-CN" dirty="0"/>
              <a:t>The third term is defined so that current image candidate and previous reference image have close time stamps., ensures continuous.</a:t>
            </a:r>
          </a:p>
          <a:p>
            <a:endParaRPr lang="en-US" altLang="zh-CN" dirty="0"/>
          </a:p>
          <a:p>
            <a:r>
              <a:rPr lang="en-US" altLang="zh-CN" dirty="0"/>
              <a:t>Step2:</a:t>
            </a:r>
          </a:p>
          <a:p>
            <a:r>
              <a:rPr lang="zh-CN" altLang="en-US" dirty="0"/>
              <a:t>公式解释：</a:t>
            </a:r>
            <a:endParaRPr lang="en-US" altLang="zh-CN" dirty="0"/>
          </a:p>
          <a:p>
            <a:r>
              <a:rPr lang="en-US" altLang="zh-CN" b="1" i="1" dirty="0">
                <a:effectLst/>
                <a:latin typeface="KaTeX_Math"/>
              </a:rPr>
              <a:t>Ed</a:t>
            </a:r>
            <a:r>
              <a:rPr lang="en-US" altLang="zh-CN" b="1" i="0" dirty="0">
                <a:effectLst/>
                <a:latin typeface="KaTeX_Main"/>
              </a:rPr>
              <a:t>​</a:t>
            </a:r>
            <a:r>
              <a:rPr lang="en-US" altLang="zh-CN" b="0" i="0" dirty="0">
                <a:solidFill>
                  <a:srgbClr val="374151"/>
                </a:solidFill>
                <a:effectLst/>
                <a:latin typeface="Söhne"/>
              </a:rPr>
              <a:t>: data term ensuring that the pixel values are not distorted beyond the effects of the bilinear interpolation.</a:t>
            </a:r>
          </a:p>
          <a:p>
            <a:r>
              <a:rPr lang="en-US" altLang="zh-CN" b="1" i="1" dirty="0">
                <a:effectLst/>
                <a:latin typeface="KaTeX_Math"/>
              </a:rPr>
              <a:t>Es</a:t>
            </a:r>
            <a:r>
              <a:rPr lang="en-US" altLang="zh-CN" b="1" i="0" dirty="0">
                <a:effectLst/>
                <a:latin typeface="KaTeX_Main"/>
              </a:rPr>
              <a:t>​</a:t>
            </a:r>
            <a:r>
              <a:rPr lang="en-US" altLang="zh-CN" b="0" i="0" dirty="0">
                <a:solidFill>
                  <a:srgbClr val="374151"/>
                </a:solidFill>
                <a:effectLst/>
                <a:latin typeface="Söhne"/>
              </a:rPr>
              <a:t>: similarity transformation term that ensure that the warped image preserves the geometric features of the face.</a:t>
            </a:r>
          </a:p>
          <a:p>
            <a:r>
              <a:rPr lang="en-US" altLang="zh-CN" b="1" i="1" dirty="0">
                <a:effectLst/>
                <a:latin typeface="KaTeX_Math"/>
              </a:rPr>
              <a:t>Eb</a:t>
            </a:r>
            <a:r>
              <a:rPr lang="en-US" altLang="zh-CN" b="1" i="0" dirty="0">
                <a:effectLst/>
                <a:latin typeface="KaTeX_Main"/>
              </a:rPr>
              <a:t>​</a:t>
            </a:r>
            <a:r>
              <a:rPr lang="en-US" altLang="zh-CN" b="0" i="0" dirty="0">
                <a:solidFill>
                  <a:srgbClr val="374151"/>
                </a:solidFill>
                <a:effectLst/>
                <a:latin typeface="Söhne"/>
              </a:rPr>
              <a:t>: This term is used to reduce the transformation outside the face region.</a:t>
            </a:r>
          </a:p>
          <a:p>
            <a:r>
              <a:rPr lang="en-US" altLang="zh-CN" b="1" i="1" dirty="0">
                <a:effectLst/>
                <a:latin typeface="KaTeX_Math"/>
              </a:rPr>
              <a:t>Eh</a:t>
            </a:r>
            <a:r>
              <a:rPr lang="en-US" altLang="zh-CN" b="1" i="0" dirty="0">
                <a:effectLst/>
                <a:latin typeface="KaTeX_Main"/>
              </a:rPr>
              <a:t>​</a:t>
            </a:r>
            <a:r>
              <a:rPr lang="en-US" altLang="zh-CN" b="0" i="0" dirty="0">
                <a:solidFill>
                  <a:srgbClr val="374151"/>
                </a:solidFill>
                <a:effectLst/>
                <a:latin typeface="Söhne"/>
              </a:rPr>
              <a:t>: This term is introduced to constrain the silhouette of the face in the image </a:t>
            </a:r>
            <a:r>
              <a:rPr lang="zh-CN" altLang="en-US" b="0" i="0" dirty="0">
                <a:solidFill>
                  <a:srgbClr val="374151"/>
                </a:solidFill>
                <a:effectLst/>
                <a:latin typeface="Söhne"/>
              </a:rPr>
              <a:t>即</a:t>
            </a:r>
            <a:r>
              <a:rPr lang="en-US" altLang="zh-CN" b="0" i="0" dirty="0">
                <a:solidFill>
                  <a:srgbClr val="374151"/>
                </a:solidFill>
                <a:effectLst/>
                <a:latin typeface="Söhne"/>
              </a:rPr>
              <a:t>ensuring a smooth transition and avoiding artifacts along the silhouette of the face.</a:t>
            </a:r>
            <a:endParaRPr lang="en-US" altLang="zh-CN" dirty="0"/>
          </a:p>
          <a:p>
            <a:r>
              <a:rPr lang="zh-CN" altLang="en-US" dirty="0"/>
              <a:t>图的解释；</a:t>
            </a:r>
            <a:endParaRPr lang="en-US" altLang="zh-CN" dirty="0"/>
          </a:p>
          <a:p>
            <a:r>
              <a:rPr lang="en-US" altLang="zh-CN" dirty="0"/>
              <a:t>1) The mask used to blend images from different sources. The green region represents the background we would like to keep in the final result. The red region represent the head region that is extracted from the warped reference image. The purple region is the region corresponding to the NIR eye images</a:t>
            </a:r>
          </a:p>
          <a:p>
            <a:r>
              <a:rPr lang="en-US" altLang="zh-CN" dirty="0"/>
              <a:t>2) The query image with the face occluded by the HMD. </a:t>
            </a:r>
          </a:p>
          <a:p>
            <a:r>
              <a:rPr lang="en-US" altLang="zh-CN" dirty="0"/>
              <a:t>3) The blending result of the query image, warped reference image, and colorized eye images. </a:t>
            </a:r>
          </a:p>
          <a:p>
            <a:r>
              <a:rPr lang="en-US" altLang="zh-CN" dirty="0"/>
              <a:t>4) The final blending result after background replacement</a:t>
            </a:r>
            <a:endParaRPr lang="zh-CN" altLang="en-US" dirty="0"/>
          </a:p>
        </p:txBody>
      </p:sp>
      <p:sp>
        <p:nvSpPr>
          <p:cNvPr id="4" name="灯片编号占位符 3"/>
          <p:cNvSpPr>
            <a:spLocks noGrp="1"/>
          </p:cNvSpPr>
          <p:nvPr>
            <p:ph type="sldNum" sz="quarter" idx="5"/>
          </p:nvPr>
        </p:nvSpPr>
        <p:spPr/>
        <p:txBody>
          <a:bodyPr/>
          <a:lstStyle/>
          <a:p>
            <a:fld id="{3EC4FD53-55BC-4F5A-A03F-B57EE7890534}" type="slidenum">
              <a:rPr lang="zh-CN" altLang="en-US" smtClean="0"/>
              <a:t>10</a:t>
            </a:fld>
            <a:endParaRPr lang="zh-CN" altLang="en-US"/>
          </a:p>
        </p:txBody>
      </p:sp>
    </p:spTree>
    <p:extLst>
      <p:ext uri="{BB962C8B-B14F-4D97-AF65-F5344CB8AC3E}">
        <p14:creationId xmlns:p14="http://schemas.microsoft.com/office/powerpoint/2010/main" val="206622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8911" y="2243"/>
            <a:ext cx="8558893" cy="1050493"/>
          </a:xfrm>
        </p:spPr>
        <p:txBody>
          <a:bodyPr>
            <a:normAutofit/>
          </a:bodyPr>
          <a:lstStyle/>
          <a:p>
            <a:pPr algn="l"/>
            <a:r>
              <a:rPr lang="en-US" altLang="zh-CN" sz="4800" b="1" dirty="0">
                <a:latin typeface="Algerian" panose="04020705040A02060702" pitchFamily="82" charset="0"/>
              </a:rPr>
              <a:t>Main Idea</a:t>
            </a:r>
            <a:r>
              <a:rPr lang="zh-CN" altLang="en-US" sz="4800" b="1" dirty="0">
                <a:latin typeface="Algerian" panose="04020705040A02060702" pitchFamily="82" charset="0"/>
              </a:rPr>
              <a:t>：</a:t>
            </a:r>
            <a:endParaRPr lang="en-US" altLang="zh-CN" sz="4800" b="1" dirty="0">
              <a:latin typeface="Algerian" panose="04020705040A02060702" pitchFamily="82" charset="0"/>
            </a:endParaRPr>
          </a:p>
          <a:p>
            <a:pPr algn="l"/>
            <a:endParaRPr lang="en-US" altLang="zh-CN" dirty="0"/>
          </a:p>
        </p:txBody>
      </p:sp>
      <p:pic>
        <p:nvPicPr>
          <p:cNvPr id="1026" name="Picture 2"/>
          <p:cNvPicPr>
            <a:picLocks noChangeAspect="1" noChangeArrowheads="1"/>
          </p:cNvPicPr>
          <p:nvPr/>
        </p:nvPicPr>
        <p:blipFill>
          <a:blip r:embed="rId3"/>
          <a:srcRect/>
          <a:stretch>
            <a:fillRect/>
          </a:stretch>
        </p:blipFill>
        <p:spPr bwMode="auto">
          <a:xfrm>
            <a:off x="4250535" y="713128"/>
            <a:ext cx="3747391" cy="2910843"/>
          </a:xfrm>
          <a:prstGeom prst="rect">
            <a:avLst/>
          </a:prstGeom>
          <a:noFill/>
          <a:ln w="9525">
            <a:noFill/>
            <a:miter lim="800000"/>
            <a:headEnd/>
            <a:tailEnd/>
          </a:ln>
          <a:effectLst/>
        </p:spPr>
      </p:pic>
      <p:sp>
        <p:nvSpPr>
          <p:cNvPr id="4" name="文本框 3">
            <a:extLst>
              <a:ext uri="{FF2B5EF4-FFF2-40B4-BE49-F238E27FC236}">
                <a16:creationId xmlns:a16="http://schemas.microsoft.com/office/drawing/2014/main" id="{DDA7717F-0264-8F0E-CFEE-E5EC76F54C0A}"/>
              </a:ext>
            </a:extLst>
          </p:cNvPr>
          <p:cNvSpPr txBox="1"/>
          <p:nvPr/>
        </p:nvSpPr>
        <p:spPr>
          <a:xfrm>
            <a:off x="4452282" y="4293096"/>
            <a:ext cx="4664208" cy="2308324"/>
          </a:xfrm>
          <a:prstGeom prst="rect">
            <a:avLst/>
          </a:prstGeom>
          <a:noFill/>
        </p:spPr>
        <p:txBody>
          <a:bodyPr wrap="square">
            <a:spAutoFit/>
          </a:bodyPr>
          <a:lstStyle/>
          <a:p>
            <a:pPr algn="l"/>
            <a:r>
              <a:rPr lang="en-US" altLang="zh-CN" sz="2400" dirty="0">
                <a:latin typeface="Times New Roman" panose="02020603050405020304" pitchFamily="18" charset="0"/>
                <a:cs typeface="Times New Roman" panose="02020603050405020304" pitchFamily="18" charset="0"/>
              </a:rPr>
              <a:t>2:</a:t>
            </a:r>
          </a:p>
          <a:p>
            <a:pPr algn="l"/>
            <a:r>
              <a:rPr lang="en-US" altLang="zh-CN" sz="2400" dirty="0">
                <a:latin typeface="Times New Roman" panose="02020603050405020304" pitchFamily="18" charset="0"/>
                <a:cs typeface="Times New Roman" panose="02020603050405020304" pitchFamily="18" charset="0"/>
              </a:rPr>
              <a:t>A dedicated algorithm is proposed to colorize the NIR eye images and further rectify the color distortion caused by the non-linear mapping of IR light sensitivity.</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294F5A0-DEF0-7563-10B5-1289A049774D}"/>
              </a:ext>
            </a:extLst>
          </p:cNvPr>
          <p:cNvSpPr txBox="1"/>
          <p:nvPr/>
        </p:nvSpPr>
        <p:spPr>
          <a:xfrm>
            <a:off x="121847" y="963246"/>
            <a:ext cx="4214842" cy="2677656"/>
          </a:xfrm>
          <a:prstGeom prst="rect">
            <a:avLst/>
          </a:prstGeom>
          <a:noFill/>
        </p:spPr>
        <p:txBody>
          <a:bodyPr wrap="square">
            <a:spAutoFit/>
          </a:bodyPr>
          <a:lstStyle/>
          <a:p>
            <a:pPr algn="l"/>
            <a:r>
              <a:rPr lang="en-US" altLang="zh-CN" sz="2400" dirty="0">
                <a:latin typeface="Times New Roman" panose="02020603050405020304" pitchFamily="18" charset="0"/>
                <a:cs typeface="Times New Roman" panose="02020603050405020304" pitchFamily="18" charset="0"/>
              </a:rPr>
              <a:t>1: </a:t>
            </a:r>
          </a:p>
          <a:p>
            <a:pPr algn="l"/>
            <a:r>
              <a:rPr lang="en-US" altLang="zh-CN" sz="2400" dirty="0">
                <a:latin typeface="Times New Roman" panose="02020603050405020304" pitchFamily="18" charset="0"/>
                <a:cs typeface="Times New Roman" panose="02020603050405020304" pitchFamily="18" charset="0"/>
              </a:rPr>
              <a:t>Develop a setup that consists of two near-infrared (NIR) cameras inside the HMD for eye capturing and one external RGB camera for recording visible face regions.</a:t>
            </a:r>
          </a:p>
        </p:txBody>
      </p:sp>
      <p:pic>
        <p:nvPicPr>
          <p:cNvPr id="8" name="图片 7">
            <a:extLst>
              <a:ext uri="{FF2B5EF4-FFF2-40B4-BE49-F238E27FC236}">
                <a16:creationId xmlns:a16="http://schemas.microsoft.com/office/drawing/2014/main" id="{3755B9C5-A678-91CC-09C0-D52E45EF36D5}"/>
              </a:ext>
            </a:extLst>
          </p:cNvPr>
          <p:cNvPicPr>
            <a:picLocks noChangeAspect="1"/>
          </p:cNvPicPr>
          <p:nvPr/>
        </p:nvPicPr>
        <p:blipFill>
          <a:blip r:embed="rId4"/>
          <a:stretch>
            <a:fillRect/>
          </a:stretch>
        </p:blipFill>
        <p:spPr>
          <a:xfrm>
            <a:off x="961208" y="4411406"/>
            <a:ext cx="3329012" cy="2071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B02A75D-EF1C-14F4-B0C2-0A443FAE00C4}"/>
              </a:ext>
            </a:extLst>
          </p:cNvPr>
          <p:cNvSpPr txBox="1"/>
          <p:nvPr/>
        </p:nvSpPr>
        <p:spPr>
          <a:xfrm>
            <a:off x="109457" y="319296"/>
            <a:ext cx="8422983" cy="1846659"/>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Step1</a:t>
            </a:r>
            <a:r>
              <a:rPr lang="zh-CN" altLang="en-US" sz="2400" i="1" dirty="0">
                <a:latin typeface="Times New Roman" panose="02020603050405020304" pitchFamily="18" charset="0"/>
                <a:cs typeface="Times New Roman" panose="02020603050405020304" pitchFamily="18" charset="0"/>
              </a:rPr>
              <a:t>：</a:t>
            </a:r>
            <a:endParaRPr lang="en-US" altLang="zh-CN" sz="2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Retrieval of Reference Image</a:t>
            </a:r>
          </a:p>
          <a:p>
            <a:pPr marL="285750" indent="-28575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The similarity between </a:t>
            </a:r>
            <a:r>
              <a:rPr lang="en-US" altLang="zh-CN" sz="2400" i="1" dirty="0" err="1">
                <a:latin typeface="Times New Roman" panose="02020603050405020304" pitchFamily="18" charset="0"/>
                <a:cs typeface="Times New Roman" panose="02020603050405020304" pitchFamily="18" charset="0"/>
              </a:rPr>
              <a:t>ith</a:t>
            </a:r>
            <a:r>
              <a:rPr lang="en-US" altLang="zh-CN" sz="2400" i="1" dirty="0">
                <a:latin typeface="Times New Roman" panose="02020603050405020304" pitchFamily="18" charset="0"/>
                <a:cs typeface="Times New Roman" panose="02020603050405020304" pitchFamily="18" charset="0"/>
              </a:rPr>
              <a:t> image in the data set and the query image is measured based on three distances</a:t>
            </a:r>
            <a:endParaRPr lang="zh-CN" altLang="en-US" sz="2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p>
        </p:txBody>
      </p:sp>
      <p:pic>
        <p:nvPicPr>
          <p:cNvPr id="8" name="图片 7">
            <a:extLst>
              <a:ext uri="{FF2B5EF4-FFF2-40B4-BE49-F238E27FC236}">
                <a16:creationId xmlns:a16="http://schemas.microsoft.com/office/drawing/2014/main" id="{6402D011-57B2-B717-FDAC-732A6DBADC77}"/>
              </a:ext>
            </a:extLst>
          </p:cNvPr>
          <p:cNvPicPr>
            <a:picLocks noChangeAspect="1"/>
          </p:cNvPicPr>
          <p:nvPr/>
        </p:nvPicPr>
        <p:blipFill>
          <a:blip r:embed="rId3"/>
          <a:stretch>
            <a:fillRect/>
          </a:stretch>
        </p:blipFill>
        <p:spPr>
          <a:xfrm>
            <a:off x="93185" y="1922009"/>
            <a:ext cx="7199917" cy="612759"/>
          </a:xfrm>
          <a:prstGeom prst="rect">
            <a:avLst/>
          </a:prstGeom>
        </p:spPr>
      </p:pic>
      <p:sp>
        <p:nvSpPr>
          <p:cNvPr id="13" name="文本框 12">
            <a:extLst>
              <a:ext uri="{FF2B5EF4-FFF2-40B4-BE49-F238E27FC236}">
                <a16:creationId xmlns:a16="http://schemas.microsoft.com/office/drawing/2014/main" id="{62002A2D-0345-D40C-ECF5-871C076AD5B0}"/>
              </a:ext>
            </a:extLst>
          </p:cNvPr>
          <p:cNvSpPr txBox="1"/>
          <p:nvPr/>
        </p:nvSpPr>
        <p:spPr>
          <a:xfrm>
            <a:off x="109457" y="3139879"/>
            <a:ext cx="8522061" cy="2585323"/>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Step2:</a:t>
            </a:r>
          </a:p>
          <a:p>
            <a:pPr marL="342900" indent="-34290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Face and Eye image </a:t>
            </a:r>
            <a:r>
              <a:rPr lang="en-US" altLang="zh-CN" sz="2400" i="1" dirty="0" err="1">
                <a:latin typeface="Times New Roman" panose="02020603050405020304" pitchFamily="18" charset="0"/>
                <a:cs typeface="Times New Roman" panose="02020603050405020304" pitchFamily="18" charset="0"/>
              </a:rPr>
              <a:t>wraping</a:t>
            </a:r>
            <a:endParaRPr lang="en-US" altLang="zh-CN" sz="2400" i="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How: As the 3D head model have been estimated and aligned with both the reference image and the query image separately, we use 3D model as a bridge to warp reference image to align with query image. </a:t>
            </a:r>
            <a:endParaRPr lang="en-US" altLang="zh-CN" dirty="0"/>
          </a:p>
          <a:p>
            <a:endParaRPr lang="zh-CN" altLang="en-US" dirty="0"/>
          </a:p>
        </p:txBody>
      </p:sp>
      <p:pic>
        <p:nvPicPr>
          <p:cNvPr id="3" name="图片 2">
            <a:extLst>
              <a:ext uri="{FF2B5EF4-FFF2-40B4-BE49-F238E27FC236}">
                <a16:creationId xmlns:a16="http://schemas.microsoft.com/office/drawing/2014/main" id="{52DB0793-4A41-C1E0-6E09-A044FD6CB5BD}"/>
              </a:ext>
            </a:extLst>
          </p:cNvPr>
          <p:cNvPicPr>
            <a:picLocks noChangeAspect="1"/>
          </p:cNvPicPr>
          <p:nvPr/>
        </p:nvPicPr>
        <p:blipFill>
          <a:blip r:embed="rId4"/>
          <a:stretch>
            <a:fillRect/>
          </a:stretch>
        </p:blipFill>
        <p:spPr>
          <a:xfrm>
            <a:off x="4449103" y="5157192"/>
            <a:ext cx="4348900" cy="1502860"/>
          </a:xfrm>
          <a:prstGeom prst="rect">
            <a:avLst/>
          </a:prstGeom>
        </p:spPr>
      </p:pic>
      <p:pic>
        <p:nvPicPr>
          <p:cNvPr id="7" name="图片 6">
            <a:extLst>
              <a:ext uri="{FF2B5EF4-FFF2-40B4-BE49-F238E27FC236}">
                <a16:creationId xmlns:a16="http://schemas.microsoft.com/office/drawing/2014/main" id="{7FAFC2B5-E6AE-2260-DC9C-6D93BCBE2E76}"/>
              </a:ext>
            </a:extLst>
          </p:cNvPr>
          <p:cNvPicPr>
            <a:picLocks noChangeAspect="1"/>
          </p:cNvPicPr>
          <p:nvPr/>
        </p:nvPicPr>
        <p:blipFill>
          <a:blip r:embed="rId5"/>
          <a:stretch>
            <a:fillRect/>
          </a:stretch>
        </p:blipFill>
        <p:spPr>
          <a:xfrm>
            <a:off x="79369" y="5584834"/>
            <a:ext cx="4550327" cy="736081"/>
          </a:xfrm>
          <a:prstGeom prst="rect">
            <a:avLst/>
          </a:prstGeom>
        </p:spPr>
      </p:pic>
    </p:spTree>
    <p:extLst>
      <p:ext uri="{BB962C8B-B14F-4D97-AF65-F5344CB8AC3E}">
        <p14:creationId xmlns:p14="http://schemas.microsoft.com/office/powerpoint/2010/main" val="14769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41F4A01-0BEA-2A28-D037-BC184C8D8BF1}"/>
              </a:ext>
            </a:extLst>
          </p:cNvPr>
          <p:cNvSpPr txBox="1"/>
          <p:nvPr/>
        </p:nvSpPr>
        <p:spPr>
          <a:xfrm>
            <a:off x="179512" y="116632"/>
            <a:ext cx="7992888" cy="1384995"/>
          </a:xfrm>
          <a:prstGeom prst="rect">
            <a:avLst/>
          </a:prstGeom>
          <a:noFill/>
        </p:spPr>
        <p:txBody>
          <a:bodyPr wrap="square">
            <a:spAutoFit/>
          </a:bodyPr>
          <a:lstStyle/>
          <a:p>
            <a:pPr algn="l"/>
            <a:r>
              <a:rPr lang="en-US" altLang="zh-CN" sz="2800">
                <a:latin typeface="Algerian" panose="04020705040A02060702" pitchFamily="82" charset="0"/>
              </a:rPr>
              <a:t>Third Module</a:t>
            </a:r>
            <a:r>
              <a:rPr lang="zh-CN" altLang="en-US" sz="2800">
                <a:latin typeface="Algerian" panose="04020705040A02060702" pitchFamily="82" charset="0"/>
              </a:rPr>
              <a:t>：</a:t>
            </a:r>
            <a:endParaRPr lang="en-US" altLang="zh-CN" sz="2800">
              <a:latin typeface="Algerian" panose="04020705040A02060702" pitchFamily="82" charset="0"/>
            </a:endParaRPr>
          </a:p>
          <a:p>
            <a:r>
              <a:rPr lang="en-US" altLang="zh-CN" sz="2800">
                <a:latin typeface="Algerian" panose="04020705040A02060702" pitchFamily="82" charset="0"/>
              </a:rPr>
              <a:t>eye synthesis</a:t>
            </a:r>
          </a:p>
          <a:p>
            <a:r>
              <a:rPr lang="en-US" altLang="zh-CN" sz="2800">
                <a:latin typeface="Algerian" panose="04020705040A02060702" pitchFamily="82" charset="0"/>
              </a:rPr>
              <a:t>(colorize the warped NIR eye images)</a:t>
            </a:r>
            <a:endParaRPr lang="en-US" altLang="zh-CN" sz="2800" dirty="0">
              <a:latin typeface="Algerian" panose="04020705040A02060702" pitchFamily="82" charset="0"/>
            </a:endParaRPr>
          </a:p>
        </p:txBody>
      </p:sp>
      <p:sp>
        <p:nvSpPr>
          <p:cNvPr id="8" name="文本框 7">
            <a:extLst>
              <a:ext uri="{FF2B5EF4-FFF2-40B4-BE49-F238E27FC236}">
                <a16:creationId xmlns:a16="http://schemas.microsoft.com/office/drawing/2014/main" id="{154CC388-E8EC-B9AF-2E72-80082029C344}"/>
              </a:ext>
            </a:extLst>
          </p:cNvPr>
          <p:cNvSpPr txBox="1"/>
          <p:nvPr/>
        </p:nvSpPr>
        <p:spPr>
          <a:xfrm>
            <a:off x="294461" y="1805915"/>
            <a:ext cx="6408712" cy="830997"/>
          </a:xfrm>
          <a:prstGeom prst="rect">
            <a:avLst/>
          </a:prstGeom>
          <a:noFill/>
        </p:spPr>
        <p:txBody>
          <a:bodyPr wrap="square">
            <a:spAutoFit/>
          </a:bodyPr>
          <a:lstStyle/>
          <a:p>
            <a:r>
              <a:rPr lang="en-US" altLang="zh-CN" sz="2400" dirty="0">
                <a:solidFill>
                  <a:schemeClr val="tx2"/>
                </a:solidFill>
              </a:rPr>
              <a:t>Step1</a:t>
            </a:r>
            <a:r>
              <a:rPr lang="zh-CN" altLang="en-US" sz="2400" dirty="0">
                <a:solidFill>
                  <a:schemeClr val="tx2"/>
                </a:solidFill>
              </a:rPr>
              <a:t>、</a:t>
            </a:r>
            <a:r>
              <a:rPr lang="en-US" altLang="zh-CN" sz="2400" dirty="0">
                <a:solidFill>
                  <a:schemeClr val="tx2"/>
                </a:solidFill>
              </a:rPr>
              <a:t>we colorize the eye images based on the color information from the reference image. </a:t>
            </a:r>
          </a:p>
        </p:txBody>
      </p:sp>
      <p:sp>
        <p:nvSpPr>
          <p:cNvPr id="10" name="文本框 9">
            <a:extLst>
              <a:ext uri="{FF2B5EF4-FFF2-40B4-BE49-F238E27FC236}">
                <a16:creationId xmlns:a16="http://schemas.microsoft.com/office/drawing/2014/main" id="{08B5B530-07FE-1AF6-FDFC-CF54D19E08C3}"/>
              </a:ext>
            </a:extLst>
          </p:cNvPr>
          <p:cNvSpPr txBox="1"/>
          <p:nvPr/>
        </p:nvSpPr>
        <p:spPr>
          <a:xfrm>
            <a:off x="467544" y="4766473"/>
            <a:ext cx="6624736" cy="1200329"/>
          </a:xfrm>
          <a:prstGeom prst="rect">
            <a:avLst/>
          </a:prstGeom>
          <a:noFill/>
        </p:spPr>
        <p:txBody>
          <a:bodyPr wrap="square">
            <a:spAutoFit/>
          </a:bodyPr>
          <a:lstStyle/>
          <a:p>
            <a:r>
              <a:rPr lang="en-US" altLang="zh-CN" sz="2400" dirty="0">
                <a:solidFill>
                  <a:schemeClr val="tx2"/>
                </a:solidFill>
              </a:rPr>
              <a:t>Step2</a:t>
            </a:r>
            <a:r>
              <a:rPr lang="zh-CN" altLang="en-US" sz="2400" dirty="0">
                <a:solidFill>
                  <a:schemeClr val="tx2"/>
                </a:solidFill>
              </a:rPr>
              <a:t>、</a:t>
            </a:r>
            <a:r>
              <a:rPr lang="en-US" altLang="zh-CN" sz="2400" dirty="0">
                <a:solidFill>
                  <a:schemeClr val="tx2"/>
                </a:solidFill>
              </a:rPr>
              <a:t>we further refine the eye regions by removing obvious artifacts (e.g., IR color distortion) during the colorization</a:t>
            </a:r>
          </a:p>
        </p:txBody>
      </p:sp>
      <p:pic>
        <p:nvPicPr>
          <p:cNvPr id="12" name="图片 11">
            <a:extLst>
              <a:ext uri="{FF2B5EF4-FFF2-40B4-BE49-F238E27FC236}">
                <a16:creationId xmlns:a16="http://schemas.microsoft.com/office/drawing/2014/main" id="{FD9E1CF1-D621-815F-82A1-8C1879E12943}"/>
              </a:ext>
            </a:extLst>
          </p:cNvPr>
          <p:cNvPicPr>
            <a:picLocks noChangeAspect="1"/>
          </p:cNvPicPr>
          <p:nvPr/>
        </p:nvPicPr>
        <p:blipFill>
          <a:blip r:embed="rId3"/>
          <a:stretch>
            <a:fillRect/>
          </a:stretch>
        </p:blipFill>
        <p:spPr>
          <a:xfrm>
            <a:off x="3498817" y="2636912"/>
            <a:ext cx="4695783" cy="1898729"/>
          </a:xfrm>
          <a:prstGeom prst="rect">
            <a:avLst/>
          </a:prstGeom>
        </p:spPr>
      </p:pic>
    </p:spTree>
    <p:extLst>
      <p:ext uri="{BB962C8B-B14F-4D97-AF65-F5344CB8AC3E}">
        <p14:creationId xmlns:p14="http://schemas.microsoft.com/office/powerpoint/2010/main" val="406626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69312-9EE6-AFBB-3BD4-48E58B111651}"/>
              </a:ext>
            </a:extLst>
          </p:cNvPr>
          <p:cNvSpPr txBox="1"/>
          <p:nvPr/>
        </p:nvSpPr>
        <p:spPr>
          <a:xfrm>
            <a:off x="1043608" y="1730346"/>
            <a:ext cx="7992888" cy="4862870"/>
          </a:xfrm>
          <a:prstGeom prst="rect">
            <a:avLst/>
          </a:prstGeom>
          <a:noFill/>
        </p:spPr>
        <p:txBody>
          <a:bodyPr wrap="square" rtlCol="0">
            <a:spAutoFit/>
          </a:bodyPr>
          <a:lstStyle/>
          <a:p>
            <a:r>
              <a:rPr lang="en-US" altLang="zh-CN" sz="2800" b="1" dirty="0">
                <a:solidFill>
                  <a:schemeClr val="tx2"/>
                </a:solidFill>
              </a:rPr>
              <a:t>Step1</a:t>
            </a:r>
            <a:r>
              <a:rPr lang="zh-CN" altLang="en-US" sz="2800" b="1" dirty="0">
                <a:solidFill>
                  <a:schemeClr val="tx2"/>
                </a:solidFill>
              </a:rPr>
              <a:t>：</a:t>
            </a:r>
            <a:r>
              <a:rPr lang="en-US" altLang="zh-CN" sz="2800" b="1" dirty="0">
                <a:solidFill>
                  <a:schemeClr val="tx2"/>
                </a:solidFill>
              </a:rPr>
              <a:t>get  L channel</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400" b="1" dirty="0">
                <a:solidFill>
                  <a:schemeClr val="tx2"/>
                </a:solidFill>
              </a:rPr>
              <a:t>Step2:  get a &amp; b channel</a:t>
            </a:r>
          </a:p>
          <a:p>
            <a:r>
              <a:rPr lang="en-US" altLang="zh-CN" sz="2400" b="1" dirty="0">
                <a:solidFill>
                  <a:schemeClr val="tx2"/>
                </a:solidFill>
              </a:rPr>
              <a:t>Minimizing the following equation using ref[20]:</a:t>
            </a:r>
          </a:p>
          <a:p>
            <a:endParaRPr lang="en-US" altLang="zh-CN" dirty="0"/>
          </a:p>
          <a:p>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999E7F8D-86A0-9EF2-3D98-BEB4356ADA4D}"/>
              </a:ext>
            </a:extLst>
          </p:cNvPr>
          <p:cNvPicPr>
            <a:picLocks noChangeAspect="1"/>
          </p:cNvPicPr>
          <p:nvPr/>
        </p:nvPicPr>
        <p:blipFill>
          <a:blip r:embed="rId3"/>
          <a:stretch>
            <a:fillRect/>
          </a:stretch>
        </p:blipFill>
        <p:spPr>
          <a:xfrm>
            <a:off x="1043608" y="2450426"/>
            <a:ext cx="7868869" cy="2173692"/>
          </a:xfrm>
          <a:prstGeom prst="rect">
            <a:avLst/>
          </a:prstGeom>
        </p:spPr>
      </p:pic>
      <p:sp>
        <p:nvSpPr>
          <p:cNvPr id="8" name="文本框 7">
            <a:extLst>
              <a:ext uri="{FF2B5EF4-FFF2-40B4-BE49-F238E27FC236}">
                <a16:creationId xmlns:a16="http://schemas.microsoft.com/office/drawing/2014/main" id="{B6DDD645-7D8E-2FCB-22BC-DC6CEC0260BE}"/>
              </a:ext>
            </a:extLst>
          </p:cNvPr>
          <p:cNvSpPr txBox="1"/>
          <p:nvPr/>
        </p:nvSpPr>
        <p:spPr>
          <a:xfrm>
            <a:off x="0" y="57979"/>
            <a:ext cx="8676456" cy="1138773"/>
          </a:xfrm>
          <a:prstGeom prst="rect">
            <a:avLst/>
          </a:prstGeom>
          <a:noFill/>
        </p:spPr>
        <p:txBody>
          <a:bodyPr wrap="square">
            <a:spAutoFit/>
          </a:bodyPr>
          <a:lstStyle/>
          <a:p>
            <a:r>
              <a:rPr lang="en-US" altLang="zh-CN" sz="4400" dirty="0">
                <a:latin typeface="Algerian" panose="04020705040A02060702" pitchFamily="82" charset="0"/>
                <a:cs typeface="Aharoni" panose="02010803020104030203" pitchFamily="2" charset="-79"/>
              </a:rPr>
              <a:t>Step1</a:t>
            </a:r>
            <a:r>
              <a:rPr lang="zh-CN" altLang="en-US" sz="4400" dirty="0">
                <a:latin typeface="Algerian" panose="04020705040A02060702" pitchFamily="82" charset="0"/>
                <a:cs typeface="Aharoni" panose="02010803020104030203" pitchFamily="2" charset="-79"/>
              </a:rPr>
              <a:t>、</a:t>
            </a:r>
            <a:r>
              <a:rPr lang="en-US" altLang="zh-CN" sz="4400" dirty="0" err="1">
                <a:latin typeface="Algerian" panose="04020705040A02060702" pitchFamily="82" charset="0"/>
                <a:cs typeface="Aharoni" panose="02010803020104030203" pitchFamily="2" charset="-79"/>
              </a:rPr>
              <a:t>colourization</a:t>
            </a:r>
            <a:r>
              <a:rPr lang="en-US" altLang="zh-CN" sz="4400" dirty="0">
                <a:latin typeface="Algerian" panose="04020705040A02060702" pitchFamily="82" charset="0"/>
                <a:cs typeface="Aharoni" panose="02010803020104030203" pitchFamily="2" charset="-79"/>
              </a:rPr>
              <a:t>  </a:t>
            </a:r>
          </a:p>
          <a:p>
            <a:r>
              <a:rPr lang="en-US" altLang="zh-CN" sz="2400" dirty="0">
                <a:latin typeface="Algerian" panose="04020705040A02060702" pitchFamily="82" charset="0"/>
                <a:cs typeface="Aharoni" panose="02010803020104030203" pitchFamily="2" charset="-79"/>
              </a:rPr>
              <a:t>[L*a*b* color space]</a:t>
            </a:r>
          </a:p>
        </p:txBody>
      </p:sp>
      <p:pic>
        <p:nvPicPr>
          <p:cNvPr id="10" name="图片 9">
            <a:extLst>
              <a:ext uri="{FF2B5EF4-FFF2-40B4-BE49-F238E27FC236}">
                <a16:creationId xmlns:a16="http://schemas.microsoft.com/office/drawing/2014/main" id="{1886ADA8-BE0D-622C-7ED3-2B8180057B76}"/>
              </a:ext>
            </a:extLst>
          </p:cNvPr>
          <p:cNvPicPr>
            <a:picLocks noChangeAspect="1"/>
          </p:cNvPicPr>
          <p:nvPr/>
        </p:nvPicPr>
        <p:blipFill>
          <a:blip r:embed="rId4"/>
          <a:stretch>
            <a:fillRect/>
          </a:stretch>
        </p:blipFill>
        <p:spPr>
          <a:xfrm>
            <a:off x="1043608" y="5680488"/>
            <a:ext cx="4152930" cy="514354"/>
          </a:xfrm>
          <a:prstGeom prst="rect">
            <a:avLst/>
          </a:prstGeom>
        </p:spPr>
      </p:pic>
      <p:pic>
        <p:nvPicPr>
          <p:cNvPr id="12" name="图片 11">
            <a:extLst>
              <a:ext uri="{FF2B5EF4-FFF2-40B4-BE49-F238E27FC236}">
                <a16:creationId xmlns:a16="http://schemas.microsoft.com/office/drawing/2014/main" id="{6FE049C0-77BB-5C6A-3EE0-A85BC003CBA8}"/>
              </a:ext>
            </a:extLst>
          </p:cNvPr>
          <p:cNvPicPr>
            <a:picLocks noChangeAspect="1"/>
          </p:cNvPicPr>
          <p:nvPr/>
        </p:nvPicPr>
        <p:blipFill>
          <a:blip r:embed="rId5"/>
          <a:stretch>
            <a:fillRect/>
          </a:stretch>
        </p:blipFill>
        <p:spPr>
          <a:xfrm>
            <a:off x="1255030" y="6335018"/>
            <a:ext cx="1200159" cy="447678"/>
          </a:xfrm>
          <a:prstGeom prst="rect">
            <a:avLst/>
          </a:prstGeom>
        </p:spPr>
      </p:pic>
    </p:spTree>
    <p:extLst>
      <p:ext uri="{BB962C8B-B14F-4D97-AF65-F5344CB8AC3E}">
        <p14:creationId xmlns:p14="http://schemas.microsoft.com/office/powerpoint/2010/main" val="412042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4499231-BE15-FF1D-B05E-0DA342A8A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3" y="1789334"/>
            <a:ext cx="5688632" cy="4159946"/>
          </a:xfrm>
          <a:prstGeom prst="rect">
            <a:avLst/>
          </a:prstGeom>
        </p:spPr>
      </p:pic>
      <p:sp>
        <p:nvSpPr>
          <p:cNvPr id="5" name="文本框 4">
            <a:extLst>
              <a:ext uri="{FF2B5EF4-FFF2-40B4-BE49-F238E27FC236}">
                <a16:creationId xmlns:a16="http://schemas.microsoft.com/office/drawing/2014/main" id="{AC89E74A-7991-9453-5AAF-A1F50670928E}"/>
              </a:ext>
            </a:extLst>
          </p:cNvPr>
          <p:cNvSpPr txBox="1"/>
          <p:nvPr/>
        </p:nvSpPr>
        <p:spPr>
          <a:xfrm>
            <a:off x="30892" y="116632"/>
            <a:ext cx="8676456" cy="1446550"/>
          </a:xfrm>
          <a:prstGeom prst="rect">
            <a:avLst/>
          </a:prstGeom>
          <a:noFill/>
        </p:spPr>
        <p:txBody>
          <a:bodyPr wrap="square">
            <a:spAutoFit/>
          </a:bodyPr>
          <a:lstStyle/>
          <a:p>
            <a:r>
              <a:rPr lang="en-US" altLang="zh-CN" sz="4400" dirty="0">
                <a:latin typeface="Algerian" panose="04020705040A02060702" pitchFamily="82" charset="0"/>
                <a:cs typeface="Aharoni" panose="02010803020104030203" pitchFamily="2" charset="-79"/>
              </a:rPr>
              <a:t>Step2</a:t>
            </a:r>
            <a:r>
              <a:rPr lang="zh-CN" altLang="en-US" sz="4400" dirty="0">
                <a:latin typeface="Algerian" panose="04020705040A02060702" pitchFamily="82" charset="0"/>
                <a:cs typeface="Aharoni" panose="02010803020104030203" pitchFamily="2" charset="-79"/>
              </a:rPr>
              <a:t>、</a:t>
            </a:r>
            <a:r>
              <a:rPr lang="en-US" altLang="zh-CN" sz="4400" dirty="0">
                <a:latin typeface="Algerian" panose="04020705040A02060702" pitchFamily="82" charset="0"/>
                <a:cs typeface="Aharoni" panose="02010803020104030203" pitchFamily="2" charset="-79"/>
              </a:rPr>
              <a:t>Refinement of </a:t>
            </a:r>
          </a:p>
          <a:p>
            <a:r>
              <a:rPr lang="en-US" altLang="zh-CN" sz="4400" dirty="0">
                <a:latin typeface="Algerian" panose="04020705040A02060702" pitchFamily="82" charset="0"/>
                <a:cs typeface="Aharoni" panose="02010803020104030203" pitchFamily="2" charset="-79"/>
              </a:rPr>
              <a:t>eye regions </a:t>
            </a:r>
          </a:p>
        </p:txBody>
      </p:sp>
      <p:pic>
        <p:nvPicPr>
          <p:cNvPr id="12" name="图片 11">
            <a:extLst>
              <a:ext uri="{FF2B5EF4-FFF2-40B4-BE49-F238E27FC236}">
                <a16:creationId xmlns:a16="http://schemas.microsoft.com/office/drawing/2014/main" id="{1941259A-B3AC-7AC7-DF43-0A9DA5FDE09C}"/>
              </a:ext>
            </a:extLst>
          </p:cNvPr>
          <p:cNvPicPr>
            <a:picLocks noChangeAspect="1"/>
          </p:cNvPicPr>
          <p:nvPr/>
        </p:nvPicPr>
        <p:blipFill>
          <a:blip r:embed="rId4"/>
          <a:stretch>
            <a:fillRect/>
          </a:stretch>
        </p:blipFill>
        <p:spPr>
          <a:xfrm>
            <a:off x="5364088" y="4000879"/>
            <a:ext cx="4556594" cy="1865906"/>
          </a:xfrm>
          <a:prstGeom prst="rect">
            <a:avLst/>
          </a:prstGeom>
        </p:spPr>
      </p:pic>
      <p:pic>
        <p:nvPicPr>
          <p:cNvPr id="8" name="图片 7">
            <a:extLst>
              <a:ext uri="{FF2B5EF4-FFF2-40B4-BE49-F238E27FC236}">
                <a16:creationId xmlns:a16="http://schemas.microsoft.com/office/drawing/2014/main" id="{A6451C70-5A6B-C845-3E72-412F0FFC4F94}"/>
              </a:ext>
            </a:extLst>
          </p:cNvPr>
          <p:cNvPicPr>
            <a:picLocks noChangeAspect="1"/>
          </p:cNvPicPr>
          <p:nvPr/>
        </p:nvPicPr>
        <p:blipFill>
          <a:blip r:embed="rId5"/>
          <a:stretch>
            <a:fillRect/>
          </a:stretch>
        </p:blipFill>
        <p:spPr>
          <a:xfrm>
            <a:off x="5063823" y="725107"/>
            <a:ext cx="4197441" cy="2446801"/>
          </a:xfrm>
          <a:prstGeom prst="rect">
            <a:avLst/>
          </a:prstGeom>
        </p:spPr>
      </p:pic>
      <p:sp>
        <p:nvSpPr>
          <p:cNvPr id="21" name="矩形 20">
            <a:extLst>
              <a:ext uri="{FF2B5EF4-FFF2-40B4-BE49-F238E27FC236}">
                <a16:creationId xmlns:a16="http://schemas.microsoft.com/office/drawing/2014/main" id="{8382CD74-14A7-F056-A10B-572E857CC421}"/>
              </a:ext>
            </a:extLst>
          </p:cNvPr>
          <p:cNvSpPr/>
          <p:nvPr/>
        </p:nvSpPr>
        <p:spPr>
          <a:xfrm>
            <a:off x="1187624" y="1563182"/>
            <a:ext cx="3744416" cy="2369874"/>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3086D3D-7C80-88EA-5505-DB7E906615F6}"/>
              </a:ext>
            </a:extLst>
          </p:cNvPr>
          <p:cNvSpPr/>
          <p:nvPr/>
        </p:nvSpPr>
        <p:spPr>
          <a:xfrm>
            <a:off x="24829" y="4046132"/>
            <a:ext cx="5555283" cy="2016224"/>
          </a:xfrm>
          <a:prstGeom prst="rect">
            <a:avLst/>
          </a:prstGeom>
          <a:noFill/>
          <a:ln w="5715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2"/>
              </a:solidFill>
            </a:endParaRPr>
          </a:p>
        </p:txBody>
      </p:sp>
      <p:pic>
        <p:nvPicPr>
          <p:cNvPr id="24" name="图片 23">
            <a:extLst>
              <a:ext uri="{FF2B5EF4-FFF2-40B4-BE49-F238E27FC236}">
                <a16:creationId xmlns:a16="http://schemas.microsoft.com/office/drawing/2014/main" id="{D8995AE2-F11D-B84E-C143-D04F838FDE24}"/>
              </a:ext>
            </a:extLst>
          </p:cNvPr>
          <p:cNvPicPr>
            <a:picLocks noChangeAspect="1"/>
          </p:cNvPicPr>
          <p:nvPr/>
        </p:nvPicPr>
        <p:blipFill>
          <a:blip r:embed="rId6"/>
          <a:stretch>
            <a:fillRect/>
          </a:stretch>
        </p:blipFill>
        <p:spPr>
          <a:xfrm>
            <a:off x="9148090" y="2204864"/>
            <a:ext cx="3005159" cy="633417"/>
          </a:xfrm>
          <a:prstGeom prst="rect">
            <a:avLst/>
          </a:prstGeom>
        </p:spPr>
      </p:pic>
    </p:spTree>
    <p:extLst>
      <p:ext uri="{BB962C8B-B14F-4D97-AF65-F5344CB8AC3E}">
        <p14:creationId xmlns:p14="http://schemas.microsoft.com/office/powerpoint/2010/main" val="38180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4C40-2A9C-E118-610D-17BBB797A738}"/>
              </a:ext>
            </a:extLst>
          </p:cNvPr>
          <p:cNvSpPr>
            <a:spLocks noGrp="1"/>
          </p:cNvSpPr>
          <p:nvPr>
            <p:ph type="title"/>
          </p:nvPr>
        </p:nvSpPr>
        <p:spPr>
          <a:xfrm>
            <a:off x="-2484784" y="116632"/>
            <a:ext cx="8229600" cy="1143000"/>
          </a:xfrm>
        </p:spPr>
        <p:txBody>
          <a:bodyPr/>
          <a:lstStyle/>
          <a:p>
            <a:r>
              <a:rPr lang="en-US" altLang="zh-CN" dirty="0"/>
              <a:t>Result</a:t>
            </a:r>
            <a:r>
              <a:rPr lang="zh-CN" altLang="en-US" dirty="0"/>
              <a:t>：</a:t>
            </a:r>
          </a:p>
        </p:txBody>
      </p:sp>
      <p:pic>
        <p:nvPicPr>
          <p:cNvPr id="4" name="图片 3">
            <a:extLst>
              <a:ext uri="{FF2B5EF4-FFF2-40B4-BE49-F238E27FC236}">
                <a16:creationId xmlns:a16="http://schemas.microsoft.com/office/drawing/2014/main" id="{DDA7AC7F-C442-72A2-BE58-3D49827A5C50}"/>
              </a:ext>
            </a:extLst>
          </p:cNvPr>
          <p:cNvPicPr>
            <a:picLocks noChangeAspect="1"/>
          </p:cNvPicPr>
          <p:nvPr/>
        </p:nvPicPr>
        <p:blipFill>
          <a:blip r:embed="rId2"/>
          <a:stretch>
            <a:fillRect/>
          </a:stretch>
        </p:blipFill>
        <p:spPr>
          <a:xfrm>
            <a:off x="1763688" y="1820240"/>
            <a:ext cx="5815025" cy="4756266"/>
          </a:xfrm>
          <a:prstGeom prst="rect">
            <a:avLst/>
          </a:prstGeom>
        </p:spPr>
      </p:pic>
    </p:spTree>
    <p:extLst>
      <p:ext uri="{BB962C8B-B14F-4D97-AF65-F5344CB8AC3E}">
        <p14:creationId xmlns:p14="http://schemas.microsoft.com/office/powerpoint/2010/main" val="103247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6C08D9D-D832-C817-71B3-C935459C6657}"/>
              </a:ext>
            </a:extLst>
          </p:cNvPr>
          <p:cNvPicPr>
            <a:picLocks noChangeAspect="1"/>
          </p:cNvPicPr>
          <p:nvPr/>
        </p:nvPicPr>
        <p:blipFill>
          <a:blip r:embed="rId2"/>
          <a:stretch>
            <a:fillRect/>
          </a:stretch>
        </p:blipFill>
        <p:spPr>
          <a:xfrm>
            <a:off x="2843808" y="1259632"/>
            <a:ext cx="3960440" cy="5226977"/>
          </a:xfrm>
          <a:prstGeom prst="rect">
            <a:avLst/>
          </a:prstGeom>
        </p:spPr>
      </p:pic>
      <p:sp>
        <p:nvSpPr>
          <p:cNvPr id="6" name="标题 1">
            <a:extLst>
              <a:ext uri="{FF2B5EF4-FFF2-40B4-BE49-F238E27FC236}">
                <a16:creationId xmlns:a16="http://schemas.microsoft.com/office/drawing/2014/main" id="{0CE69078-D0BA-6660-3781-390671485E0B}"/>
              </a:ext>
            </a:extLst>
          </p:cNvPr>
          <p:cNvSpPr>
            <a:spLocks noGrp="1"/>
          </p:cNvSpPr>
          <p:nvPr>
            <p:ph type="title"/>
          </p:nvPr>
        </p:nvSpPr>
        <p:spPr>
          <a:xfrm>
            <a:off x="-972616" y="0"/>
            <a:ext cx="8229600" cy="1143000"/>
          </a:xfrm>
        </p:spPr>
        <p:txBody>
          <a:bodyPr/>
          <a:lstStyle/>
          <a:p>
            <a:r>
              <a:rPr lang="en-US" altLang="zh-CN" dirty="0"/>
              <a:t>Result</a:t>
            </a:r>
            <a:r>
              <a:rPr lang="zh-CN" altLang="en-US" dirty="0"/>
              <a:t> </a:t>
            </a:r>
            <a:r>
              <a:rPr lang="en-US" altLang="zh-CN" dirty="0"/>
              <a:t>of</a:t>
            </a:r>
            <a:r>
              <a:rPr lang="zh-CN" altLang="en-US" dirty="0"/>
              <a:t> </a:t>
            </a:r>
            <a:r>
              <a:rPr lang="en-US" altLang="zh-CN" dirty="0"/>
              <a:t>the</a:t>
            </a:r>
            <a:r>
              <a:rPr lang="zh-CN" altLang="en-US" dirty="0"/>
              <a:t> </a:t>
            </a:r>
            <a:r>
              <a:rPr lang="en-US" altLang="zh-CN" dirty="0"/>
              <a:t>Real</a:t>
            </a:r>
            <a:r>
              <a:rPr lang="zh-CN" altLang="en-US" dirty="0"/>
              <a:t> </a:t>
            </a:r>
            <a:r>
              <a:rPr lang="en-US" altLang="zh-CN" dirty="0"/>
              <a:t>System:</a:t>
            </a:r>
            <a:endParaRPr lang="zh-CN" altLang="en-US" dirty="0"/>
          </a:p>
        </p:txBody>
      </p:sp>
    </p:spTree>
    <p:extLst>
      <p:ext uri="{BB962C8B-B14F-4D97-AF65-F5344CB8AC3E}">
        <p14:creationId xmlns:p14="http://schemas.microsoft.com/office/powerpoint/2010/main" val="157691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9512" y="476672"/>
            <a:ext cx="9144000" cy="843006"/>
          </a:xfrm>
        </p:spPr>
        <p:txBody>
          <a:bodyPr>
            <a:normAutofit/>
          </a:bodyPr>
          <a:lstStyle/>
          <a:p>
            <a:r>
              <a:rPr lang="en-US" altLang="zh-CN" sz="4400" dirty="0">
                <a:latin typeface="Algerian" panose="04020705040A02060702" pitchFamily="82" charset="0"/>
              </a:rPr>
              <a:t>Hardware Setup</a:t>
            </a:r>
            <a:r>
              <a:rPr lang="zh-CN" altLang="en-US" sz="4400" dirty="0">
                <a:latin typeface="Algerian" panose="04020705040A02060702" pitchFamily="82" charset="0"/>
              </a:rPr>
              <a:t>：</a:t>
            </a:r>
            <a:endParaRPr lang="en-US" altLang="zh-CN" sz="4400" dirty="0">
              <a:latin typeface="Algerian" panose="04020705040A02060702" pitchFamily="82" charset="0"/>
            </a:endParaRPr>
          </a:p>
        </p:txBody>
      </p:sp>
      <p:pic>
        <p:nvPicPr>
          <p:cNvPr id="2050" name="Picture 2"/>
          <p:cNvPicPr>
            <a:picLocks noChangeAspect="1" noChangeArrowheads="1"/>
          </p:cNvPicPr>
          <p:nvPr/>
        </p:nvPicPr>
        <p:blipFill>
          <a:blip r:embed="rId3"/>
          <a:srcRect/>
          <a:stretch>
            <a:fillRect/>
          </a:stretch>
        </p:blipFill>
        <p:spPr bwMode="auto">
          <a:xfrm>
            <a:off x="1331640" y="1772816"/>
            <a:ext cx="6058032" cy="44245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9684568" y="2255047"/>
            <a:ext cx="3629163" cy="2347905"/>
          </a:xfrm>
          <a:prstGeom prst="rect">
            <a:avLst/>
          </a:prstGeom>
          <a:noFill/>
          <a:ln w="9525">
            <a:noFill/>
            <a:miter lim="800000"/>
            <a:headEnd/>
            <a:tailEnd/>
          </a:ln>
          <a:effectLst/>
        </p:spPr>
      </p:pic>
      <p:sp>
        <p:nvSpPr>
          <p:cNvPr id="2" name="文本框 1">
            <a:extLst>
              <a:ext uri="{FF2B5EF4-FFF2-40B4-BE49-F238E27FC236}">
                <a16:creationId xmlns:a16="http://schemas.microsoft.com/office/drawing/2014/main" id="{6AEC4B22-C4A4-13CC-907A-EA762F5227B5}"/>
              </a:ext>
            </a:extLst>
          </p:cNvPr>
          <p:cNvSpPr txBox="1"/>
          <p:nvPr/>
        </p:nvSpPr>
        <p:spPr>
          <a:xfrm>
            <a:off x="5220072" y="1357317"/>
            <a:ext cx="869341" cy="830997"/>
          </a:xfrm>
          <a:prstGeom prst="rect">
            <a:avLst/>
          </a:prstGeom>
          <a:noFill/>
        </p:spPr>
        <p:txBody>
          <a:bodyPr wrap="none" rtlCol="0">
            <a:spAutoFit/>
          </a:bodyPr>
          <a:lstStyle/>
          <a:p>
            <a:r>
              <a:rPr lang="en-US" altLang="zh-CN" sz="4800" dirty="0"/>
              <a:t>GT</a:t>
            </a:r>
            <a:endParaRPr lang="zh-CN" altLang="en-US" sz="4800" dirty="0"/>
          </a:p>
        </p:txBody>
      </p:sp>
      <p:sp>
        <p:nvSpPr>
          <p:cNvPr id="4" name="文本框 3">
            <a:extLst>
              <a:ext uri="{FF2B5EF4-FFF2-40B4-BE49-F238E27FC236}">
                <a16:creationId xmlns:a16="http://schemas.microsoft.com/office/drawing/2014/main" id="{DA4AC9C4-B5FD-62BA-19AE-8BBDB9F58C68}"/>
              </a:ext>
            </a:extLst>
          </p:cNvPr>
          <p:cNvSpPr txBox="1"/>
          <p:nvPr/>
        </p:nvSpPr>
        <p:spPr>
          <a:xfrm>
            <a:off x="2627784" y="1213301"/>
            <a:ext cx="1048685" cy="830997"/>
          </a:xfrm>
          <a:prstGeom prst="rect">
            <a:avLst/>
          </a:prstGeom>
          <a:noFill/>
        </p:spPr>
        <p:txBody>
          <a:bodyPr wrap="none" rtlCol="0">
            <a:spAutoFit/>
          </a:bodyPr>
          <a:lstStyle/>
          <a:p>
            <a:r>
              <a:rPr lang="en-US" altLang="zh-CN" sz="4800" dirty="0"/>
              <a:t>our</a:t>
            </a:r>
            <a:endParaRPr lang="zh-CN" alt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785794"/>
            <a:ext cx="9144000" cy="1752600"/>
          </a:xfrm>
        </p:spPr>
        <p:txBody>
          <a:bodyPr>
            <a:normAutofit/>
          </a:bodyPr>
          <a:lstStyle/>
          <a:p>
            <a:r>
              <a:rPr lang="en-US" altLang="zh-CN" dirty="0"/>
              <a:t>SYSTEM OVERVIEW:</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9612560" y="2348880"/>
            <a:ext cx="6939935" cy="26670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80528" y="1977244"/>
            <a:ext cx="9172980" cy="3672408"/>
          </a:xfrm>
          <a:prstGeom prst="rect">
            <a:avLst/>
          </a:prstGeom>
          <a:noFill/>
          <a:ln w="9525">
            <a:noFill/>
            <a:miter lim="800000"/>
            <a:headEnd/>
            <a:tailEnd/>
          </a:ln>
          <a:effectLst/>
        </p:spPr>
      </p:pic>
      <p:sp>
        <p:nvSpPr>
          <p:cNvPr id="2" name="星形: 五角 1">
            <a:extLst>
              <a:ext uri="{FF2B5EF4-FFF2-40B4-BE49-F238E27FC236}">
                <a16:creationId xmlns:a16="http://schemas.microsoft.com/office/drawing/2014/main" id="{568DD985-544A-3D97-E7EA-C2B6FE91049E}"/>
              </a:ext>
            </a:extLst>
          </p:cNvPr>
          <p:cNvSpPr/>
          <p:nvPr/>
        </p:nvSpPr>
        <p:spPr>
          <a:xfrm>
            <a:off x="2843808" y="2132856"/>
            <a:ext cx="576064" cy="504056"/>
          </a:xfrm>
          <a:prstGeom prst="star5">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星形: 五角 3">
            <a:extLst>
              <a:ext uri="{FF2B5EF4-FFF2-40B4-BE49-F238E27FC236}">
                <a16:creationId xmlns:a16="http://schemas.microsoft.com/office/drawing/2014/main" id="{20E5D524-45E4-98D0-575F-41067CD4955A}"/>
              </a:ext>
            </a:extLst>
          </p:cNvPr>
          <p:cNvSpPr/>
          <p:nvPr/>
        </p:nvSpPr>
        <p:spPr>
          <a:xfrm>
            <a:off x="5076056" y="5229200"/>
            <a:ext cx="576064" cy="504056"/>
          </a:xfrm>
          <a:prstGeom prst="star5">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7504" y="44624"/>
            <a:ext cx="9144000" cy="1752600"/>
          </a:xfrm>
        </p:spPr>
        <p:txBody>
          <a:bodyPr>
            <a:normAutofit/>
          </a:bodyPr>
          <a:lstStyle/>
          <a:p>
            <a:pPr algn="l"/>
            <a:r>
              <a:rPr lang="en-US" altLang="zh-CN" sz="4400" dirty="0">
                <a:latin typeface="Algerian" panose="04020705040A02060702" pitchFamily="82" charset="0"/>
              </a:rPr>
              <a:t>First Module</a:t>
            </a:r>
            <a:r>
              <a:rPr lang="zh-CN" altLang="en-US" sz="4400" dirty="0">
                <a:latin typeface="Algerian" panose="04020705040A02060702" pitchFamily="82" charset="0"/>
              </a:rPr>
              <a:t>：</a:t>
            </a:r>
            <a:endParaRPr lang="en-US" altLang="zh-CN" sz="4400" dirty="0">
              <a:latin typeface="Algerian" panose="04020705040A02060702" pitchFamily="82" charset="0"/>
            </a:endParaRPr>
          </a:p>
          <a:p>
            <a:pPr algn="l"/>
            <a:r>
              <a:rPr lang="en-US" altLang="zh-CN" sz="4400" dirty="0">
                <a:latin typeface="Algerian" panose="04020705040A02060702" pitchFamily="82" charset="0"/>
              </a:rPr>
              <a:t>3d</a:t>
            </a:r>
            <a:r>
              <a:rPr lang="zh-CN" altLang="en-US" sz="4400" dirty="0">
                <a:latin typeface="Algerian" panose="04020705040A02060702" pitchFamily="82" charset="0"/>
              </a:rPr>
              <a:t> </a:t>
            </a:r>
            <a:r>
              <a:rPr lang="en-US" altLang="zh-CN" sz="4400" dirty="0">
                <a:latin typeface="Algerian" panose="04020705040A02060702" pitchFamily="82" charset="0"/>
              </a:rPr>
              <a:t>head</a:t>
            </a:r>
            <a:r>
              <a:rPr lang="zh-CN" altLang="en-US" sz="4400" dirty="0">
                <a:latin typeface="Algerian" panose="04020705040A02060702" pitchFamily="82" charset="0"/>
              </a:rPr>
              <a:t> </a:t>
            </a:r>
            <a:r>
              <a:rPr lang="en-US" altLang="zh-CN" sz="4400" dirty="0">
                <a:latin typeface="Algerian" panose="04020705040A02060702" pitchFamily="82" charset="0"/>
              </a:rPr>
              <a:t>reconstruction</a:t>
            </a:r>
          </a:p>
        </p:txBody>
      </p:sp>
      <p:sp>
        <p:nvSpPr>
          <p:cNvPr id="4" name="文本框 3">
            <a:extLst>
              <a:ext uri="{FF2B5EF4-FFF2-40B4-BE49-F238E27FC236}">
                <a16:creationId xmlns:a16="http://schemas.microsoft.com/office/drawing/2014/main" id="{E21FA156-4D83-E11E-8164-ECCC2A3370FC}"/>
              </a:ext>
            </a:extLst>
          </p:cNvPr>
          <p:cNvSpPr txBox="1"/>
          <p:nvPr/>
        </p:nvSpPr>
        <p:spPr>
          <a:xfrm>
            <a:off x="153043" y="4077072"/>
            <a:ext cx="6489239" cy="1815882"/>
          </a:xfrm>
          <a:prstGeom prst="rect">
            <a:avLst/>
          </a:prstGeom>
          <a:noFill/>
        </p:spPr>
        <p:txBody>
          <a:bodyPr wrap="square">
            <a:spAutoFit/>
          </a:bodyPr>
          <a:lstStyle/>
          <a:p>
            <a:r>
              <a:rPr lang="en-US" altLang="zh-CN" sz="2800" i="1" dirty="0">
                <a:solidFill>
                  <a:schemeClr val="tx2"/>
                </a:solidFill>
              </a:rPr>
              <a:t>Step 2</a:t>
            </a:r>
            <a:r>
              <a:rPr lang="zh-CN" altLang="en-US" sz="2800" i="1" dirty="0">
                <a:solidFill>
                  <a:schemeClr val="tx2"/>
                </a:solidFill>
              </a:rPr>
              <a:t>、</a:t>
            </a:r>
            <a:r>
              <a:rPr lang="en-US" altLang="zh-CN" sz="2800" i="1" dirty="0">
                <a:solidFill>
                  <a:schemeClr val="tx2"/>
                </a:solidFill>
              </a:rPr>
              <a:t>We first apply the approach in ref [14] to estimate a sparse point cloud. A bi-linear face morphable model is then used to reconstruct a dense 3D model.</a:t>
            </a:r>
            <a:endParaRPr lang="zh-CN" altLang="en-US" sz="2800" i="1" dirty="0">
              <a:solidFill>
                <a:schemeClr val="tx2"/>
              </a:solidFill>
            </a:endParaRPr>
          </a:p>
        </p:txBody>
      </p:sp>
      <p:sp>
        <p:nvSpPr>
          <p:cNvPr id="6" name="文本框 5">
            <a:extLst>
              <a:ext uri="{FF2B5EF4-FFF2-40B4-BE49-F238E27FC236}">
                <a16:creationId xmlns:a16="http://schemas.microsoft.com/office/drawing/2014/main" id="{8DC92A9F-3534-0CD2-1FB7-B131C3F8BF90}"/>
              </a:ext>
            </a:extLst>
          </p:cNvPr>
          <p:cNvSpPr txBox="1"/>
          <p:nvPr/>
        </p:nvSpPr>
        <p:spPr>
          <a:xfrm>
            <a:off x="179512" y="1628801"/>
            <a:ext cx="6624736" cy="1384995"/>
          </a:xfrm>
          <a:prstGeom prst="rect">
            <a:avLst/>
          </a:prstGeom>
          <a:noFill/>
        </p:spPr>
        <p:txBody>
          <a:bodyPr wrap="square">
            <a:spAutoFit/>
          </a:bodyPr>
          <a:lstStyle/>
          <a:p>
            <a:r>
              <a:rPr lang="en-US" altLang="zh-CN" sz="2800" i="1" dirty="0">
                <a:solidFill>
                  <a:schemeClr val="tx2"/>
                </a:solidFill>
              </a:rPr>
              <a:t>Step 1</a:t>
            </a:r>
            <a:r>
              <a:rPr lang="zh-CN" altLang="en-US" sz="2800" i="1" dirty="0">
                <a:solidFill>
                  <a:schemeClr val="tx2"/>
                </a:solidFill>
              </a:rPr>
              <a:t>、</a:t>
            </a:r>
            <a:r>
              <a:rPr lang="en-US" altLang="zh-CN" sz="2800" i="1" dirty="0">
                <a:solidFill>
                  <a:schemeClr val="tx2"/>
                </a:solidFill>
              </a:rPr>
              <a:t>Record a video sequence of a novel user with neutral expression under various head poses</a:t>
            </a:r>
          </a:p>
        </p:txBody>
      </p:sp>
      <p:pic>
        <p:nvPicPr>
          <p:cNvPr id="8" name="图片 7">
            <a:extLst>
              <a:ext uri="{FF2B5EF4-FFF2-40B4-BE49-F238E27FC236}">
                <a16:creationId xmlns:a16="http://schemas.microsoft.com/office/drawing/2014/main" id="{911B4F7E-7E4F-81EB-8E62-5A6F65FB760C}"/>
              </a:ext>
            </a:extLst>
          </p:cNvPr>
          <p:cNvPicPr>
            <a:picLocks noChangeAspect="1"/>
          </p:cNvPicPr>
          <p:nvPr/>
        </p:nvPicPr>
        <p:blipFill>
          <a:blip r:embed="rId3"/>
          <a:stretch>
            <a:fillRect/>
          </a:stretch>
        </p:blipFill>
        <p:spPr>
          <a:xfrm>
            <a:off x="6479192" y="1484784"/>
            <a:ext cx="2511765" cy="49640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B8921-0F51-1124-888C-795F3F55C803}"/>
              </a:ext>
            </a:extLst>
          </p:cNvPr>
          <p:cNvSpPr>
            <a:spLocks noGrp="1"/>
          </p:cNvSpPr>
          <p:nvPr>
            <p:ph type="title"/>
          </p:nvPr>
        </p:nvSpPr>
        <p:spPr>
          <a:xfrm>
            <a:off x="-1908720" y="332656"/>
            <a:ext cx="8229600" cy="1143000"/>
          </a:xfrm>
        </p:spPr>
        <p:txBody>
          <a:bodyPr/>
          <a:lstStyle/>
          <a:p>
            <a:r>
              <a:rPr lang="en-US" altLang="zh-CN" dirty="0"/>
              <a:t>result</a:t>
            </a:r>
            <a:r>
              <a:rPr lang="zh-CN" altLang="en-US" dirty="0"/>
              <a:t>：</a:t>
            </a:r>
          </a:p>
        </p:txBody>
      </p:sp>
      <p:pic>
        <p:nvPicPr>
          <p:cNvPr id="5" name="图片 4">
            <a:extLst>
              <a:ext uri="{FF2B5EF4-FFF2-40B4-BE49-F238E27FC236}">
                <a16:creationId xmlns:a16="http://schemas.microsoft.com/office/drawing/2014/main" id="{58633FEF-023C-C702-55BC-D9147049B0CE}"/>
              </a:ext>
            </a:extLst>
          </p:cNvPr>
          <p:cNvPicPr>
            <a:picLocks noChangeAspect="1"/>
          </p:cNvPicPr>
          <p:nvPr/>
        </p:nvPicPr>
        <p:blipFill>
          <a:blip r:embed="rId3"/>
          <a:stretch>
            <a:fillRect/>
          </a:stretch>
        </p:blipFill>
        <p:spPr>
          <a:xfrm>
            <a:off x="2411760" y="2132856"/>
            <a:ext cx="5552368" cy="3488319"/>
          </a:xfrm>
          <a:prstGeom prst="rect">
            <a:avLst/>
          </a:prstGeom>
        </p:spPr>
      </p:pic>
    </p:spTree>
    <p:extLst>
      <p:ext uri="{BB962C8B-B14F-4D97-AF65-F5344CB8AC3E}">
        <p14:creationId xmlns:p14="http://schemas.microsoft.com/office/powerpoint/2010/main" val="368368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827800"/>
            <a:ext cx="8643914" cy="474458"/>
          </a:xfrm>
        </p:spPr>
        <p:txBody>
          <a:bodyPr>
            <a:normAutofit fontScale="70000" lnSpcReduction="20000"/>
          </a:bodyPr>
          <a:lstStyle/>
          <a:p>
            <a:pPr algn="l"/>
            <a:r>
              <a:rPr lang="en-US" altLang="zh-CN" dirty="0">
                <a:solidFill>
                  <a:schemeClr val="tx2"/>
                </a:solidFill>
              </a:rPr>
              <a:t>Step1</a:t>
            </a:r>
            <a:r>
              <a:rPr lang="zh-CN" altLang="en-US" dirty="0">
                <a:solidFill>
                  <a:schemeClr val="tx2"/>
                </a:solidFill>
              </a:rPr>
              <a:t>、</a:t>
            </a:r>
            <a:r>
              <a:rPr lang="en-US" altLang="zh-CN" dirty="0">
                <a:solidFill>
                  <a:schemeClr val="tx2"/>
                </a:solidFill>
              </a:rPr>
              <a:t>Extract the facial landmarks from both the color and IR images</a:t>
            </a:r>
          </a:p>
          <a:p>
            <a:pPr algn="l"/>
            <a:endParaRPr lang="en-US" altLang="zh-CN" dirty="0">
              <a:solidFill>
                <a:schemeClr val="tx2"/>
              </a:solidFill>
            </a:endParaRPr>
          </a:p>
        </p:txBody>
      </p:sp>
      <p:pic>
        <p:nvPicPr>
          <p:cNvPr id="4" name="图片 3">
            <a:extLst>
              <a:ext uri="{FF2B5EF4-FFF2-40B4-BE49-F238E27FC236}">
                <a16:creationId xmlns:a16="http://schemas.microsoft.com/office/drawing/2014/main" id="{59DEA836-3FB1-BEF8-52E7-FE9E0B52922D}"/>
              </a:ext>
            </a:extLst>
          </p:cNvPr>
          <p:cNvPicPr>
            <a:picLocks noChangeAspect="1"/>
          </p:cNvPicPr>
          <p:nvPr/>
        </p:nvPicPr>
        <p:blipFill>
          <a:blip r:embed="rId3"/>
          <a:stretch>
            <a:fillRect/>
          </a:stretch>
        </p:blipFill>
        <p:spPr>
          <a:xfrm>
            <a:off x="3542364" y="4574903"/>
            <a:ext cx="3311714" cy="735938"/>
          </a:xfrm>
          <a:prstGeom prst="rect">
            <a:avLst/>
          </a:prstGeom>
        </p:spPr>
      </p:pic>
      <p:sp>
        <p:nvSpPr>
          <p:cNvPr id="39" name="文本框 38">
            <a:extLst>
              <a:ext uri="{FF2B5EF4-FFF2-40B4-BE49-F238E27FC236}">
                <a16:creationId xmlns:a16="http://schemas.microsoft.com/office/drawing/2014/main" id="{6491278F-ADEC-9260-9BFB-5AE1ED645A9D}"/>
              </a:ext>
            </a:extLst>
          </p:cNvPr>
          <p:cNvSpPr txBox="1"/>
          <p:nvPr/>
        </p:nvSpPr>
        <p:spPr>
          <a:xfrm>
            <a:off x="29301" y="-66652"/>
            <a:ext cx="8460432" cy="1754326"/>
          </a:xfrm>
          <a:prstGeom prst="rect">
            <a:avLst/>
          </a:prstGeom>
          <a:noFill/>
        </p:spPr>
        <p:txBody>
          <a:bodyPr wrap="square">
            <a:spAutoFit/>
          </a:bodyPr>
          <a:lstStyle/>
          <a:p>
            <a:pPr algn="l"/>
            <a:r>
              <a:rPr lang="en-US" altLang="zh-CN" sz="3600" dirty="0">
                <a:latin typeface="Algerian" panose="04020705040A02060702" pitchFamily="82" charset="0"/>
              </a:rPr>
              <a:t>Second Module</a:t>
            </a:r>
            <a:r>
              <a:rPr lang="zh-CN" altLang="en-US" sz="3600" dirty="0">
                <a:latin typeface="Algerian" panose="04020705040A02060702" pitchFamily="82" charset="0"/>
              </a:rPr>
              <a:t>：</a:t>
            </a:r>
            <a:endParaRPr lang="en-US" altLang="zh-CN" sz="3600" dirty="0">
              <a:latin typeface="Algerian" panose="04020705040A02060702" pitchFamily="82" charset="0"/>
            </a:endParaRPr>
          </a:p>
          <a:p>
            <a:r>
              <a:rPr lang="en-US" altLang="zh-CN" sz="3600" dirty="0">
                <a:latin typeface="Algerian" panose="04020705040A02060702" pitchFamily="82" charset="0"/>
              </a:rPr>
              <a:t>alignment and tracking</a:t>
            </a:r>
          </a:p>
          <a:p>
            <a:pPr algn="l"/>
            <a:endParaRPr lang="en-US" altLang="zh-CN" sz="3600" dirty="0">
              <a:latin typeface="Algerian" panose="04020705040A02060702" pitchFamily="82" charset="0"/>
            </a:endParaRPr>
          </a:p>
        </p:txBody>
      </p:sp>
      <p:sp>
        <p:nvSpPr>
          <p:cNvPr id="41" name="文本框 40">
            <a:extLst>
              <a:ext uri="{FF2B5EF4-FFF2-40B4-BE49-F238E27FC236}">
                <a16:creationId xmlns:a16="http://schemas.microsoft.com/office/drawing/2014/main" id="{A8685DE3-6F68-4265-8DAE-1605DC5C2D0A}"/>
              </a:ext>
            </a:extLst>
          </p:cNvPr>
          <p:cNvSpPr txBox="1"/>
          <p:nvPr/>
        </p:nvSpPr>
        <p:spPr>
          <a:xfrm>
            <a:off x="29300" y="2577712"/>
            <a:ext cx="8614613" cy="2462213"/>
          </a:xfrm>
          <a:prstGeom prst="rect">
            <a:avLst/>
          </a:prstGeom>
          <a:noFill/>
        </p:spPr>
        <p:txBody>
          <a:bodyPr wrap="square">
            <a:spAutoFit/>
          </a:bodyPr>
          <a:lstStyle/>
          <a:p>
            <a:r>
              <a:rPr lang="en-US" altLang="zh-CN" sz="2200" dirty="0">
                <a:solidFill>
                  <a:schemeClr val="tx2"/>
                </a:solidFill>
              </a:rPr>
              <a:t>Step2</a:t>
            </a:r>
            <a:r>
              <a:rPr lang="zh-CN" altLang="en-US" sz="2200" dirty="0">
                <a:solidFill>
                  <a:schemeClr val="tx2"/>
                </a:solidFill>
              </a:rPr>
              <a:t>、</a:t>
            </a:r>
            <a:r>
              <a:rPr lang="en-US" altLang="zh-CN" sz="2200" dirty="0">
                <a:solidFill>
                  <a:schemeClr val="tx2"/>
                </a:solidFill>
              </a:rPr>
              <a:t>Initial Alignment:</a:t>
            </a:r>
          </a:p>
          <a:p>
            <a:pPr marL="342900" indent="-342900">
              <a:buFont typeface="Arial" panose="020B0604020202020204" pitchFamily="34" charset="0"/>
              <a:buChar char="•"/>
            </a:pPr>
            <a:r>
              <a:rPr lang="en-US" altLang="zh-CN" sz="2200" dirty="0">
                <a:solidFill>
                  <a:schemeClr val="tx2"/>
                </a:solidFill>
              </a:rPr>
              <a:t>Estimate the transformation (represented as rotation R∗ and translation T∗) between the 3D head model and the HMD .</a:t>
            </a:r>
          </a:p>
          <a:p>
            <a:pPr marL="342900" indent="-342900">
              <a:buFont typeface="Arial" panose="020B0604020202020204" pitchFamily="34" charset="0"/>
              <a:buChar char="•"/>
            </a:pPr>
            <a:r>
              <a:rPr lang="en-US" altLang="zh-CN" sz="2200" dirty="0">
                <a:solidFill>
                  <a:schemeClr val="tx2"/>
                </a:solidFill>
              </a:rPr>
              <a:t>How:</a:t>
            </a:r>
            <a:r>
              <a:rPr lang="zh-CN" altLang="en-US" sz="2200" dirty="0">
                <a:solidFill>
                  <a:schemeClr val="tx2"/>
                </a:solidFill>
              </a:rPr>
              <a:t> </a:t>
            </a:r>
            <a:r>
              <a:rPr lang="en-US" altLang="zh-CN" sz="2200" dirty="0">
                <a:solidFill>
                  <a:schemeClr val="tx2"/>
                </a:solidFill>
              </a:rPr>
              <a:t>The user is instructed to change head pose with a neutral expression each time they put on the HMD.</a:t>
            </a:r>
          </a:p>
          <a:p>
            <a:pPr marL="342900" indent="-342900">
              <a:buFont typeface="Arial" panose="020B0604020202020204" pitchFamily="34" charset="0"/>
              <a:buChar char="•"/>
            </a:pPr>
            <a:r>
              <a:rPr lang="en-US" altLang="zh-CN" sz="2200" dirty="0">
                <a:solidFill>
                  <a:schemeClr val="tx2"/>
                </a:solidFill>
              </a:rPr>
              <a:t>How exactly:</a:t>
            </a:r>
            <a:r>
              <a:rPr lang="zh-CN" altLang="en-US" sz="2200" dirty="0">
                <a:solidFill>
                  <a:schemeClr val="tx2"/>
                </a:solidFill>
              </a:rPr>
              <a:t> </a:t>
            </a:r>
            <a:r>
              <a:rPr lang="en-US" altLang="zh-CN" sz="2200" dirty="0">
                <a:solidFill>
                  <a:schemeClr val="tx2"/>
                </a:solidFill>
              </a:rPr>
              <a:t>The alignment is formulated as a non-linear minimization problem</a:t>
            </a:r>
          </a:p>
        </p:txBody>
      </p:sp>
      <p:pic>
        <p:nvPicPr>
          <p:cNvPr id="43" name="图片 42">
            <a:extLst>
              <a:ext uri="{FF2B5EF4-FFF2-40B4-BE49-F238E27FC236}">
                <a16:creationId xmlns:a16="http://schemas.microsoft.com/office/drawing/2014/main" id="{B16E4291-EE89-4AAC-5D68-8139E71A4C8C}"/>
              </a:ext>
            </a:extLst>
          </p:cNvPr>
          <p:cNvPicPr>
            <a:picLocks noChangeAspect="1"/>
          </p:cNvPicPr>
          <p:nvPr/>
        </p:nvPicPr>
        <p:blipFill>
          <a:blip r:embed="rId4"/>
          <a:stretch>
            <a:fillRect/>
          </a:stretch>
        </p:blipFill>
        <p:spPr>
          <a:xfrm>
            <a:off x="239253" y="5567795"/>
            <a:ext cx="3596597" cy="735937"/>
          </a:xfrm>
          <a:prstGeom prst="rect">
            <a:avLst/>
          </a:prstGeom>
        </p:spPr>
      </p:pic>
      <p:pic>
        <p:nvPicPr>
          <p:cNvPr id="45" name="图片 44">
            <a:extLst>
              <a:ext uri="{FF2B5EF4-FFF2-40B4-BE49-F238E27FC236}">
                <a16:creationId xmlns:a16="http://schemas.microsoft.com/office/drawing/2014/main" id="{B584994A-77C9-7FB6-BAB0-1EB3071BB095}"/>
              </a:ext>
            </a:extLst>
          </p:cNvPr>
          <p:cNvPicPr>
            <a:picLocks noChangeAspect="1"/>
          </p:cNvPicPr>
          <p:nvPr/>
        </p:nvPicPr>
        <p:blipFill>
          <a:blip r:embed="rId5"/>
          <a:stretch>
            <a:fillRect/>
          </a:stretch>
        </p:blipFill>
        <p:spPr>
          <a:xfrm>
            <a:off x="4025237" y="5519570"/>
            <a:ext cx="4464496" cy="784162"/>
          </a:xfrm>
          <a:prstGeom prst="rect">
            <a:avLst/>
          </a:prstGeom>
        </p:spPr>
      </p:pic>
      <p:cxnSp>
        <p:nvCxnSpPr>
          <p:cNvPr id="49" name="直接箭头连接符 48">
            <a:extLst>
              <a:ext uri="{FF2B5EF4-FFF2-40B4-BE49-F238E27FC236}">
                <a16:creationId xmlns:a16="http://schemas.microsoft.com/office/drawing/2014/main" id="{3E9BCA2A-08DA-6441-FB32-2870670BA4EA}"/>
              </a:ext>
            </a:extLst>
          </p:cNvPr>
          <p:cNvCxnSpPr/>
          <p:nvPr/>
        </p:nvCxnSpPr>
        <p:spPr>
          <a:xfrm flipH="1">
            <a:off x="2987824" y="5157192"/>
            <a:ext cx="2210397" cy="41060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B09412F-62CC-93DF-C809-A405CA205E7E}"/>
              </a:ext>
            </a:extLst>
          </p:cNvPr>
          <p:cNvCxnSpPr/>
          <p:nvPr/>
        </p:nvCxnSpPr>
        <p:spPr>
          <a:xfrm>
            <a:off x="6257485" y="5209904"/>
            <a:ext cx="0" cy="451344"/>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1FEDA59-461F-8135-A2B5-A255DA84E87C}"/>
                  </a:ext>
                </a:extLst>
              </p:cNvPr>
              <p:cNvSpPr txBox="1"/>
              <p:nvPr/>
            </p:nvSpPr>
            <p:spPr>
              <a:xfrm>
                <a:off x="467544" y="692696"/>
                <a:ext cx="7920880" cy="3076611"/>
              </a:xfrm>
              <a:prstGeom prst="rect">
                <a:avLst/>
              </a:prstGeom>
              <a:noFill/>
            </p:spPr>
            <p:txBody>
              <a:bodyPr wrap="square">
                <a:spAutoFit/>
              </a:bodyPr>
              <a:lstStyle/>
              <a:p>
                <a:r>
                  <a:rPr lang="en-US" altLang="zh-CN" sz="2400" dirty="0">
                    <a:solidFill>
                      <a:schemeClr val="tx2"/>
                    </a:solidFill>
                  </a:rPr>
                  <a:t>Step3</a:t>
                </a:r>
                <a:r>
                  <a:rPr lang="zh-CN" altLang="en-US" sz="2400" dirty="0">
                    <a:solidFill>
                      <a:schemeClr val="tx2"/>
                    </a:solidFill>
                  </a:rPr>
                  <a:t>、</a:t>
                </a:r>
                <a:r>
                  <a:rPr lang="en-US" altLang="zh-CN" sz="2400" dirty="0">
                    <a:solidFill>
                      <a:schemeClr val="tx2"/>
                    </a:solidFill>
                  </a:rPr>
                  <a:t>Real-time Alignment</a:t>
                </a:r>
              </a:p>
              <a:p>
                <a:pPr marL="342900" indent="-342900">
                  <a:buFont typeface="Arial" panose="020B0604020202020204" pitchFamily="34" charset="0"/>
                  <a:buChar char="•"/>
                </a:pPr>
                <a:r>
                  <a:rPr lang="en-US" altLang="zh-CN" sz="2400" dirty="0"/>
                  <a:t>With the initial alignment, we can easily track the head pose in real time by estimating the projection matrix </a:t>
                </a:r>
                <a14:m>
                  <m:oMath xmlns:m="http://schemas.openxmlformats.org/officeDocument/2006/math">
                    <m:sSub>
                      <m:sSubPr>
                        <m:ctrlPr>
                          <a:rPr lang="en-US" altLang="zh-CN" sz="2400" i="1" smtClean="0">
                            <a:solidFill>
                              <a:schemeClr val="tx2"/>
                            </a:solidFill>
                            <a:latin typeface="Cambria Math" panose="02040503050406030204" pitchFamily="18" charset="0"/>
                          </a:rPr>
                        </m:ctrlPr>
                      </m:sSubPr>
                      <m:e>
                        <m:r>
                          <m:rPr>
                            <m:sty m:val="p"/>
                          </m:rPr>
                          <a:rPr lang="en-US" altLang="zh-CN" sz="2400" i="1">
                            <a:solidFill>
                              <a:schemeClr val="tx2"/>
                            </a:solidFill>
                            <a:latin typeface="Cambria Math" panose="02040503050406030204" pitchFamily="18" charset="0"/>
                          </a:rPr>
                          <m:t>P</m:t>
                        </m:r>
                      </m:e>
                      <m:sub>
                        <m:r>
                          <m:rPr>
                            <m:sty m:val="p"/>
                          </m:rPr>
                          <a:rPr lang="en-US" altLang="zh-CN" sz="2400" i="1">
                            <a:solidFill>
                              <a:schemeClr val="tx2"/>
                            </a:solidFill>
                            <a:latin typeface="Cambria Math" panose="02040503050406030204" pitchFamily="18" charset="0"/>
                          </a:rPr>
                          <m:t>h</m:t>
                        </m:r>
                        <m:r>
                          <a:rPr lang="en-US" altLang="zh-CN" sz="2400" i="1" smtClean="0">
                            <a:solidFill>
                              <a:schemeClr val="tx2"/>
                            </a:solidFill>
                            <a:latin typeface="Cambria Math" panose="02040503050406030204" pitchFamily="18" charset="0"/>
                          </a:rPr>
                          <m:t>→</m:t>
                        </m:r>
                        <m:r>
                          <a:rPr lang="en-US" altLang="zh-CN" sz="2400" i="1" smtClean="0">
                            <a:solidFill>
                              <a:schemeClr val="tx2"/>
                            </a:solidFill>
                            <a:latin typeface="Cambria Math" panose="02040503050406030204" pitchFamily="18" charset="0"/>
                          </a:rPr>
                          <m:t>𝑓</m:t>
                        </m:r>
                      </m:sub>
                    </m:sSub>
                    <m:r>
                      <a:rPr lang="en-US" altLang="zh-CN" sz="2400" i="1" smtClean="0">
                        <a:solidFill>
                          <a:schemeClr val="tx2"/>
                        </a:solidFill>
                        <a:latin typeface="Cambria Math" panose="02040503050406030204" pitchFamily="18" charset="0"/>
                      </a:rPr>
                      <m:t> </m:t>
                    </m:r>
                  </m:oMath>
                </a14:m>
                <a:r>
                  <a:rPr lang="en-US" altLang="zh-CN" sz="2400" dirty="0"/>
                  <a:t>for each image frame.</a:t>
                </a:r>
              </a:p>
              <a:p>
                <a:pPr marL="342900" indent="-342900">
                  <a:buFont typeface="Arial" panose="020B0604020202020204" pitchFamily="34" charset="0"/>
                  <a:buChar char="•"/>
                </a:pPr>
                <a:r>
                  <a:rPr lang="en-US" altLang="zh-CN" sz="2400" dirty="0">
                    <a:solidFill>
                      <a:schemeClr val="tx2"/>
                    </a:solidFill>
                  </a:rPr>
                  <a:t>How exactly:</a:t>
                </a:r>
                <a:r>
                  <a:rPr lang="zh-CN" altLang="en-US" sz="2400" dirty="0">
                    <a:solidFill>
                      <a:schemeClr val="tx2"/>
                    </a:solidFill>
                  </a:rPr>
                  <a:t> </a:t>
                </a:r>
                <a:r>
                  <a:rPr lang="en-US" altLang="zh-CN" sz="2400" dirty="0">
                    <a:solidFill>
                      <a:schemeClr val="tx2"/>
                    </a:solidFill>
                  </a:rPr>
                  <a:t>The alignment is now again formulated as a non-linear minimization problem</a:t>
                </a:r>
              </a:p>
              <a:p>
                <a:endParaRPr lang="en-US" altLang="zh-CN" sz="2400" dirty="0"/>
              </a:p>
              <a:p>
                <a:pPr marL="342900" indent="-342900">
                  <a:buFont typeface="Arial" panose="020B0604020202020204" pitchFamily="34" charset="0"/>
                  <a:buChar char="•"/>
                </a:pPr>
                <a:endParaRPr lang="en-US" altLang="zh-CN" sz="2400" dirty="0">
                  <a:solidFill>
                    <a:schemeClr val="tx2"/>
                  </a:solidFill>
                </a:endParaRPr>
              </a:p>
            </p:txBody>
          </p:sp>
        </mc:Choice>
        <mc:Fallback>
          <p:sp>
            <p:nvSpPr>
              <p:cNvPr id="4" name="文本框 3">
                <a:extLst>
                  <a:ext uri="{FF2B5EF4-FFF2-40B4-BE49-F238E27FC236}">
                    <a16:creationId xmlns:a16="http://schemas.microsoft.com/office/drawing/2014/main" id="{71FEDA59-461F-8135-A2B5-A255DA84E87C}"/>
                  </a:ext>
                </a:extLst>
              </p:cNvPr>
              <p:cNvSpPr txBox="1">
                <a:spLocks noRot="1" noChangeAspect="1" noMove="1" noResize="1" noEditPoints="1" noAdjustHandles="1" noChangeArrowheads="1" noChangeShapeType="1" noTextEdit="1"/>
              </p:cNvSpPr>
              <p:nvPr/>
            </p:nvSpPr>
            <p:spPr>
              <a:xfrm>
                <a:off x="467544" y="692696"/>
                <a:ext cx="7920880" cy="3076611"/>
              </a:xfrm>
              <a:prstGeom prst="rect">
                <a:avLst/>
              </a:prstGeom>
              <a:blipFill>
                <a:blip r:embed="rId3"/>
                <a:stretch>
                  <a:fillRect l="-1232" t="-2381"/>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18797A58-52B1-CBAB-F40A-FB57FAD5E9B5}"/>
              </a:ext>
            </a:extLst>
          </p:cNvPr>
          <p:cNvPicPr>
            <a:picLocks noChangeAspect="1"/>
          </p:cNvPicPr>
          <p:nvPr/>
        </p:nvPicPr>
        <p:blipFill>
          <a:blip r:embed="rId4"/>
          <a:stretch>
            <a:fillRect/>
          </a:stretch>
        </p:blipFill>
        <p:spPr>
          <a:xfrm>
            <a:off x="2627784" y="3212976"/>
            <a:ext cx="5202714" cy="737282"/>
          </a:xfrm>
          <a:prstGeom prst="rect">
            <a:avLst/>
          </a:prstGeom>
        </p:spPr>
      </p:pic>
      <p:pic>
        <p:nvPicPr>
          <p:cNvPr id="25" name="图片 24">
            <a:extLst>
              <a:ext uri="{FF2B5EF4-FFF2-40B4-BE49-F238E27FC236}">
                <a16:creationId xmlns:a16="http://schemas.microsoft.com/office/drawing/2014/main" id="{0AA98922-B204-1DB4-F156-5755110B236B}"/>
              </a:ext>
            </a:extLst>
          </p:cNvPr>
          <p:cNvPicPr>
            <a:picLocks noChangeAspect="1"/>
          </p:cNvPicPr>
          <p:nvPr/>
        </p:nvPicPr>
        <p:blipFill>
          <a:blip r:embed="rId5"/>
          <a:stretch>
            <a:fillRect/>
          </a:stretch>
        </p:blipFill>
        <p:spPr>
          <a:xfrm>
            <a:off x="1303499" y="4678976"/>
            <a:ext cx="4286204" cy="720080"/>
          </a:xfrm>
          <a:prstGeom prst="rect">
            <a:avLst/>
          </a:prstGeom>
        </p:spPr>
      </p:pic>
      <p:pic>
        <p:nvPicPr>
          <p:cNvPr id="27" name="图片 26">
            <a:extLst>
              <a:ext uri="{FF2B5EF4-FFF2-40B4-BE49-F238E27FC236}">
                <a16:creationId xmlns:a16="http://schemas.microsoft.com/office/drawing/2014/main" id="{F3CA7C50-3C26-379F-7FD6-4BE28B0236A9}"/>
              </a:ext>
            </a:extLst>
          </p:cNvPr>
          <p:cNvPicPr>
            <a:picLocks noChangeAspect="1"/>
          </p:cNvPicPr>
          <p:nvPr/>
        </p:nvPicPr>
        <p:blipFill>
          <a:blip r:embed="rId6"/>
          <a:stretch>
            <a:fillRect/>
          </a:stretch>
        </p:blipFill>
        <p:spPr>
          <a:xfrm>
            <a:off x="5279087" y="5399056"/>
            <a:ext cx="3909796" cy="1010584"/>
          </a:xfrm>
          <a:prstGeom prst="rect">
            <a:avLst/>
          </a:prstGeom>
        </p:spPr>
      </p:pic>
      <p:sp>
        <p:nvSpPr>
          <p:cNvPr id="28" name="文本框 27">
            <a:extLst>
              <a:ext uri="{FF2B5EF4-FFF2-40B4-BE49-F238E27FC236}">
                <a16:creationId xmlns:a16="http://schemas.microsoft.com/office/drawing/2014/main" id="{B85EF3C9-1C4E-83D7-FAA8-29DAEA286D2A}"/>
              </a:ext>
            </a:extLst>
          </p:cNvPr>
          <p:cNvSpPr txBox="1"/>
          <p:nvPr/>
        </p:nvSpPr>
        <p:spPr>
          <a:xfrm>
            <a:off x="4176926" y="2975182"/>
            <a:ext cx="1102161" cy="584775"/>
          </a:xfrm>
          <a:prstGeom prst="rect">
            <a:avLst/>
          </a:prstGeom>
          <a:noFill/>
        </p:spPr>
        <p:txBody>
          <a:bodyPr wrap="none" rtlCol="0">
            <a:spAutoFit/>
          </a:bodyPr>
          <a:lstStyle/>
          <a:p>
            <a:r>
              <a:rPr lang="en-US" altLang="zh-CN" sz="3200" dirty="0">
                <a:solidFill>
                  <a:schemeClr val="accent6">
                    <a:lumMod val="75000"/>
                  </a:schemeClr>
                </a:solidFill>
              </a:rPr>
              <a:t>step2</a:t>
            </a:r>
            <a:endParaRPr lang="zh-CN" altLang="en-US" sz="3200" dirty="0">
              <a:solidFill>
                <a:schemeClr val="accent6">
                  <a:lumMod val="75000"/>
                </a:schemeClr>
              </a:solidFill>
            </a:endParaRPr>
          </a:p>
        </p:txBody>
      </p:sp>
      <p:cxnSp>
        <p:nvCxnSpPr>
          <p:cNvPr id="30" name="直接箭头连接符 29">
            <a:extLst>
              <a:ext uri="{FF2B5EF4-FFF2-40B4-BE49-F238E27FC236}">
                <a16:creationId xmlns:a16="http://schemas.microsoft.com/office/drawing/2014/main" id="{E59A657D-A9B0-B13F-1328-EB9672ECE8AA}"/>
              </a:ext>
            </a:extLst>
          </p:cNvPr>
          <p:cNvCxnSpPr/>
          <p:nvPr/>
        </p:nvCxnSpPr>
        <p:spPr>
          <a:xfrm flipH="1">
            <a:off x="2852877" y="3886888"/>
            <a:ext cx="3312368" cy="720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1B0C8EE-866C-B128-89C0-90AB892C3BE1}"/>
              </a:ext>
            </a:extLst>
          </p:cNvPr>
          <p:cNvCxnSpPr>
            <a:cxnSpLocks/>
          </p:cNvCxnSpPr>
          <p:nvPr/>
        </p:nvCxnSpPr>
        <p:spPr>
          <a:xfrm flipH="1">
            <a:off x="6813317" y="3950258"/>
            <a:ext cx="216024" cy="14487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86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4C40-2A9C-E118-610D-17BBB797A738}"/>
              </a:ext>
            </a:extLst>
          </p:cNvPr>
          <p:cNvSpPr>
            <a:spLocks noGrp="1"/>
          </p:cNvSpPr>
          <p:nvPr>
            <p:ph type="title"/>
          </p:nvPr>
        </p:nvSpPr>
        <p:spPr>
          <a:xfrm>
            <a:off x="-1620688" y="332656"/>
            <a:ext cx="8229600" cy="1143000"/>
          </a:xfrm>
        </p:spPr>
        <p:txBody>
          <a:bodyPr/>
          <a:lstStyle/>
          <a:p>
            <a:r>
              <a:rPr lang="en-US" altLang="zh-CN" dirty="0"/>
              <a:t>Result</a:t>
            </a:r>
            <a:r>
              <a:rPr lang="zh-CN" altLang="en-US" dirty="0"/>
              <a:t>：</a:t>
            </a:r>
          </a:p>
        </p:txBody>
      </p:sp>
      <p:pic>
        <p:nvPicPr>
          <p:cNvPr id="5" name="图片 4">
            <a:extLst>
              <a:ext uri="{FF2B5EF4-FFF2-40B4-BE49-F238E27FC236}">
                <a16:creationId xmlns:a16="http://schemas.microsoft.com/office/drawing/2014/main" id="{8D218547-7697-53FB-3EAB-7D13FD42CB18}"/>
              </a:ext>
            </a:extLst>
          </p:cNvPr>
          <p:cNvPicPr>
            <a:picLocks noChangeAspect="1"/>
          </p:cNvPicPr>
          <p:nvPr/>
        </p:nvPicPr>
        <p:blipFill>
          <a:blip r:embed="rId2"/>
          <a:stretch>
            <a:fillRect/>
          </a:stretch>
        </p:blipFill>
        <p:spPr>
          <a:xfrm>
            <a:off x="1547664" y="2060848"/>
            <a:ext cx="6899251" cy="3585109"/>
          </a:xfrm>
          <a:prstGeom prst="rect">
            <a:avLst/>
          </a:prstGeom>
        </p:spPr>
      </p:pic>
    </p:spTree>
    <p:extLst>
      <p:ext uri="{BB962C8B-B14F-4D97-AF65-F5344CB8AC3E}">
        <p14:creationId xmlns:p14="http://schemas.microsoft.com/office/powerpoint/2010/main" val="27934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BEBF0B0-C6B8-BC93-E14C-EC68A841403E}"/>
              </a:ext>
            </a:extLst>
          </p:cNvPr>
          <p:cNvSpPr txBox="1"/>
          <p:nvPr/>
        </p:nvSpPr>
        <p:spPr>
          <a:xfrm>
            <a:off x="17140" y="1484784"/>
            <a:ext cx="9235380" cy="1661993"/>
          </a:xfrm>
          <a:prstGeom prst="rect">
            <a:avLst/>
          </a:prstGeom>
          <a:noFill/>
        </p:spPr>
        <p:txBody>
          <a:bodyPr wrap="square" rtlCol="0">
            <a:spAutoFit/>
          </a:bodyPr>
          <a:lstStyle/>
          <a:p>
            <a:r>
              <a:rPr lang="en-US" altLang="zh-CN" sz="2400" i="1" dirty="0"/>
              <a:t>Step 1</a:t>
            </a:r>
            <a:r>
              <a:rPr lang="zh-CN" altLang="en-US" sz="2400" i="1" dirty="0"/>
              <a:t>、</a:t>
            </a:r>
            <a:r>
              <a:rPr lang="en-US" altLang="zh-CN" sz="2400" i="1" dirty="0"/>
              <a:t>Through the</a:t>
            </a:r>
            <a:r>
              <a:rPr lang="zh-CN" altLang="en-US" sz="2400" i="1" dirty="0"/>
              <a:t> </a:t>
            </a:r>
            <a:r>
              <a:rPr lang="en-US" altLang="zh-CN" sz="2400" i="1" dirty="0"/>
              <a:t>current</a:t>
            </a:r>
            <a:r>
              <a:rPr lang="zh-CN" altLang="en-US" sz="2400" i="1" dirty="0"/>
              <a:t> </a:t>
            </a:r>
            <a:r>
              <a:rPr lang="en-US" altLang="zh-CN" sz="2400" i="1" dirty="0"/>
              <a:t>head pos, we first search for a reference image from the data set we have captured off-line.</a:t>
            </a:r>
          </a:p>
          <a:p>
            <a:endParaRPr lang="en-US" altLang="zh-CN" dirty="0"/>
          </a:p>
          <a:p>
            <a:endParaRPr lang="en-US" altLang="zh-CN" dirty="0"/>
          </a:p>
          <a:p>
            <a:endParaRPr lang="en-US" altLang="zh-CN" dirty="0"/>
          </a:p>
        </p:txBody>
      </p:sp>
      <p:sp>
        <p:nvSpPr>
          <p:cNvPr id="19" name="文本框 18">
            <a:extLst>
              <a:ext uri="{FF2B5EF4-FFF2-40B4-BE49-F238E27FC236}">
                <a16:creationId xmlns:a16="http://schemas.microsoft.com/office/drawing/2014/main" id="{ADB10FD3-259B-7A40-DE10-84B16A3913D0}"/>
              </a:ext>
            </a:extLst>
          </p:cNvPr>
          <p:cNvSpPr txBox="1"/>
          <p:nvPr/>
        </p:nvSpPr>
        <p:spPr>
          <a:xfrm>
            <a:off x="17140" y="-33835"/>
            <a:ext cx="6803570" cy="1569660"/>
          </a:xfrm>
          <a:prstGeom prst="rect">
            <a:avLst/>
          </a:prstGeom>
          <a:noFill/>
        </p:spPr>
        <p:txBody>
          <a:bodyPr wrap="square">
            <a:spAutoFit/>
          </a:bodyPr>
          <a:lstStyle/>
          <a:p>
            <a:pPr algn="l"/>
            <a:r>
              <a:rPr lang="en-US" altLang="zh-CN" sz="3200" dirty="0">
                <a:latin typeface="Algerian" panose="04020705040A02060702" pitchFamily="82" charset="0"/>
              </a:rPr>
              <a:t>Fourth Module</a:t>
            </a:r>
            <a:r>
              <a:rPr lang="zh-CN" altLang="en-US" sz="3200" dirty="0">
                <a:latin typeface="Algerian" panose="04020705040A02060702" pitchFamily="82" charset="0"/>
              </a:rPr>
              <a:t>：</a:t>
            </a:r>
            <a:endParaRPr lang="en-US" altLang="zh-CN" sz="3200" dirty="0">
              <a:latin typeface="Algerian" panose="04020705040A02060702" pitchFamily="82" charset="0"/>
            </a:endParaRPr>
          </a:p>
          <a:p>
            <a:r>
              <a:rPr lang="en-US" altLang="zh-CN" sz="3200" dirty="0">
                <a:latin typeface="Algerian" panose="04020705040A02060702" pitchFamily="82" charset="0"/>
              </a:rPr>
              <a:t>Face Synthesis</a:t>
            </a:r>
          </a:p>
          <a:p>
            <a:pPr algn="l"/>
            <a:endParaRPr lang="en-US" altLang="zh-CN" sz="3200" dirty="0">
              <a:latin typeface="Algerian" panose="04020705040A02060702" pitchFamily="82" charset="0"/>
            </a:endParaRPr>
          </a:p>
        </p:txBody>
      </p:sp>
      <p:sp>
        <p:nvSpPr>
          <p:cNvPr id="21" name="文本框 20">
            <a:extLst>
              <a:ext uri="{FF2B5EF4-FFF2-40B4-BE49-F238E27FC236}">
                <a16:creationId xmlns:a16="http://schemas.microsoft.com/office/drawing/2014/main" id="{C7AC83BE-6225-FE86-0C2A-5FEDEAD5AD6E}"/>
              </a:ext>
            </a:extLst>
          </p:cNvPr>
          <p:cNvSpPr txBox="1"/>
          <p:nvPr/>
        </p:nvSpPr>
        <p:spPr>
          <a:xfrm>
            <a:off x="179512" y="4869160"/>
            <a:ext cx="9073008" cy="1200329"/>
          </a:xfrm>
          <a:prstGeom prst="rect">
            <a:avLst/>
          </a:prstGeom>
          <a:noFill/>
        </p:spPr>
        <p:txBody>
          <a:bodyPr wrap="square">
            <a:spAutoFit/>
          </a:bodyPr>
          <a:lstStyle/>
          <a:p>
            <a:endParaRPr lang="en-US" altLang="zh-CN" sz="2400" dirty="0"/>
          </a:p>
          <a:p>
            <a:r>
              <a:rPr lang="en-US" altLang="zh-CN" sz="2400" i="1" dirty="0"/>
              <a:t>Step 2</a:t>
            </a:r>
            <a:r>
              <a:rPr lang="zh-CN" altLang="en-US" sz="2400" i="1" dirty="0"/>
              <a:t>、</a:t>
            </a:r>
            <a:r>
              <a:rPr lang="en-US" altLang="zh-CN" sz="2400" i="1" dirty="0"/>
              <a:t>Then we apply a two-step warping to warp both the template image and the NIR eye images.</a:t>
            </a:r>
            <a:endParaRPr lang="zh-CN" altLang="en-US" sz="2400" i="1" dirty="0"/>
          </a:p>
        </p:txBody>
      </p:sp>
      <p:pic>
        <p:nvPicPr>
          <p:cNvPr id="23" name="图片 22">
            <a:extLst>
              <a:ext uri="{FF2B5EF4-FFF2-40B4-BE49-F238E27FC236}">
                <a16:creationId xmlns:a16="http://schemas.microsoft.com/office/drawing/2014/main" id="{18B44464-80E2-A956-87EF-37871D102378}"/>
              </a:ext>
            </a:extLst>
          </p:cNvPr>
          <p:cNvPicPr>
            <a:picLocks noChangeAspect="1"/>
          </p:cNvPicPr>
          <p:nvPr/>
        </p:nvPicPr>
        <p:blipFill>
          <a:blip r:embed="rId3"/>
          <a:stretch>
            <a:fillRect/>
          </a:stretch>
        </p:blipFill>
        <p:spPr>
          <a:xfrm>
            <a:off x="2555776" y="2315780"/>
            <a:ext cx="3794157" cy="2456121"/>
          </a:xfrm>
          <a:prstGeom prst="rect">
            <a:avLst/>
          </a:prstGeom>
        </p:spPr>
      </p:pic>
    </p:spTree>
    <p:extLst>
      <p:ext uri="{BB962C8B-B14F-4D97-AF65-F5344CB8AC3E}">
        <p14:creationId xmlns:p14="http://schemas.microsoft.com/office/powerpoint/2010/main" val="1716498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3258</TotalTime>
  <Words>1566</Words>
  <Application>Microsoft Office PowerPoint</Application>
  <PresentationFormat>全屏显示(4:3)</PresentationFormat>
  <Paragraphs>145</Paragraphs>
  <Slides>15</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KaTeX_Main</vt:lpstr>
      <vt:lpstr>KaTeX_Math</vt:lpstr>
      <vt:lpstr>Söhne</vt:lpstr>
      <vt:lpstr>等线</vt:lpstr>
      <vt:lpstr>Algerian</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result：</vt:lpstr>
      <vt:lpstr>PowerPoint 演示文稿</vt:lpstr>
      <vt:lpstr>PowerPoint 演示文稿</vt:lpstr>
      <vt:lpstr>Result：</vt:lpstr>
      <vt:lpstr>PowerPoint 演示文稿</vt:lpstr>
      <vt:lpstr>PowerPoint 演示文稿</vt:lpstr>
      <vt:lpstr>PowerPoint 演示文稿</vt:lpstr>
      <vt:lpstr>PowerPoint 演示文稿</vt:lpstr>
      <vt:lpstr>PowerPoint 演示文稿</vt:lpstr>
      <vt:lpstr>Result：</vt:lpstr>
      <vt:lpstr>Result of the Real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haoyi xu</dc:creator>
  <cp:lastModifiedBy>haoyi xu</cp:lastModifiedBy>
  <cp:revision>179</cp:revision>
  <dcterms:created xsi:type="dcterms:W3CDTF">2024-02-01T21:07:31Z</dcterms:created>
  <dcterms:modified xsi:type="dcterms:W3CDTF">2024-02-04T18:41:00Z</dcterms:modified>
</cp:coreProperties>
</file>