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63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1" r:id="rId19"/>
    <p:sldId id="359" r:id="rId20"/>
    <p:sldId id="352" r:id="rId21"/>
    <p:sldId id="355" r:id="rId22"/>
    <p:sldId id="356" r:id="rId23"/>
    <p:sldId id="357" r:id="rId24"/>
    <p:sldId id="358" r:id="rId25"/>
    <p:sldId id="360" r:id="rId26"/>
    <p:sldId id="361" r:id="rId27"/>
    <p:sldId id="362" r:id="rId28"/>
    <p:sldId id="291" r:id="rId29"/>
  </p:sldIdLst>
  <p:sldSz cx="9144000" cy="6858000" type="screen4x3"/>
  <p:notesSz cx="6896100" cy="10033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113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E27A64A5-6236-4A3D-959D-D6AAF9A58727}" type="datetimeFigureOut">
              <a:rPr lang="en-US" smtClean="0"/>
              <a:pPr/>
              <a:t>10/5/2023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3EE35BE9-396A-4762-ACC7-E25B1F85B5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2023-10-05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2023-10-05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jaypeeonline/351008553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jaypeeonlin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ccsearch&amp;atype=rich" TargetMode="External"/><Relationship Id="rId5" Type="http://schemas.openxmlformats.org/officeDocument/2006/relationships/hyperlink" Target="https://www.flickr.com/photos/12173213@N00" TargetMode="External"/><Relationship Id="rId4" Type="http://schemas.openxmlformats.org/officeDocument/2006/relationships/hyperlink" Target="https://www.flickr.com/photos/12173213@N00/405816593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flickr.com/photos/dayland/" TargetMode="External"/><Relationship Id="rId4" Type="http://schemas.openxmlformats.org/officeDocument/2006/relationships/hyperlink" Target="http://www.flickr.com/photos/dayland/2434961250/sizes/s/in/photostrea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Computer vision: models, learning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Chapter 2 </a:t>
            </a:r>
          </a:p>
          <a:p>
            <a:r>
              <a:rPr lang="en-CA" dirty="0"/>
              <a:t>Introduction to probability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204864"/>
            <a:ext cx="4144516" cy="415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 bwMode="white">
          <a:xfrm>
            <a:off x="4716016" y="2276872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 t="53743" b="192"/>
          <a:stretch>
            <a:fillRect/>
          </a:stretch>
        </p:blipFill>
        <p:spPr bwMode="auto">
          <a:xfrm>
            <a:off x="395536" y="2780928"/>
            <a:ext cx="366002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 t="50876" r="6325"/>
          <a:stretch>
            <a:fillRect/>
          </a:stretch>
        </p:blipFill>
        <p:spPr bwMode="auto">
          <a:xfrm>
            <a:off x="323528" y="3573016"/>
            <a:ext cx="3989680" cy="90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4581128"/>
            <a:ext cx="7848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dirty="0"/>
              <a:t>Works in higher dimensions as well – leaves joint distribution between whatever variables are left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 r="6325"/>
          <a:stretch>
            <a:fillRect/>
          </a:stretch>
        </p:blipFill>
        <p:spPr bwMode="auto">
          <a:xfrm>
            <a:off x="611560" y="2492896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5110" y="5301208"/>
            <a:ext cx="5275162" cy="115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of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given that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 is relative propensity of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to take different outcomes given that y is fixed to be equal to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.</a:t>
            </a:r>
          </a:p>
          <a:p>
            <a:endParaRPr lang="en-GB" sz="500" dirty="0"/>
          </a:p>
          <a:p>
            <a:r>
              <a:rPr lang="en-GB" sz="2400" dirty="0"/>
              <a:t>Written as Pr(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 err="1"/>
              <a:t>|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=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GB" sz="2400" dirty="0"/>
              <a:t>)</a:t>
            </a:r>
          </a:p>
          <a:p>
            <a:endParaRPr lang="en-GB" sz="24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448251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Conditional probability can be extracted from joint probability</a:t>
            </a:r>
          </a:p>
          <a:p>
            <a:r>
              <a:rPr lang="en-GB" sz="2400" dirty="0"/>
              <a:t>Extract appropriate slice and normalize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487717"/>
            <a:ext cx="5904656" cy="289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00307"/>
            <a:ext cx="8229600" cy="642942"/>
          </a:xfrm>
        </p:spPr>
        <p:txBody>
          <a:bodyPr/>
          <a:lstStyle/>
          <a:p>
            <a:r>
              <a:rPr lang="en-GB" dirty="0"/>
              <a:t>More usually written in compact form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0034" y="4214818"/>
            <a:ext cx="82296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re-arranged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sz="3200" baseline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972324" cy="99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3068960"/>
            <a:ext cx="2880320" cy="109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869160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445224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en-CA" dirty="0"/>
              <a:t>This idea can be extended to more than two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1772816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005064"/>
            <a:ext cx="7874023" cy="1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285860"/>
            <a:ext cx="2075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From before: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571744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Combining: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786190"/>
            <a:ext cx="2141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Re-arranging:</a:t>
            </a:r>
            <a:endParaRPr lang="en-US" sz="2800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140968"/>
            <a:ext cx="4896542" cy="53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556792"/>
            <a:ext cx="3744416" cy="49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53319" y="2132856"/>
            <a:ext cx="3707270" cy="531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933056"/>
            <a:ext cx="4254310" cy="24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Bayes</a:t>
            </a:r>
            <a:r>
              <a:rPr lang="en-GB" dirty="0"/>
              <a:t>’ Rule Terminology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85720" y="4357695"/>
            <a:ext cx="3214678" cy="2200460"/>
            <a:chOff x="285720" y="4357695"/>
            <a:chExt cx="3214678" cy="2200460"/>
          </a:xfrm>
        </p:grpSpPr>
        <p:sp>
          <p:nvSpPr>
            <p:cNvPr id="11" name="TextBox 10"/>
            <p:cNvSpPr txBox="1"/>
            <p:nvPr/>
          </p:nvSpPr>
          <p:spPr>
            <a:xfrm>
              <a:off x="285720" y="5357826"/>
              <a:ext cx="32146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Posterior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after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1" idx="0"/>
            </p:cNvCxnSpPr>
            <p:nvPr/>
          </p:nvCxnSpPr>
          <p:spPr>
            <a:xfrm rot="5400000" flipH="1" flipV="1">
              <a:off x="1482299" y="4768454"/>
              <a:ext cx="1000132" cy="178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/>
          <a:srcRect t="7217" r="71615" b="71132"/>
          <a:stretch>
            <a:fillRect/>
          </a:stretch>
        </p:blipFill>
        <p:spPr bwMode="auto">
          <a:xfrm>
            <a:off x="1043608" y="3501008"/>
            <a:ext cx="19442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/>
          <a:srcRect l="28262" t="66547"/>
          <a:stretch>
            <a:fillRect/>
          </a:stretch>
        </p:blipFill>
        <p:spPr bwMode="auto">
          <a:xfrm>
            <a:off x="2915816" y="3284984"/>
            <a:ext cx="4913687" cy="133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Group 29"/>
          <p:cNvGrpSpPr/>
          <p:nvPr/>
        </p:nvGrpSpPr>
        <p:grpSpPr>
          <a:xfrm>
            <a:off x="5357818" y="1500174"/>
            <a:ext cx="3214678" cy="2428892"/>
            <a:chOff x="5357818" y="1500174"/>
            <a:chExt cx="3214678" cy="2428892"/>
          </a:xfrm>
        </p:grpSpPr>
        <p:sp>
          <p:nvSpPr>
            <p:cNvPr id="12" name="TextBox 11"/>
            <p:cNvSpPr txBox="1"/>
            <p:nvPr/>
          </p:nvSpPr>
          <p:spPr>
            <a:xfrm>
              <a:off x="5357818" y="1500174"/>
              <a:ext cx="32146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Prior </a:t>
              </a:r>
              <a:r>
                <a:rPr lang="en-GB" sz="2400" dirty="0"/>
                <a:t>– what we know about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GB" sz="2400" dirty="0"/>
                <a:t> before seeing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2" idx="2"/>
            </p:cNvCxnSpPr>
            <p:nvPr/>
          </p:nvCxnSpPr>
          <p:spPr>
            <a:xfrm rot="5400000">
              <a:off x="6362673" y="2612201"/>
              <a:ext cx="883515" cy="321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072198" y="3286124"/>
              <a:ext cx="1285884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00100" y="1500174"/>
            <a:ext cx="5000660" cy="2428892"/>
            <a:chOff x="1000100" y="1500174"/>
            <a:chExt cx="5000660" cy="2428892"/>
          </a:xfrm>
        </p:grpSpPr>
        <p:sp>
          <p:nvSpPr>
            <p:cNvPr id="13" name="TextBox 12"/>
            <p:cNvSpPr txBox="1"/>
            <p:nvPr/>
          </p:nvSpPr>
          <p:spPr>
            <a:xfrm>
              <a:off x="1000100" y="1500174"/>
              <a:ext cx="37147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Likelihood </a:t>
              </a:r>
              <a:r>
                <a:rPr lang="en-GB" sz="2400" dirty="0"/>
                <a:t>– propensity for observing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GB" sz="2400" dirty="0"/>
                <a:t> given a certain value of </a:t>
              </a:r>
              <a:r>
                <a:rPr lang="en-GB" sz="24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714744" y="2714620"/>
              <a:ext cx="714380" cy="500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429124" y="3286124"/>
              <a:ext cx="1571636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29058" y="4000504"/>
            <a:ext cx="4572032" cy="2414775"/>
            <a:chOff x="3929058" y="4000504"/>
            <a:chExt cx="4572032" cy="2414775"/>
          </a:xfrm>
        </p:grpSpPr>
        <p:sp>
          <p:nvSpPr>
            <p:cNvPr id="14" name="TextBox 13"/>
            <p:cNvSpPr txBox="1"/>
            <p:nvPr/>
          </p:nvSpPr>
          <p:spPr>
            <a:xfrm>
              <a:off x="4857752" y="5214950"/>
              <a:ext cx="36433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FF0000"/>
                  </a:solidFill>
                </a:rPr>
                <a:t>Evidence </a:t>
              </a:r>
              <a:r>
                <a:rPr lang="en-GB" sz="2400" dirty="0"/>
                <a:t>–a constant to ensure that the left hand side is a valid distribution</a:t>
              </a:r>
              <a:endParaRPr lang="en-US" sz="2400" dirty="0"/>
            </a:p>
          </p:txBody>
        </p:sp>
        <p:cxnSp>
          <p:nvCxnSpPr>
            <p:cNvPr id="23" name="Straight Arrow Connector 22"/>
            <p:cNvCxnSpPr>
              <a:stCxn id="14" idx="0"/>
            </p:cNvCxnSpPr>
            <p:nvPr/>
          </p:nvCxnSpPr>
          <p:spPr>
            <a:xfrm rot="16200000" flipV="1">
              <a:off x="6340091" y="4875619"/>
              <a:ext cx="571504" cy="1071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929058" y="4000504"/>
              <a:ext cx="3929090" cy="642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18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474" y="3429000"/>
            <a:ext cx="5514386" cy="303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 bwMode="white">
          <a:xfrm>
            <a:off x="1835696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If two variables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and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are independent then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400" dirty="0"/>
              <a:t> tells us nothing about variable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400" dirty="0"/>
              <a:t> (and vice-versa)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276872"/>
            <a:ext cx="3312368" cy="109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What color are stop signs?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pic>
        <p:nvPicPr>
          <p:cNvPr id="41986" name="Picture 2" descr="http://farm1.static.flickr.com/33/351008553_dd5ffc3d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85728"/>
            <a:ext cx="6786610" cy="508995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50812" y="5305024"/>
            <a:ext cx="4621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Photo</a:t>
            </a:r>
            <a:r>
              <a:rPr lang="en-US" sz="1600" dirty="0"/>
              <a:t> by </a:t>
            </a:r>
            <a:r>
              <a:rPr lang="en-GB" sz="1600" dirty="0" err="1">
                <a:hlinkClick r:id="rId4"/>
              </a:rPr>
              <a:t>JaypeeOnline</a:t>
            </a:r>
            <a:r>
              <a:rPr lang="en-GB" sz="1600" dirty="0"/>
              <a:t> (copyright, all rights reserved)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r="35993"/>
          <a:stretch>
            <a:fillRect/>
          </a:stretch>
        </p:blipFill>
        <p:spPr bwMode="auto">
          <a:xfrm>
            <a:off x="2626112" y="2108722"/>
            <a:ext cx="3819768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When variables are independent, the joint factorizes into a product of the </a:t>
            </a:r>
            <a:r>
              <a:rPr lang="en-GB" sz="2400" dirty="0" err="1"/>
              <a:t>marginals</a:t>
            </a:r>
            <a:r>
              <a:rPr lang="en-GB" sz="2400" dirty="0"/>
              <a:t>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l="62958"/>
          <a:stretch>
            <a:fillRect/>
          </a:stretch>
        </p:blipFill>
        <p:spPr bwMode="auto">
          <a:xfrm>
            <a:off x="3873624" y="2718404"/>
            <a:ext cx="2210544" cy="6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429000"/>
            <a:ext cx="3744416" cy="293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2339752" y="3429000"/>
            <a:ext cx="28803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 </a:t>
            </a:r>
            <a:r>
              <a:rPr lang="en-CA" sz="2400" dirty="0"/>
              <a:t>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302" y="3284984"/>
            <a:ext cx="5656906" cy="235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5C0F46-DB69-47EF-AE2D-D464C96D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704390"/>
            <a:ext cx="2133600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10166-0692-4E48-8711-693EB3A9D3EA}"/>
              </a:ext>
            </a:extLst>
          </p:cNvPr>
          <p:cNvSpPr txBox="1"/>
          <p:nvPr/>
        </p:nvSpPr>
        <p:spPr>
          <a:xfrm>
            <a:off x="6660232" y="429309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4"/>
              </a:rPr>
              <a:t>"Thermometer"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800" b="0" i="0" u="none" strike="noStrike" dirty="0" err="1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5"/>
              </a:rPr>
              <a:t>matsuyuki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is licensed under </a:t>
            </a:r>
            <a:r>
              <a:rPr lang="en-US" sz="800" b="0" i="0" u="none" strike="noStrike" dirty="0">
                <a:solidFill>
                  <a:srgbClr val="E23600"/>
                </a:solidFill>
                <a:effectLst/>
                <a:latin typeface="Source Sans Pro" panose="020B0503030403020204" pitchFamily="34" charset="0"/>
                <a:hlinkClick r:id="rId6"/>
              </a:rPr>
              <a:t>CC BY-SA 2.0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Expectation tells us the expected or average value of some function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 [x],</a:t>
            </a:r>
            <a:r>
              <a:rPr lang="en-CA" sz="2400" dirty="0"/>
              <a:t> taking into account the distribution of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67930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Definition in two dimensions: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22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501008"/>
            <a:ext cx="7867650" cy="106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Common Cases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23</a:t>
            </a:fld>
            <a:endParaRPr lang="en-CA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49006"/>
          <a:stretch>
            <a:fillRect/>
          </a:stretch>
        </p:blipFill>
        <p:spPr bwMode="auto">
          <a:xfrm>
            <a:off x="1619672" y="1556792"/>
            <a:ext cx="5656906" cy="11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389" y="2924944"/>
            <a:ext cx="71520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5644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1:  </a:t>
            </a:r>
          </a:p>
          <a:p>
            <a:endParaRPr lang="en-CA" sz="2400" dirty="0"/>
          </a:p>
          <a:p>
            <a:r>
              <a:rPr lang="en-CA" sz="2400" dirty="0"/>
              <a:t>Expected value of a constant is the constant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013176"/>
            <a:ext cx="2571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1" y="3068960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2:</a:t>
            </a:r>
          </a:p>
          <a:p>
            <a:endParaRPr lang="en-CA" sz="2400" dirty="0"/>
          </a:p>
          <a:p>
            <a:r>
              <a:rPr lang="en-CA" sz="2400" dirty="0"/>
              <a:t>Expected value of constant times function is constant times expected value of function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5157192"/>
            <a:ext cx="4248472" cy="769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7776864" cy="158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Rule 3:</a:t>
            </a:r>
          </a:p>
          <a:p>
            <a:endParaRPr lang="en-CA" sz="2400" dirty="0"/>
          </a:p>
          <a:p>
            <a:r>
              <a:rPr lang="en-CA" sz="2400" dirty="0"/>
              <a:t>Expectation of sum of functions is sum of expectation of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8161" y="5227616"/>
            <a:ext cx="5904160" cy="68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Expectation:  Rules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t="56379"/>
          <a:stretch>
            <a:fillRect/>
          </a:stretch>
        </p:blipFill>
        <p:spPr bwMode="auto">
          <a:xfrm>
            <a:off x="971600" y="1700808"/>
            <a:ext cx="7219950" cy="122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3068960"/>
            <a:ext cx="829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Rule 4:  </a:t>
            </a:r>
          </a:p>
          <a:p>
            <a:endParaRPr lang="en-CA" sz="2400" dirty="0"/>
          </a:p>
          <a:p>
            <a:r>
              <a:rPr lang="en-CA" sz="2400" dirty="0"/>
              <a:t>Expectation of product of functions in variables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</a:t>
            </a:r>
          </a:p>
          <a:p>
            <a:r>
              <a:rPr lang="en-CA" sz="2400" dirty="0"/>
              <a:t>is product of expectations of functions if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CA" sz="2400" dirty="0"/>
              <a:t> and 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CA" sz="2400" dirty="0"/>
              <a:t> are independent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27</a:t>
            </a:fld>
            <a:endParaRPr lang="en-CA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85184"/>
            <a:ext cx="7488832" cy="87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514350">
              <a:buNone/>
            </a:pPr>
            <a:endParaRPr lang="en-CA" dirty="0"/>
          </a:p>
          <a:p>
            <a:pPr marL="914400" lvl="1" indent="-514350"/>
            <a:endParaRPr lang="en-CA" dirty="0"/>
          </a:p>
          <a:p>
            <a:pPr marL="514350" indent="-51435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700808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Rules of probability are compact and simple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Concepts of marginalization, joint and conditional probability, </a:t>
            </a:r>
            <a:r>
              <a:rPr lang="en-CA" sz="2400" dirty="0" err="1"/>
              <a:t>Bayes</a:t>
            </a:r>
            <a:r>
              <a:rPr lang="en-CA" sz="2400" dirty="0"/>
              <a:t> rule and expectation underpin all of the models we use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One remaining concept – conditional expectation – discussed later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A random variable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denotes a quantity that is uncertain</a:t>
            </a:r>
          </a:p>
          <a:p>
            <a:r>
              <a:rPr lang="en-GB" sz="2800" dirty="0"/>
              <a:t>May be result of experiment (flipping a coin) or real world measurements (measuring temperature)</a:t>
            </a:r>
          </a:p>
          <a:p>
            <a:r>
              <a:rPr lang="en-GB" sz="2800" dirty="0"/>
              <a:t>Observing more instances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GB" sz="2800" dirty="0"/>
              <a:t> we get different values</a:t>
            </a:r>
          </a:p>
          <a:p>
            <a:r>
              <a:rPr lang="en-GB" sz="2800" dirty="0"/>
              <a:t>Some values occur more than others and this information is captured by a probability distribution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Random Variables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274" y="1543740"/>
            <a:ext cx="4896544" cy="238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1378" y="4147516"/>
            <a:ext cx="4709448" cy="194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429520" y="3214686"/>
            <a:ext cx="1550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hlinkClick r:id="rId4"/>
              </a:rPr>
              <a:t>Photo</a:t>
            </a:r>
            <a:r>
              <a:rPr lang="en-GB" sz="1400" dirty="0"/>
              <a:t> by </a:t>
            </a:r>
            <a:r>
              <a:rPr lang="en-GB" sz="1400" dirty="0" err="1">
                <a:hlinkClick r:id="rId5"/>
              </a:rPr>
              <a:t>DaylandS</a:t>
            </a:r>
            <a:endParaRPr lang="en-GB" sz="1400" dirty="0"/>
          </a:p>
        </p:txBody>
      </p:sp>
      <p:pic>
        <p:nvPicPr>
          <p:cNvPr id="25602" name="Picture 2" descr="http://farm3.static.flickr.com/2272/2434961250_e4242b21f0_m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2010051"/>
            <a:ext cx="1790978" cy="1276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7488832" cy="392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Consider two random variables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r>
              <a:rPr lang="en-GB" sz="2800" dirty="0"/>
              <a:t>If we observe multiple paired instances, then some combinations of outcomes are more likely than others</a:t>
            </a:r>
          </a:p>
          <a:p>
            <a:endParaRPr lang="en-GB" sz="2800" dirty="0"/>
          </a:p>
          <a:p>
            <a:r>
              <a:rPr lang="en-GB" sz="2800" dirty="0"/>
              <a:t>This is captured in the joint probability distribution</a:t>
            </a:r>
          </a:p>
          <a:p>
            <a:r>
              <a:rPr lang="en-GB" sz="2800" dirty="0"/>
              <a:t>Written as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</a:t>
            </a:r>
          </a:p>
          <a:p>
            <a:r>
              <a:rPr lang="en-GB" sz="2800" dirty="0"/>
              <a:t>Can read Pr(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 err="1"/>
              <a:t>,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) as “probability of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GB" sz="2800" dirty="0"/>
              <a:t> and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GB" sz="2800" dirty="0"/>
              <a:t>”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GB" dirty="0"/>
              <a:t>Joint Probability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08" y="1159280"/>
            <a:ext cx="7573016" cy="493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81" y="2060848"/>
            <a:ext cx="4320570" cy="43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r="6325"/>
          <a:stretch>
            <a:fillRect/>
          </a:stretch>
        </p:blipFill>
        <p:spPr bwMode="auto">
          <a:xfrm>
            <a:off x="323528" y="2636912"/>
            <a:ext cx="3989680" cy="183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/>
              <a:t>We can recover the probability distribution of any variable in a joint distribution by integrating (or summing) over the other variables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/>
              <a:t>Computer vision: models, learning and inference.  ©2011 Simon J.D. Prince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060848"/>
            <a:ext cx="4355976" cy="428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white">
          <a:xfrm>
            <a:off x="4427984" y="206084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36912"/>
            <a:ext cx="3818040" cy="188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9998</TotalTime>
  <Words>1123</Words>
  <Application>Microsoft Office PowerPoint</Application>
  <PresentationFormat>全屏显示(4:3)</PresentationFormat>
  <Paragraphs>149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Calibri</vt:lpstr>
      <vt:lpstr>Source Sans Pro</vt:lpstr>
      <vt:lpstr>Times New Roman</vt:lpstr>
      <vt:lpstr>Office Theme</vt:lpstr>
      <vt:lpstr>Computer vision: models, learning and inference</vt:lpstr>
      <vt:lpstr>PowerPoint 演示文稿</vt:lpstr>
      <vt:lpstr>Random variables</vt:lpstr>
      <vt:lpstr>Discrete Random Variables</vt:lpstr>
      <vt:lpstr>Continuous Random Variable</vt:lpstr>
      <vt:lpstr>Joint Probability</vt:lpstr>
      <vt:lpstr>Joint Probability</vt:lpstr>
      <vt:lpstr>Marginalization</vt:lpstr>
      <vt:lpstr>Marginalization</vt:lpstr>
      <vt:lpstr>Marginalization</vt:lpstr>
      <vt:lpstr>Marginalization</vt:lpstr>
      <vt:lpstr>Conditional Probability</vt:lpstr>
      <vt:lpstr>Conditional Probability</vt:lpstr>
      <vt:lpstr>Conditional Probability</vt:lpstr>
      <vt:lpstr>Conditional Probability</vt:lpstr>
      <vt:lpstr>Bayes’ Rule</vt:lpstr>
      <vt:lpstr>Bayes’ Rule Terminology</vt:lpstr>
      <vt:lpstr>Independence</vt:lpstr>
      <vt:lpstr>Independence</vt:lpstr>
      <vt:lpstr>Independence</vt:lpstr>
      <vt:lpstr>Expectation</vt:lpstr>
      <vt:lpstr>Expectation</vt:lpstr>
      <vt:lpstr>Expectation: Common Cases</vt:lpstr>
      <vt:lpstr>Expectation:  Rules</vt:lpstr>
      <vt:lpstr>Expectation:  Rules</vt:lpstr>
      <vt:lpstr>Expectation:  Rules</vt:lpstr>
      <vt:lpstr>Expectation:  Rules</vt:lpstr>
      <vt:lpstr>Conclusions</vt:lpstr>
    </vt:vector>
  </TitlesOfParts>
  <Company>UCL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haoyi xu</cp:lastModifiedBy>
  <cp:revision>46</cp:revision>
  <dcterms:created xsi:type="dcterms:W3CDTF">2011-06-01T16:56:42Z</dcterms:created>
  <dcterms:modified xsi:type="dcterms:W3CDTF">2023-10-05T07:32:10Z</dcterms:modified>
</cp:coreProperties>
</file>