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0" r:id="rId2"/>
    <p:sldId id="351" r:id="rId3"/>
    <p:sldId id="256" r:id="rId4"/>
    <p:sldId id="38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87" r:id="rId21"/>
    <p:sldId id="354" r:id="rId22"/>
    <p:sldId id="378" r:id="rId23"/>
    <p:sldId id="379" r:id="rId24"/>
    <p:sldId id="291" r:id="rId25"/>
  </p:sldIdLst>
  <p:sldSz cx="9144000" cy="6858000" type="screen4x3"/>
  <p:notesSz cx="6805613" cy="99441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80233" autoAdjust="0"/>
  </p:normalViewPr>
  <p:slideViewPr>
    <p:cSldViewPr>
      <p:cViewPr varScale="1">
        <p:scale>
          <a:sx n="67" d="100"/>
          <a:sy n="67" d="100"/>
        </p:scale>
        <p:origin x="1419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/>
          <a:lstStyle>
            <a:lvl1pPr algn="r">
              <a:defRPr sz="1300"/>
            </a:lvl1pPr>
          </a:lstStyle>
          <a:p>
            <a:fld id="{D07A4283-3305-4151-B301-043957B337AB}" type="datetimeFigureOut">
              <a:rPr lang="en-US" smtClean="0"/>
              <a:pPr/>
              <a:t>09-Oct-20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 anchor="b"/>
          <a:lstStyle>
            <a:lvl1pPr algn="r">
              <a:defRPr sz="1300"/>
            </a:lvl1pPr>
          </a:lstStyle>
          <a:p>
            <a:fld id="{248E4605-C691-438C-9AC0-F6D2771EFE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2020-10-09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01" tIns="47850" rIns="95701" bIns="4785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5701" tIns="47850" rIns="95701" bIns="478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5701" tIns="47850" rIns="95701" bIns="47850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RhxdVk_sIs?t=283" TargetMode="External"/><Relationship Id="rId2" Type="http://schemas.openxmlformats.org/officeDocument/2006/relationships/hyperlink" Target="https://www.youtube.com/watch?v=KiftWz544_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razzumitos/511309967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Wrong </a:t>
            </a:r>
            <a:br>
              <a:rPr lang="en-US" dirty="0"/>
            </a:br>
            <a:r>
              <a:rPr lang="en-US" dirty="0"/>
              <a:t>With Nearest Neighbors?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41582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Are Parametric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Models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>
                <a:latin typeface="+mj-lt"/>
                <a:ea typeface="+mj-ea"/>
                <a:cs typeface="+mj-cs"/>
              </a:rPr>
              <a:t>Good</a:t>
            </a:r>
            <a:r>
              <a:rPr lang="en-US" sz="4400" dirty="0">
                <a:latin typeface="+mj-lt"/>
                <a:ea typeface="+mj-ea"/>
                <a:cs typeface="+mj-cs"/>
              </a:rPr>
              <a:t> or Bad?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yes!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52536" y="3356992"/>
            <a:ext cx="9793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162512"/>
            <a:ext cx="2790020" cy="6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1882982"/>
            <a:ext cx="435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can think of data as unit-vector with all elements zero except k</a:t>
            </a:r>
            <a:r>
              <a:rPr lang="en-GB" baseline="30000" dirty="0"/>
              <a:t>th</a:t>
            </a:r>
            <a:r>
              <a:rPr lang="en-GB" dirty="0"/>
              <a:t> e.g.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GB" dirty="0"/>
              <a:t> = [0,0,0,1,0]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6314" y="3857628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869160"/>
            <a:ext cx="878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Categorical distribution describes situation with K possible outcomes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y=1… y=k</a:t>
            </a:r>
            <a:r>
              <a:rPr lang="en-GB" sz="2400" dirty="0"/>
              <a:t>.</a:t>
            </a:r>
          </a:p>
          <a:p>
            <a:r>
              <a:rPr lang="en-GB" sz="2400" dirty="0"/>
              <a:t>Takes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400" dirty="0"/>
              <a:t> parameters                          where</a:t>
            </a:r>
            <a:endParaRPr lang="en-US" sz="24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5628768"/>
            <a:ext cx="1618286" cy="45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614" y="1556792"/>
            <a:ext cx="4484402" cy="277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1044" y="1214422"/>
            <a:ext cx="2777340" cy="6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571744"/>
            <a:ext cx="3312368" cy="92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7818" y="5640158"/>
            <a:ext cx="162117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5286380" y="4170676"/>
            <a:ext cx="3000396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929190" y="342900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is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30000" dirty="0" err="1"/>
              <a:t>th</a:t>
            </a:r>
            <a:r>
              <a:rPr lang="en-US" dirty="0"/>
              <a:t> element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, i.e. a 0 or 1)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033894" cy="113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61048"/>
            <a:ext cx="7979123" cy="261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 err="1"/>
              <a:t>Dirichlet</a:t>
            </a:r>
            <a:r>
              <a:rPr lang="en-GB" dirty="0"/>
              <a:t>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285860"/>
            <a:ext cx="878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Defined over K values                          where</a:t>
            </a:r>
            <a:endParaRPr 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9592" y="1343650"/>
            <a:ext cx="1382110" cy="38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7158" y="3140968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 for short: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6364457" y="2520842"/>
            <a:ext cx="764313" cy="5419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644" y="3071810"/>
            <a:ext cx="181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dirty="0"/>
              <a:t> </a:t>
            </a:r>
          </a:p>
          <a:p>
            <a:r>
              <a:rPr lang="en-GB" dirty="0"/>
              <a:t>parameters </a:t>
            </a:r>
            <a:r>
              <a:rPr lang="en-GB" dirty="0" err="1">
                <a:latin typeface="Symbol" pitchFamily="18" charset="2"/>
              </a:rPr>
              <a:t>a</a:t>
            </a:r>
            <a:r>
              <a:rPr lang="en-GB" baseline="-25000" dirty="0" err="1"/>
              <a:t>k</a:t>
            </a:r>
            <a:r>
              <a:rPr lang="en-GB" dirty="0"/>
              <a:t>&gt;0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268760"/>
            <a:ext cx="1726868" cy="46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7676" y="3094338"/>
            <a:ext cx="4870548" cy="47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1680788" y="3039289"/>
            <a:ext cx="4962914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Univariate</a:t>
            </a:r>
            <a:r>
              <a:rPr lang="en-GB" dirty="0"/>
              <a:t>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274" y="2627620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4429132"/>
            <a:ext cx="421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Univariate</a:t>
            </a:r>
            <a:r>
              <a:rPr lang="en-GB" sz="2400" dirty="0"/>
              <a:t> normal distribution describes single continuous variable.</a:t>
            </a:r>
          </a:p>
          <a:p>
            <a:endParaRPr lang="en-GB" sz="2400" dirty="0"/>
          </a:p>
          <a:p>
            <a:r>
              <a:rPr lang="en-GB" sz="2400" dirty="0"/>
              <a:t>Takes 2 parameters </a:t>
            </a:r>
            <a:r>
              <a:rPr lang="en-GB" sz="2400" dirty="0">
                <a:latin typeface="Symbol" pitchFamily="18" charset="2"/>
              </a:rPr>
              <a:t>m</a:t>
            </a:r>
            <a:r>
              <a:rPr lang="en-GB" sz="2400" dirty="0"/>
              <a:t> and </a:t>
            </a:r>
            <a:r>
              <a:rPr lang="en-GB" sz="2400" dirty="0">
                <a:latin typeface="Symbol" pitchFamily="18" charset="2"/>
              </a:rPr>
              <a:t>s</a:t>
            </a:r>
            <a:r>
              <a:rPr lang="en-GB" sz="2400" baseline="30000" dirty="0"/>
              <a:t>2</a:t>
            </a:r>
            <a:r>
              <a:rPr lang="en-GB" sz="2400" dirty="0"/>
              <a:t>&gt;0</a:t>
            </a:r>
            <a:endParaRPr lang="en-US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23" y="3861048"/>
            <a:ext cx="3763898" cy="249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84784"/>
            <a:ext cx="6351390" cy="10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10" y="3123798"/>
            <a:ext cx="3456382" cy="6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2643174" y="3107529"/>
            <a:ext cx="3786214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313" y="3933056"/>
            <a:ext cx="7613103" cy="261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Normal Inverse Gamma Distribution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428736"/>
            <a:ext cx="535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Defined on  2 variables </a:t>
            </a:r>
            <a:r>
              <a:rPr lang="en-GB" sz="2400" dirty="0">
                <a:latin typeface="Symbol" pitchFamily="18" charset="2"/>
              </a:rPr>
              <a:t>m</a:t>
            </a:r>
            <a:r>
              <a:rPr lang="en-GB" sz="2400" dirty="0"/>
              <a:t> and </a:t>
            </a:r>
            <a:r>
              <a:rPr lang="en-GB" sz="2400" dirty="0">
                <a:latin typeface="Symbol" pitchFamily="18" charset="2"/>
              </a:rPr>
              <a:t>s</a:t>
            </a:r>
            <a:r>
              <a:rPr lang="en-GB" sz="2400" baseline="30000" dirty="0"/>
              <a:t>2</a:t>
            </a:r>
            <a:r>
              <a:rPr lang="en-GB" sz="2400" dirty="0"/>
              <a:t>&gt;0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28596" y="2857496"/>
            <a:ext cx="535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or for short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571876"/>
            <a:ext cx="4448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Four parameters</a:t>
            </a:r>
            <a:r>
              <a:rPr lang="en-GB" sz="2400" dirty="0">
                <a:latin typeface="Symbol" pitchFamily="18" charset="2"/>
              </a:rPr>
              <a:t> a, b, g &gt; 0 </a:t>
            </a:r>
            <a:r>
              <a:rPr lang="en-GB" sz="2400" dirty="0"/>
              <a:t>and </a:t>
            </a:r>
            <a:r>
              <a:rPr lang="en-GB" sz="2400" dirty="0">
                <a:latin typeface="Symbol" pitchFamily="18" charset="2"/>
              </a:rPr>
              <a:t>d.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7376470" cy="87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996952"/>
            <a:ext cx="5696844" cy="51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2357422" y="2928934"/>
            <a:ext cx="5857916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571744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714752"/>
            <a:ext cx="84296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Multivariate normal distribution describes multiple continuous variables.  D is the number of dimensions. Takes 2 parameters </a:t>
            </a:r>
          </a:p>
          <a:p>
            <a:endParaRPr lang="en-GB" sz="11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/>
              <a:t>a vector containing mean position,</a:t>
            </a:r>
            <a:r>
              <a:rPr lang="en-GB" sz="2400" b="1" dirty="0">
                <a:latin typeface="Symbol" pitchFamily="18" charset="2"/>
              </a:rPr>
              <a:t> m</a:t>
            </a:r>
            <a:endParaRPr lang="en-GB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/>
              <a:t>a symmetric “positive definite” covariance matrix </a:t>
            </a:r>
            <a:r>
              <a:rPr lang="en-GB" sz="2400" b="1" dirty="0">
                <a:latin typeface="Symbol" pitchFamily="18" charset="2"/>
              </a:rPr>
              <a:t>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5877272"/>
            <a:ext cx="500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Positive definite:                   is positive for any real 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842256"/>
            <a:ext cx="805236" cy="3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l="76017" r="-20376" b="-21650"/>
          <a:stretch>
            <a:fillRect/>
          </a:stretch>
        </p:blipFill>
        <p:spPr bwMode="auto">
          <a:xfrm>
            <a:off x="8442009" y="5870072"/>
            <a:ext cx="307497" cy="36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8208912" cy="93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35697"/>
            <a:ext cx="3888432" cy="58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2571736" y="2901638"/>
            <a:ext cx="4071966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Types of covariance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676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Covariance matrix has three forms, termed </a:t>
            </a:r>
            <a:r>
              <a:rPr lang="en-GB" dirty="0">
                <a:solidFill>
                  <a:srgbClr val="FF0000"/>
                </a:solidFill>
              </a:rPr>
              <a:t>spherical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diagonal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full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624736" cy="74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564904"/>
            <a:ext cx="5552028" cy="381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Inverse </a:t>
            </a:r>
            <a:r>
              <a:rPr lang="en-GB" dirty="0" err="1"/>
              <a:t>Wishart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500174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Defined on two variables: a mean vector </a:t>
            </a:r>
            <a:r>
              <a:rPr lang="en-GB" b="1" dirty="0">
                <a:latin typeface="Symbol" pitchFamily="18" charset="2"/>
              </a:rPr>
              <a:t>m</a:t>
            </a:r>
            <a:r>
              <a:rPr lang="en-GB" dirty="0"/>
              <a:t> and a symmetric positive definite matrix, </a:t>
            </a:r>
            <a:r>
              <a:rPr lang="en-GB" b="1" dirty="0">
                <a:latin typeface="Symbol" pitchFamily="18" charset="2"/>
              </a:rPr>
              <a:t>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42900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for short: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581128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 four parameters</a:t>
            </a:r>
          </a:p>
          <a:p>
            <a:endParaRPr lang="en-GB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/>
              <a:t>a positive scalar, </a:t>
            </a:r>
            <a:r>
              <a:rPr lang="en-GB" dirty="0">
                <a:latin typeface="Symbol" pitchFamily="18" charset="2"/>
              </a:rPr>
              <a:t>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/>
              <a:t>a positive definite matrix </a:t>
            </a:r>
            <a:r>
              <a:rPr lang="en-GB" b="1" dirty="0">
                <a:latin typeface="Symbol" pitchFamily="18" charset="2"/>
              </a:rPr>
              <a:t>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/>
              <a:t>a positive scalar, </a:t>
            </a:r>
            <a:r>
              <a:rPr lang="en-GB" dirty="0">
                <a:latin typeface="Symbol" pitchFamily="18" charset="2"/>
              </a:rPr>
              <a:t>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dirty="0"/>
              <a:t>a vector </a:t>
            </a:r>
            <a:r>
              <a:rPr lang="en-GB" b="1" dirty="0">
                <a:latin typeface="Symbol" pitchFamily="18" charset="2"/>
              </a:rPr>
              <a:t>d</a:t>
            </a:r>
            <a:endParaRPr lang="en-US" b="1" dirty="0">
              <a:latin typeface="Symbol" pitchFamily="18" charset="2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36170"/>
            <a:ext cx="7992888" cy="63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861048"/>
            <a:ext cx="5541762" cy="54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1785918" y="3786190"/>
            <a:ext cx="5786478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420888"/>
            <a:ext cx="2278371" cy="74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050" y="2468832"/>
            <a:ext cx="4788024" cy="60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rc 16"/>
          <p:cNvSpPr/>
          <p:nvPr/>
        </p:nvSpPr>
        <p:spPr>
          <a:xfrm flipH="1">
            <a:off x="1691680" y="2132856"/>
            <a:ext cx="1296144" cy="1008112"/>
          </a:xfrm>
          <a:prstGeom prst="arc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291808" y="1928864"/>
            <a:ext cx="27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Corrected, vs. book version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43560" cy="2368544"/>
          </a:xfrm>
        </p:spPr>
        <p:txBody>
          <a:bodyPr>
            <a:normAutofit/>
          </a:bodyPr>
          <a:lstStyle/>
          <a:p>
            <a:r>
              <a:rPr lang="en-GB" dirty="0"/>
              <a:t>Samples from Normal Inverse </a:t>
            </a:r>
            <a:r>
              <a:rPr lang="en-GB" dirty="0" err="1"/>
              <a:t>Wishart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492899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6632"/>
            <a:ext cx="2857880" cy="275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893266"/>
            <a:ext cx="7407110" cy="355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0329" y="6286520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(dispersion)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132872" y="6286520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ave</a:t>
            </a:r>
            <a:r>
              <a:rPr lang="en-US" dirty="0"/>
              <a:t>. </a:t>
            </a:r>
            <a:r>
              <a:rPr lang="en-US" dirty="0" err="1"/>
              <a:t>Covar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628652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disper</a:t>
            </a:r>
            <a:r>
              <a:rPr lang="en-US" dirty="0"/>
              <a:t> of means)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562934" y="6286520"/>
            <a:ext cx="16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ave</a:t>
            </a:r>
            <a:r>
              <a:rPr lang="en-US" dirty="0"/>
              <a:t>. of means)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Conjugate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The pairs of distributions discussed have a special relationship:  they are </a:t>
            </a:r>
            <a:r>
              <a:rPr lang="en-GB" dirty="0">
                <a:solidFill>
                  <a:srgbClr val="FF0000"/>
                </a:solidFill>
              </a:rPr>
              <a:t>conjugate</a:t>
            </a:r>
            <a:r>
              <a:rPr lang="en-GB" dirty="0"/>
              <a:t> distributions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Beta is conjugate to Bernoulli</a:t>
            </a:r>
          </a:p>
          <a:p>
            <a:r>
              <a:rPr lang="en-GB" dirty="0" err="1"/>
              <a:t>Dirichlet</a:t>
            </a:r>
            <a:r>
              <a:rPr lang="en-GB" dirty="0"/>
              <a:t> is conjugate to categorical</a:t>
            </a:r>
          </a:p>
          <a:p>
            <a:r>
              <a:rPr lang="en-GB" dirty="0"/>
              <a:t>Normal inverse gamma is conjugate to </a:t>
            </a:r>
            <a:r>
              <a:rPr lang="en-GB" dirty="0" err="1"/>
              <a:t>univariate</a:t>
            </a:r>
            <a:r>
              <a:rPr lang="en-GB" dirty="0"/>
              <a:t> normal</a:t>
            </a:r>
          </a:p>
          <a:p>
            <a:r>
              <a:rPr lang="en-GB" dirty="0"/>
              <a:t>Normal inverse </a:t>
            </a:r>
            <a:r>
              <a:rPr lang="en-GB" dirty="0" err="1"/>
              <a:t>Wishart</a:t>
            </a:r>
            <a:r>
              <a:rPr lang="en-GB" dirty="0"/>
              <a:t> is conjugate to multivariate normal</a:t>
            </a:r>
          </a:p>
          <a:p>
            <a:pPr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3143248"/>
            <a:ext cx="5133939" cy="242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Conjugate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When we take product of distribution and its conjugate, the result has the same form as the conjugate.</a:t>
            </a:r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2400" dirty="0"/>
              <a:t>For example, consider the case where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then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239414" y="5545826"/>
            <a:ext cx="592024" cy="358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6072198" y="5500702"/>
            <a:ext cx="500066" cy="5000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8992" y="594928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constant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43636" y="5949280"/>
            <a:ext cx="239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new Beta distribution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76243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Space vs </a:t>
            </a:r>
            <a:r>
              <a:rPr lang="en-US" dirty="0">
                <a:latin typeface="Harlow Solid Italic" panose="04030604020F02020D02" pitchFamily="82" charset="0"/>
              </a:rPr>
              <a:t>Feature Space</a:t>
            </a:r>
            <a:endParaRPr lang="en-GB" dirty="0">
              <a:latin typeface="Harlow Solid Italic" panose="04030604020F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1560" y="587727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Convolutional Neural Net (CNN) as </a:t>
            </a:r>
            <a:r>
              <a:rPr lang="en-US" dirty="0" err="1">
                <a:latin typeface="+mj-lt"/>
              </a:rPr>
              <a:t>encorder</a:t>
            </a:r>
            <a:r>
              <a:rPr lang="en-US" dirty="0">
                <a:latin typeface="+mj-lt"/>
              </a:rPr>
              <a:t> of features:</a:t>
            </a:r>
          </a:p>
          <a:p>
            <a:r>
              <a:rPr lang="en-US" dirty="0">
                <a:latin typeface="+mj-lt"/>
                <a:hlinkClick r:id="rId2"/>
              </a:rPr>
              <a:t>“Quick” visualization of 2D Convolution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3"/>
              </a:rPr>
              <a:t>Example of what filters are looking for</a:t>
            </a:r>
            <a:endParaRPr lang="en-GB" dirty="0">
              <a:latin typeface="+mj-lt"/>
            </a:endParaRPr>
          </a:p>
        </p:txBody>
      </p:sp>
      <p:pic>
        <p:nvPicPr>
          <p:cNvPr id="5" name="Picture 2" descr="http://farm1.static.flickr.com/33/351008553_dd5ffc3d1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156" y="2348880"/>
            <a:ext cx="3552394" cy="2664296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4438328" y="2154560"/>
            <a:ext cx="4248472" cy="316835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1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When we take product of distribution and it’s conjugate, the result has the same form as the conjugate.</a:t>
            </a:r>
          </a:p>
          <a:p>
            <a:pPr>
              <a:buNone/>
            </a:pPr>
            <a:endParaRPr lang="en-GB" sz="1100" dirty="0"/>
          </a:p>
          <a:p>
            <a:pPr>
              <a:buNone/>
            </a:pPr>
            <a:r>
              <a:rPr lang="en-GB" sz="24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proof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80928"/>
            <a:ext cx="8856984" cy="250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8028384" y="4725144"/>
            <a:ext cx="7200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 Terminology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5357826"/>
            <a:ext cx="321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Posterior </a:t>
            </a:r>
            <a:r>
              <a:rPr lang="en-GB" sz="2400" dirty="0"/>
              <a:t>– what we know about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after seeing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1500174"/>
            <a:ext cx="3214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Prior </a:t>
            </a:r>
            <a:r>
              <a:rPr lang="en-GB" sz="2400" dirty="0"/>
              <a:t>– what we know about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before seeing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1500174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Likelihood </a:t>
            </a:r>
            <a:r>
              <a:rPr lang="en-GB" sz="2400" dirty="0"/>
              <a:t>– propensity for observing a certain value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given a certain value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752" y="5214950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Evidence </a:t>
            </a:r>
            <a:r>
              <a:rPr lang="en-GB" sz="2400" dirty="0"/>
              <a:t>– a constant to ensure that the left hand side is a valid distribution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rot="5400000">
            <a:off x="6515809" y="2691619"/>
            <a:ext cx="809797" cy="889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rot="16200000" flipH="1">
            <a:off x="3350496" y="2207495"/>
            <a:ext cx="584481" cy="1570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rot="5400000" flipH="1" flipV="1">
            <a:off x="1482299" y="4768454"/>
            <a:ext cx="1000132" cy="178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</p:cNvCxnSpPr>
          <p:nvPr/>
        </p:nvCxnSpPr>
        <p:spPr>
          <a:xfrm rot="16200000" flipV="1">
            <a:off x="6340091" y="4875619"/>
            <a:ext cx="571504" cy="1071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 t="7217" r="71615" b="71132"/>
          <a:stretch>
            <a:fillRect/>
          </a:stretch>
        </p:blipFill>
        <p:spPr bwMode="auto">
          <a:xfrm>
            <a:off x="1043608" y="3501008"/>
            <a:ext cx="19442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 l="28262" t="66547"/>
          <a:stretch>
            <a:fillRect/>
          </a:stretch>
        </p:blipFill>
        <p:spPr bwMode="auto">
          <a:xfrm>
            <a:off x="2915816" y="3284984"/>
            <a:ext cx="4913687" cy="13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 l="28262" t="66547"/>
          <a:stretch>
            <a:fillRect/>
          </a:stretch>
        </p:blipFill>
        <p:spPr bwMode="auto">
          <a:xfrm>
            <a:off x="2915816" y="3284984"/>
            <a:ext cx="4913687" cy="13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00" dirty="0"/>
              <a:t>Importance of the Conjugate Relation 1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parameters: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322231" y="2821777"/>
            <a:ext cx="857256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6" y="1569566"/>
            <a:ext cx="227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Choose prior that is conjugate to likelihood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72" y="5286388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Implies that posterior must have same form as conjugate prior distribution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50661" y="4908299"/>
            <a:ext cx="642942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4008" y="5301208"/>
            <a:ext cx="392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Posterior must be a distribution which implies that evidence must equal constant </a:t>
            </a:r>
            <a:r>
              <a:rPr lang="en-GB" dirty="0">
                <a:latin typeface="Symbol" pitchFamily="18" charset="2"/>
              </a:rPr>
              <a:t>k</a:t>
            </a:r>
            <a:r>
              <a:rPr lang="en-GB" dirty="0"/>
              <a:t> from conjugate relation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t="7217" r="71615" b="71132"/>
          <a:stretch>
            <a:fillRect/>
          </a:stretch>
        </p:blipFill>
        <p:spPr bwMode="auto">
          <a:xfrm>
            <a:off x="1043608" y="3501008"/>
            <a:ext cx="19442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1512454" y="4617132"/>
            <a:ext cx="935310" cy="2888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00" dirty="0"/>
              <a:t>Importance of  the Conjugate Relation 2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Marginalizing over parameters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00306"/>
            <a:ext cx="736525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16200000" flipV="1">
            <a:off x="6250793" y="3464720"/>
            <a:ext cx="857256" cy="357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15140" y="4000504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Chosen so conjugate to other term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57620" y="3214686"/>
            <a:ext cx="785818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374" y="3906758"/>
            <a:ext cx="6500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2. Integral becomes easy --the product becomes a constant times a distribution</a:t>
            </a:r>
          </a:p>
          <a:p>
            <a:endParaRPr lang="en-GB" sz="2400" dirty="0"/>
          </a:p>
          <a:p>
            <a:r>
              <a:rPr lang="en-GB" sz="2400" dirty="0"/>
              <a:t>Integral of constant times probability distribution</a:t>
            </a:r>
          </a:p>
          <a:p>
            <a:r>
              <a:rPr lang="en-GB" sz="2400" dirty="0"/>
              <a:t>= constant times integral of </a:t>
            </a:r>
            <a:r>
              <a:rPr lang="en-GB" sz="2400" u="sng" dirty="0"/>
              <a:t>probability distribution</a:t>
            </a:r>
            <a:r>
              <a:rPr lang="en-GB" sz="2400" dirty="0"/>
              <a:t>  = constant x </a:t>
            </a:r>
            <a:r>
              <a:rPr lang="en-GB" sz="2400" u="sng" dirty="0"/>
              <a:t>1</a:t>
            </a:r>
            <a:r>
              <a:rPr lang="en-GB" sz="2400" dirty="0"/>
              <a:t>  = constant  </a:t>
            </a:r>
            <a:endParaRPr lang="en-US" sz="24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None/>
            </a:pPr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700808"/>
            <a:ext cx="8388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Presented four distributions which model useful quantities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Presented four other distributions which model the parameters of the first four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They are paired in a special way – the second set is conjugate to the other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In the following material we’ll see that this relationship is very useful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3 </a:t>
            </a:r>
          </a:p>
          <a:p>
            <a:r>
              <a:rPr lang="en-CA" dirty="0"/>
              <a:t>Common probability 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1026" name="Picture 2" descr="http://farm5.staticflickr.com/4148/5113099674_7df469afaf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372533" cy="7029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-46548"/>
            <a:ext cx="7635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 by </a:t>
            </a:r>
            <a:r>
              <a:rPr lang="en-US" sz="1400" dirty="0" err="1">
                <a:solidFill>
                  <a:schemeClr val="bg1"/>
                </a:solidFill>
              </a:rPr>
              <a:t>Razzu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Engen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http://www.flickr.com/photos/razzumitos/5113099674/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3747"/>
            <a:ext cx="8388424" cy="603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Why model these complicated quantities?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358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Because we need probability distributions over model parameters as well as over data and world state.  Hence, some of the distributions describe the parameters of the others:  </a:t>
            </a:r>
            <a:endParaRPr lang="en-U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r="1710"/>
          <a:stretch>
            <a:fillRect/>
          </a:stretch>
        </p:blipFill>
        <p:spPr bwMode="auto">
          <a:xfrm>
            <a:off x="179512" y="2636912"/>
            <a:ext cx="877607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t="64319" b="22944"/>
          <a:stretch>
            <a:fillRect/>
          </a:stretch>
        </p:blipFill>
        <p:spPr bwMode="auto">
          <a:xfrm>
            <a:off x="72008" y="4442604"/>
            <a:ext cx="9036496" cy="82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Why model these complicated quantities?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358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Because we need probability distributions over model parameters as well as over data and world state.  Hence, some of the distributions describe the parameters of the others:</a:t>
            </a:r>
          </a:p>
          <a:p>
            <a:endParaRPr lang="en-GB" sz="2000" dirty="0"/>
          </a:p>
          <a:p>
            <a:r>
              <a:rPr lang="en-GB" sz="2000" dirty="0"/>
              <a:t>Example:  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4000876" y="5008236"/>
            <a:ext cx="108012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6138" y="585789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Models mean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072066" y="5259091"/>
            <a:ext cx="714380" cy="642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6446" y="570287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Models variance</a:t>
            </a:r>
            <a:endParaRPr lang="en-US" sz="2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 t="30260" b="60810"/>
          <a:stretch>
            <a:fillRect/>
          </a:stretch>
        </p:blipFill>
        <p:spPr bwMode="auto">
          <a:xfrm>
            <a:off x="136966" y="3363688"/>
            <a:ext cx="8903517" cy="57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1520" y="4005064"/>
            <a:ext cx="251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Parameters modelled by: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4469471" cy="381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Bernoulli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2066" y="239518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628" y="3561996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short,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776442"/>
            <a:ext cx="878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Bernoulli distribution describes situation where only two possible outcomes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=0/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=1 or failure/success</a:t>
            </a:r>
          </a:p>
          <a:p>
            <a:endParaRPr lang="en-GB" sz="2400" dirty="0"/>
          </a:p>
          <a:p>
            <a:r>
              <a:rPr lang="en-GB" sz="2400" dirty="0"/>
              <a:t>Takes a single parameter</a:t>
            </a:r>
            <a:endParaRPr lang="en-US" sz="24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919450"/>
            <a:ext cx="1285884" cy="4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3916" y="1268760"/>
            <a:ext cx="3782540" cy="120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819250"/>
            <a:ext cx="3184276" cy="5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998034"/>
            <a:ext cx="2695476" cy="5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00628" y="3929066"/>
            <a:ext cx="2928958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00760" y="5857892"/>
            <a:ext cx="3000396" cy="64294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86578" y="1868828"/>
            <a:ext cx="214310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Beta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628" y="1268760"/>
            <a:ext cx="878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Defined over data                      (i.e. parameter of Bernoulli)</a:t>
            </a:r>
            <a:endParaRPr lang="en-US" sz="24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264" y="1268760"/>
            <a:ext cx="1285884" cy="4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28199" t="45478" r="55908" b="14218"/>
          <a:stretch>
            <a:fillRect/>
          </a:stretch>
        </p:blipFill>
        <p:spPr bwMode="auto">
          <a:xfrm>
            <a:off x="7172959" y="2338040"/>
            <a:ext cx="1461008" cy="2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 l="39964" r="37389" b="49324"/>
          <a:stretch>
            <a:fillRect/>
          </a:stretch>
        </p:blipFill>
        <p:spPr bwMode="auto">
          <a:xfrm>
            <a:off x="6830560" y="1940274"/>
            <a:ext cx="2081958" cy="30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57158" y="5445224"/>
            <a:ext cx="5212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Two parameters </a:t>
            </a:r>
            <a:r>
              <a:rPr lang="en-GB" dirty="0" err="1">
                <a:latin typeface="Symbol" pitchFamily="18" charset="2"/>
              </a:rPr>
              <a:t>a,b</a:t>
            </a:r>
            <a:r>
              <a:rPr lang="en-GB" dirty="0"/>
              <a:t> both &gt; 0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Mean depends on relative values E[</a:t>
            </a:r>
            <a:r>
              <a:rPr lang="en-GB" dirty="0">
                <a:latin typeface="Symbol" pitchFamily="18" charset="2"/>
              </a:rPr>
              <a:t>l</a:t>
            </a:r>
            <a:r>
              <a:rPr lang="en-GB" dirty="0"/>
              <a:t>] = </a:t>
            </a:r>
            <a:r>
              <a:rPr lang="en-GB" dirty="0">
                <a:latin typeface="Symbol" pitchFamily="18" charset="2"/>
              </a:rPr>
              <a:t>a/(</a:t>
            </a:r>
            <a:r>
              <a:rPr lang="en-GB" dirty="0" err="1">
                <a:latin typeface="Symbol" pitchFamily="18" charset="2"/>
              </a:rPr>
              <a:t>a+b</a:t>
            </a:r>
            <a:r>
              <a:rPr lang="en-GB" dirty="0">
                <a:latin typeface="Symbol" pitchFamily="18" charset="2"/>
              </a:rPr>
              <a:t>)</a:t>
            </a:r>
            <a:r>
              <a:rPr lang="en-GB" dirty="0"/>
              <a:t>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Concentration depends on magnitude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6446" y="5516662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short, we write: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794102"/>
            <a:ext cx="8568952" cy="267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772816"/>
            <a:ext cx="5116560" cy="100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5896082"/>
            <a:ext cx="2649718" cy="51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13751</TotalTime>
  <Words>1182</Words>
  <Application>Microsoft Office PowerPoint</Application>
  <PresentationFormat>On-screen Show (4:3)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Harlow Solid Italic</vt:lpstr>
      <vt:lpstr>Symbol</vt:lpstr>
      <vt:lpstr>Times New Roman</vt:lpstr>
      <vt:lpstr>Office Theme</vt:lpstr>
      <vt:lpstr>What’s Wrong  With Nearest Neighbors?</vt:lpstr>
      <vt:lpstr>Image Space vs Feature Space</vt:lpstr>
      <vt:lpstr>Computer vision: models, learning and inference</vt:lpstr>
      <vt:lpstr>PowerPoint Presentation</vt:lpstr>
      <vt:lpstr>PowerPoint Presentation</vt:lpstr>
      <vt:lpstr>Why model these complicated quantities?</vt:lpstr>
      <vt:lpstr>Why model these complicated quantities?</vt:lpstr>
      <vt:lpstr>Bernoulli Distribution</vt:lpstr>
      <vt:lpstr>Beta Distribution</vt:lpstr>
      <vt:lpstr>Categorical Distribution</vt:lpstr>
      <vt:lpstr>Dirichlet Distribution</vt:lpstr>
      <vt:lpstr>Univariate Normal Distribution</vt:lpstr>
      <vt:lpstr>Normal Inverse Gamma Distribution</vt:lpstr>
      <vt:lpstr>Multivariate Normal Distribution</vt:lpstr>
      <vt:lpstr>Types of covariance</vt:lpstr>
      <vt:lpstr>Normal Inverse Wishart</vt:lpstr>
      <vt:lpstr>Samples from Normal Inverse Wishart</vt:lpstr>
      <vt:lpstr>Conjugate Distributions</vt:lpstr>
      <vt:lpstr>Conjugate Distributions</vt:lpstr>
      <vt:lpstr>Example proof</vt:lpstr>
      <vt:lpstr>Bayes’ Rule Terminology</vt:lpstr>
      <vt:lpstr>Importance of the Conjugate Relation 1</vt:lpstr>
      <vt:lpstr>Importance of  the Conjugate Relation 2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Gabriel Brostow</cp:lastModifiedBy>
  <cp:revision>62</cp:revision>
  <dcterms:created xsi:type="dcterms:W3CDTF">2011-06-01T16:56:42Z</dcterms:created>
  <dcterms:modified xsi:type="dcterms:W3CDTF">2020-10-09T16:39:56Z</dcterms:modified>
</cp:coreProperties>
</file>