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75" r:id="rId3"/>
    <p:sldId id="576" r:id="rId4"/>
    <p:sldId id="577" r:id="rId5"/>
    <p:sldId id="578" r:id="rId6"/>
    <p:sldId id="535" r:id="rId7"/>
    <p:sldId id="558" r:id="rId8"/>
    <p:sldId id="559" r:id="rId9"/>
    <p:sldId id="574" r:id="rId10"/>
    <p:sldId id="561" r:id="rId11"/>
    <p:sldId id="562" r:id="rId12"/>
    <p:sldId id="560" r:id="rId13"/>
    <p:sldId id="563" r:id="rId14"/>
    <p:sldId id="536" r:id="rId15"/>
    <p:sldId id="537" r:id="rId16"/>
    <p:sldId id="545" r:id="rId17"/>
    <p:sldId id="544" r:id="rId18"/>
    <p:sldId id="546" r:id="rId19"/>
    <p:sldId id="547" r:id="rId20"/>
    <p:sldId id="553" r:id="rId21"/>
    <p:sldId id="556" r:id="rId22"/>
    <p:sldId id="557" r:id="rId23"/>
    <p:sldId id="548" r:id="rId24"/>
    <p:sldId id="552" r:id="rId25"/>
  </p:sldIdLst>
  <p:sldSz cx="9144000" cy="6858000" type="screen4x3"/>
  <p:notesSz cx="6805613" cy="99441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8870" autoAdjust="0"/>
  </p:normalViewPr>
  <p:slideViewPr>
    <p:cSldViewPr>
      <p:cViewPr varScale="1">
        <p:scale>
          <a:sx n="67" d="100"/>
          <a:sy n="67" d="100"/>
        </p:scale>
        <p:origin x="128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A1B787B9-0DAE-42E2-BEBC-E3B5162A5373}" type="datetimeFigureOut">
              <a:rPr lang="en-US" smtClean="0"/>
              <a:pPr/>
              <a:t>11-Dec-22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0577BA72-8274-4714-9955-B0A36DD29B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2022-12-11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5" tIns="47846" rIns="95695" bIns="478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5695" tIns="47846" rIns="95695" bIns="47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2022-12-11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rror.co.uk/news/weird-news/find-out-secret-behind-baffling-592896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eplearningbook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ah.github.io/posts/2015-08-Backprop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fileadmin.cs.lth.se/graphics/theses/projects/facerecogn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C:\Users\brostow\Downloads\ref\lectures\MachineVision\FeatureExtraction_JustTextonMaps.av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FeatureExtraction_JustTextonMaps.avi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brostow\Downloads\ref\lectures\MachineVision\FeatureExtraction_JustTextonMaps.avi" TargetMode="External"/><Relationship Id="rId1" Type="http://schemas.microsoft.com/office/2007/relationships/media" Target="file:///C:\Users\brostow\Downloads\ref\lectures\MachineVision\FeatureExtraction_JustTextonMaps.avi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 Models / 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Chapters 9 + 19 + UDL’s Chapter 3 </a:t>
            </a:r>
          </a:p>
          <a:p>
            <a:r>
              <a:rPr lang="en-CA" dirty="0"/>
              <a:t>Shallow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hand-made </a:t>
            </a:r>
            <a:r>
              <a:rPr lang="en-GB" b="1" dirty="0"/>
              <a:t>x</a:t>
            </a:r>
            <a:r>
              <a:rPr lang="en-GB" dirty="0"/>
              <a:t>, choose “family” of x</a:t>
            </a:r>
          </a:p>
          <a:p>
            <a:r>
              <a:rPr lang="en-GB" dirty="0"/>
              <a:t>Ex: Semantic </a:t>
            </a:r>
            <a:r>
              <a:rPr lang="en-GB" dirty="0" err="1"/>
              <a:t>Texton</a:t>
            </a:r>
            <a:r>
              <a:rPr lang="en-GB" dirty="0"/>
              <a:t> Forests [Shotton’08]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" y="2937310"/>
            <a:ext cx="8988326" cy="27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4274"/>
            <a:ext cx="8229600" cy="141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Semantic </a:t>
            </a:r>
            <a:r>
              <a:rPr lang="en-GB" sz="1800" dirty="0" err="1"/>
              <a:t>Texton</a:t>
            </a:r>
            <a:r>
              <a:rPr lang="en-GB" sz="1800" dirty="0"/>
              <a:t> Forest visualization by </a:t>
            </a:r>
            <a:r>
              <a:rPr lang="en-GB" sz="1800" dirty="0" err="1"/>
              <a:t>Iasonas</a:t>
            </a:r>
            <a:r>
              <a:rPr lang="en-GB" sz="1800" dirty="0"/>
              <a:t> Kokkinos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8965331" cy="55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Seek </a:t>
            </a:r>
            <a:r>
              <a:rPr lang="en-CA" b="1" dirty="0"/>
              <a:t>Pr(</a:t>
            </a:r>
            <a:r>
              <a:rPr lang="en-CA" b="1" dirty="0" err="1"/>
              <a:t>w|x</a:t>
            </a:r>
            <a:r>
              <a:rPr lang="en-CA" b="1" dirty="0"/>
              <a:t>)</a:t>
            </a:r>
            <a:r>
              <a:rPr lang="en-CA" dirty="0"/>
              <a:t>, but where does </a:t>
            </a:r>
            <a:r>
              <a:rPr lang="en-CA" b="1" dirty="0"/>
              <a:t>x </a:t>
            </a:r>
            <a:r>
              <a:rPr lang="en-CA" dirty="0"/>
              <a:t>come from?</a:t>
            </a:r>
          </a:p>
          <a:p>
            <a:pPr lvl="1"/>
            <a:r>
              <a:rPr lang="en-CA" dirty="0"/>
              <a:t>Pre-process?</a:t>
            </a:r>
          </a:p>
          <a:p>
            <a:pPr lvl="1"/>
            <a:r>
              <a:rPr lang="en-CA" dirty="0"/>
              <a:t>Raw pixels?</a:t>
            </a:r>
          </a:p>
          <a:p>
            <a:pPr lvl="1"/>
            <a:r>
              <a:rPr lang="en-CA" dirty="0"/>
              <a:t>Feature factory?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 features</a:t>
            </a:r>
          </a:p>
          <a:p>
            <a:pPr lvl="1"/>
            <a:r>
              <a:rPr lang="en-US" dirty="0"/>
              <a:t>Stacked Trees</a:t>
            </a:r>
          </a:p>
          <a:p>
            <a:pPr lvl="1"/>
            <a:r>
              <a:rPr lang="en-US" dirty="0"/>
              <a:t>Object Bank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872" y="269776"/>
            <a:ext cx="260263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Stacked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8640"/>
            <a:ext cx="4731943" cy="295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22" r="-1522" b="24391"/>
          <a:stretch/>
        </p:blipFill>
        <p:spPr>
          <a:xfrm>
            <a:off x="3563888" y="3408490"/>
            <a:ext cx="3096344" cy="14606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1879" y="3367576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00575" y="3401481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22" r="-1522" b="24391"/>
          <a:stretch/>
        </p:blipFill>
        <p:spPr>
          <a:xfrm>
            <a:off x="3491879" y="5148018"/>
            <a:ext cx="3096344" cy="1460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19870" y="5107104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28566" y="5141009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23728" y="3212976"/>
            <a:ext cx="5976664" cy="0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23728" y="5013176"/>
            <a:ext cx="5976664" cy="0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8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3754760" cy="44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 using higher-level representation</a:t>
            </a:r>
          </a:p>
          <a:p>
            <a:endParaRPr lang="en-US" dirty="0"/>
          </a:p>
          <a:p>
            <a:r>
              <a:rPr lang="en-US" dirty="0"/>
              <a:t>Decouple training sets</a:t>
            </a:r>
          </a:p>
          <a:p>
            <a:endParaRPr lang="en-US" dirty="0"/>
          </a:p>
          <a:p>
            <a:r>
              <a:rPr lang="en-CA" b="1" dirty="0"/>
              <a:t>x </a:t>
            </a:r>
            <a:r>
              <a:rPr lang="en-US" dirty="0"/>
              <a:t>is “distributed” representation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330" y="1268760"/>
            <a:ext cx="411255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0152" y="74648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 et al. NIPS’2010]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684200"/>
            <a:ext cx="1943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hlinkClick r:id="rId4"/>
          </p:cNvPr>
          <p:cNvSpPr/>
          <p:nvPr/>
        </p:nvSpPr>
        <p:spPr>
          <a:xfrm>
            <a:off x="6012160" y="6597352"/>
            <a:ext cx="1458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Photo: </a:t>
            </a:r>
            <a:r>
              <a:rPr lang="en-GB" sz="1200" dirty="0" err="1"/>
              <a:t>Filip</a:t>
            </a:r>
            <a:r>
              <a:rPr lang="en-GB" sz="1200" dirty="0"/>
              <a:t> </a:t>
            </a:r>
            <a:r>
              <a:rPr lang="en-GB" sz="1200" dirty="0" err="1"/>
              <a:t>Dujardin</a:t>
            </a:r>
            <a:endParaRPr lang="en-GB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Non-distributed </a:t>
            </a:r>
            <a:r>
              <a:rPr lang="en-US" dirty="0" err="1"/>
              <a:t>vs</a:t>
            </a:r>
            <a:r>
              <a:rPr lang="en-US" dirty="0"/>
              <a:t> Distributed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5268341"/>
            <a:ext cx="4038600" cy="1112987"/>
          </a:xfrm>
        </p:spPr>
        <p:txBody>
          <a:bodyPr>
            <a:normAutofit fontScale="92500"/>
          </a:bodyPr>
          <a:lstStyle/>
          <a:p>
            <a:r>
              <a:rPr lang="en-US" dirty="0"/>
              <a:t>Number of distinct </a:t>
            </a:r>
          </a:p>
          <a:p>
            <a:pPr>
              <a:buNone/>
            </a:pPr>
            <a:r>
              <a:rPr lang="en-US" dirty="0"/>
              <a:t>regions is linear in # </a:t>
            </a:r>
            <a:r>
              <a:rPr lang="en-US" dirty="0" err="1"/>
              <a:t>params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59" y="1844824"/>
            <a:ext cx="409950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5148064" y="2132856"/>
            <a:ext cx="2736304" cy="25922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60032" y="1268760"/>
            <a:ext cx="2016224" cy="38164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16016" y="3573016"/>
            <a:ext cx="3816424" cy="5040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436096" y="5157192"/>
            <a:ext cx="576064" cy="936104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40152" y="60932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5197" y="1196752"/>
            <a:ext cx="4533307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323528" y="1340768"/>
            <a:ext cx="1656184" cy="7200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Clustering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427984" y="1340768"/>
            <a:ext cx="0" cy="4248472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4748" y="6488668"/>
            <a:ext cx="358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[Figure from </a:t>
            </a:r>
            <a:r>
              <a:rPr lang="en-US" dirty="0" err="1">
                <a:hlinkClick r:id="rId4"/>
              </a:rPr>
              <a:t>Goodfellow</a:t>
            </a:r>
            <a:r>
              <a:rPr lang="en-US" dirty="0">
                <a:hlinkClick r:id="rId4"/>
              </a:rPr>
              <a:t> et al. 2016]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Feed-forward networks</a:t>
            </a:r>
          </a:p>
          <a:p>
            <a:r>
              <a:rPr lang="en-CA" dirty="0">
                <a:solidFill>
                  <a:srgbClr val="FF0000"/>
                </a:solidFill>
              </a:rPr>
              <a:t>Types of layers</a:t>
            </a:r>
          </a:p>
          <a:p>
            <a:r>
              <a:rPr lang="en-CA" dirty="0"/>
              <a:t>Training using </a:t>
            </a:r>
            <a:r>
              <a:rPr lang="en-CA" dirty="0" err="1"/>
              <a:t>backpropagation</a:t>
            </a:r>
            <a:endParaRPr lang="en-CA" dirty="0"/>
          </a:p>
          <a:p>
            <a:r>
              <a:rPr lang="en-CA" dirty="0"/>
              <a:t>Stochastic gradient descent</a:t>
            </a:r>
          </a:p>
          <a:p>
            <a:r>
              <a:rPr lang="en-CA" dirty="0"/>
              <a:t>Fine-tuning a pre-trained network</a:t>
            </a:r>
          </a:p>
          <a:p>
            <a:r>
              <a:rPr lang="en-CA" dirty="0"/>
              <a:t>Auto-encoders</a:t>
            </a:r>
          </a:p>
          <a:p>
            <a:r>
              <a:rPr lang="en-CA" dirty="0"/>
              <a:t>Practicalities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Layers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Exponential L.U. (ELU)</a:t>
            </a:r>
          </a:p>
          <a:p>
            <a:r>
              <a:rPr lang="en-US" dirty="0"/>
              <a:t>Affine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Crossentropy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Cross entropy</a:t>
            </a:r>
          </a:p>
          <a:p>
            <a:endParaRPr lang="en-US" dirty="0"/>
          </a:p>
          <a:p>
            <a:r>
              <a:rPr lang="en-US" dirty="0"/>
              <a:t>more to come…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5122" name="Picture 2" descr="Image result for rel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528" y="1412776"/>
            <a:ext cx="3996944" cy="301247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568" y="4293097"/>
            <a:ext cx="3312368" cy="6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4788024" y="1772816"/>
            <a:ext cx="395544" cy="360040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Layers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Exponential L.U. (ELU)</a:t>
            </a:r>
          </a:p>
          <a:p>
            <a:r>
              <a:rPr lang="en-US" dirty="0"/>
              <a:t>Affine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Crossentropy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Cross entropy</a:t>
            </a:r>
          </a:p>
          <a:p>
            <a:endParaRPr lang="en-US" dirty="0"/>
          </a:p>
          <a:p>
            <a:r>
              <a:rPr lang="en-US" dirty="0"/>
              <a:t>more to come…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428" y="2334324"/>
            <a:ext cx="5088036" cy="66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endCxn id="93186" idx="1"/>
          </p:cNvCxnSpPr>
          <p:nvPr/>
        </p:nvCxnSpPr>
        <p:spPr>
          <a:xfrm flipV="1">
            <a:off x="2051720" y="2665638"/>
            <a:ext cx="1608708" cy="28726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Feed-forward networks</a:t>
            </a:r>
          </a:p>
          <a:p>
            <a:r>
              <a:rPr lang="en-CA" dirty="0"/>
              <a:t>Types of layers</a:t>
            </a:r>
          </a:p>
          <a:p>
            <a:r>
              <a:rPr lang="en-CA" dirty="0">
                <a:solidFill>
                  <a:srgbClr val="FF0000"/>
                </a:solidFill>
              </a:rPr>
              <a:t>Training using </a:t>
            </a:r>
            <a:r>
              <a:rPr lang="en-CA" dirty="0" err="1">
                <a:solidFill>
                  <a:srgbClr val="FF0000"/>
                </a:solidFill>
              </a:rPr>
              <a:t>backpropagation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Stochastic gradient descent</a:t>
            </a:r>
          </a:p>
          <a:p>
            <a:r>
              <a:rPr lang="en-CA" dirty="0"/>
              <a:t>Fine-tuning a pre-trained network</a:t>
            </a:r>
          </a:p>
          <a:p>
            <a:r>
              <a:rPr lang="en-CA" dirty="0"/>
              <a:t>Auto-encoders</a:t>
            </a:r>
          </a:p>
          <a:p>
            <a:r>
              <a:rPr lang="en-CA" dirty="0"/>
              <a:t>Practicalities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B61-5D1B-219D-3C90-E4485928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16B7-1A59-CFF4-5DC6-D8E3C1A9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F89DA-D0A9-9CC5-4828-BDF52AF8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45F5C-087A-8BAA-FBA8-B3169CC4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DEF5-1F02-AB05-9D90-61EEEA94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0"/>
            <a:ext cx="528816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A8288-D570-94C2-997D-82F9E5A03994}"/>
              </a:ext>
            </a:extLst>
          </p:cNvPr>
          <p:cNvSpPr txBox="1"/>
          <p:nvPr/>
        </p:nvSpPr>
        <p:spPr>
          <a:xfrm>
            <a:off x="5796136" y="6427113"/>
            <a:ext cx="2808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236116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Backpropagation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Compute gradient of example-wise loss with respect to parameters</a:t>
            </a:r>
          </a:p>
          <a:p>
            <a:endParaRPr lang="en-US" dirty="0"/>
          </a:p>
          <a:p>
            <a:r>
              <a:rPr lang="en-GB" dirty="0"/>
              <a:t>Apply derivative chain rule wisely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If computing the Loss(example, parameters) is O(n) computations, then so is computing the gradient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73016"/>
            <a:ext cx="6876255" cy="7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[From </a:t>
            </a:r>
            <a:r>
              <a:rPr lang="en-US" dirty="0" err="1">
                <a:hlinkClick r:id="rId3"/>
              </a:rPr>
              <a:t>Goodfellow</a:t>
            </a:r>
            <a:r>
              <a:rPr lang="en-US" dirty="0">
                <a:hlinkClick r:id="rId3"/>
              </a:rPr>
              <a:t> et al. 2016]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11154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See Colah Tutorial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[From </a:t>
            </a:r>
            <a:r>
              <a:rPr lang="en-US" dirty="0" err="1">
                <a:hlinkClick r:id="rId2"/>
              </a:rPr>
              <a:t>Goodfellow</a:t>
            </a:r>
            <a:r>
              <a:rPr lang="en-US" dirty="0">
                <a:hlinkClick r:id="rId2"/>
              </a:rPr>
              <a:t> et al. 2016]</a:t>
            </a:r>
            <a:endParaRPr lang="en-GB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04432"/>
            <a:ext cx="7006356" cy="461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Chain Rule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89915"/>
            <a:ext cx="7416824" cy="433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56" y="1639341"/>
            <a:ext cx="4330824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Forward-prop: visit nodes in order, compute value given parent</a:t>
            </a:r>
          </a:p>
          <a:p>
            <a:pPr marL="514350" indent="-514350">
              <a:buAutoNum type="arabicParenR"/>
            </a:pPr>
            <a:r>
              <a:rPr lang="en-US" sz="2800" dirty="0"/>
              <a:t>B-prop: Compute gradient </a:t>
            </a:r>
            <a:r>
              <a:rPr lang="en-US" sz="2800" dirty="0" err="1"/>
              <a:t>wrt</a:t>
            </a:r>
            <a:r>
              <a:rPr lang="en-US" sz="2800" dirty="0"/>
              <a:t> each node using gradient </a:t>
            </a:r>
            <a:r>
              <a:rPr lang="en-US" sz="2800" dirty="0" err="1"/>
              <a:t>wrt</a:t>
            </a:r>
            <a:r>
              <a:rPr lang="en-US" sz="2800" dirty="0"/>
              <a:t> offspring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[From </a:t>
            </a:r>
            <a:r>
              <a:rPr lang="en-US" dirty="0" err="1">
                <a:hlinkClick r:id="rId3"/>
              </a:rPr>
              <a:t>Goodfellow</a:t>
            </a:r>
            <a:r>
              <a:rPr lang="en-US" dirty="0">
                <a:hlinkClick r:id="rId3"/>
              </a:rPr>
              <a:t> et al. 2016]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Paths Chain Rule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454390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6398" y="57332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78526" y="576185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91880" y="577006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987824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7799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2606518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470614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5616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797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799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979712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987824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15616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9797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987824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7799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115616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87824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7799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1259632" y="1484784"/>
            <a:ext cx="7920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75656" y="210425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27784" y="21328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441138" y="214106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2411760" y="148478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3347864" y="1484784"/>
            <a:ext cx="108012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7282" name="Picture 2" descr="Image result for denoising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108" y="1556792"/>
            <a:ext cx="3968109" cy="4824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39" name="TextBox 38"/>
          <p:cNvSpPr txBox="1"/>
          <p:nvPr/>
        </p:nvSpPr>
        <p:spPr>
          <a:xfrm>
            <a:off x="5220072" y="1196752"/>
            <a:ext cx="327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</a:t>
            </a:r>
            <a:r>
              <a:rPr lang="en-US" dirty="0" err="1"/>
              <a:t>autoencoder</a:t>
            </a:r>
            <a:r>
              <a:rPr lang="en-US" dirty="0"/>
              <a:t> architecture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644008" y="1556792"/>
            <a:ext cx="4248472" cy="360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4624"/>
          </a:xfrm>
        </p:spPr>
        <p:txBody>
          <a:bodyPr>
            <a:normAutofit fontScale="32500" lnSpcReduction="20000"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454390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6398" y="57332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78526" y="576185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91880" y="577006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987824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7799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2606518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470614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5616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797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799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979712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987824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15616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9797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987824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7799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115616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87824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7799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1259632" y="1484784"/>
            <a:ext cx="7920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75656" y="210425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27784" y="21328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441138" y="214106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2411760" y="148478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3347864" y="1484784"/>
            <a:ext cx="108012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Image result for denoising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76872"/>
            <a:ext cx="3791495" cy="1029545"/>
          </a:xfrm>
          <a:prstGeom prst="rect">
            <a:avLst/>
          </a:prstGeom>
          <a:noFill/>
        </p:spPr>
      </p:pic>
      <p:pic>
        <p:nvPicPr>
          <p:cNvPr id="99332" name="Picture 4" descr="Image result for denoising autoen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17032"/>
            <a:ext cx="3456384" cy="1152129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5162095" y="1743199"/>
            <a:ext cx="344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image corruption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FDF7-A7EE-7107-69C8-0934C58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BAF-9CF0-276F-05A8-6F99E3D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2E98-7F85-008A-9732-B36D6DC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5C538-02A4-3F46-6A06-B8C27512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2003"/>
            <a:ext cx="8534789" cy="994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B1A53-D568-F9FA-C224-1B8547C7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27" y="4234990"/>
            <a:ext cx="6635931" cy="2290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386B9-AB88-BEB3-7392-C82F6D3D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068960"/>
            <a:ext cx="4302742" cy="1070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B00642-C5C4-6D54-4C5F-D92D2BE01011}"/>
              </a:ext>
            </a:extLst>
          </p:cNvPr>
          <p:cNvSpPr/>
          <p:nvPr/>
        </p:nvSpPr>
        <p:spPr>
          <a:xfrm>
            <a:off x="2339752" y="2974952"/>
            <a:ext cx="4464495" cy="1214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FDF7-A7EE-7107-69C8-0934C58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BAF-9CF0-276F-05A8-6F99E3D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2E98-7F85-008A-9732-B36D6DC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5C538-02A4-3F46-6A06-B8C27512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2003"/>
            <a:ext cx="8534789" cy="99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27E1D-FADB-AAC7-89F0-B8AEF74E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996952"/>
            <a:ext cx="3988526" cy="1859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36F5CD-B436-DA4E-E02F-73C2C2BC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3" y="5479396"/>
            <a:ext cx="4536505" cy="487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5BACD1-7785-7C24-1DCD-6574E4DEB8EF}"/>
              </a:ext>
            </a:extLst>
          </p:cNvPr>
          <p:cNvSpPr/>
          <p:nvPr/>
        </p:nvSpPr>
        <p:spPr>
          <a:xfrm>
            <a:off x="2622249" y="3068960"/>
            <a:ext cx="3988526" cy="185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84E67-F9D8-75D6-CA9C-4079AAA20CE3}"/>
              </a:ext>
            </a:extLst>
          </p:cNvPr>
          <p:cNvSpPr/>
          <p:nvPr/>
        </p:nvSpPr>
        <p:spPr>
          <a:xfrm>
            <a:off x="2123728" y="5445224"/>
            <a:ext cx="478061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FB0E-993C-BFEE-497F-CE19E29F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7A81-F7C6-40E8-68E9-43EB7C9D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D6E0-DF01-F20C-1F92-D18C3FF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74490-B06F-0445-AC8E-E7140C35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466AD-2546-0009-488E-D4325BB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2203268"/>
            <a:ext cx="7907383" cy="24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Seek </a:t>
            </a:r>
            <a:r>
              <a:rPr lang="en-CA" b="1" dirty="0"/>
              <a:t>Pr(</a:t>
            </a:r>
            <a:r>
              <a:rPr lang="en-CA" b="1" dirty="0" err="1"/>
              <a:t>w|x</a:t>
            </a:r>
            <a:r>
              <a:rPr lang="en-CA" b="1" dirty="0"/>
              <a:t>)</a:t>
            </a:r>
            <a:r>
              <a:rPr lang="en-CA" dirty="0"/>
              <a:t>, but where does </a:t>
            </a:r>
            <a:r>
              <a:rPr lang="en-CA" b="1" dirty="0"/>
              <a:t>x </a:t>
            </a:r>
            <a:r>
              <a:rPr lang="en-CA" dirty="0"/>
              <a:t>come from?</a:t>
            </a:r>
          </a:p>
          <a:p>
            <a:pPr lvl="1"/>
            <a:r>
              <a:rPr lang="en-CA" dirty="0"/>
              <a:t>Pre-process?</a:t>
            </a:r>
          </a:p>
          <a:p>
            <a:pPr lvl="1"/>
            <a:r>
              <a:rPr lang="en-CA" dirty="0"/>
              <a:t>Raw pixels?</a:t>
            </a:r>
          </a:p>
          <a:p>
            <a:pPr lvl="1"/>
            <a:r>
              <a:rPr lang="en-CA" dirty="0"/>
              <a:t>Feature factory?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3466728" cy="4785395"/>
          </a:xfrm>
        </p:spPr>
        <p:txBody>
          <a:bodyPr>
            <a:normAutofit/>
          </a:bodyPr>
          <a:lstStyle/>
          <a:p>
            <a:r>
              <a:rPr lang="en-US" dirty="0"/>
              <a:t>Transform input data to higher dimension: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CA" b="1" dirty="0"/>
              <a:t>z = </a:t>
            </a:r>
            <a:r>
              <a:rPr lang="en-CA" dirty="0"/>
              <a:t>f[</a:t>
            </a:r>
            <a:r>
              <a:rPr lang="en-CA" b="1" dirty="0"/>
              <a:t>x</a:t>
            </a:r>
            <a:r>
              <a:rPr lang="en-CA" dirty="0"/>
              <a:t>]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Many standard filters to choose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6" name="Picture 2" descr="Haar wavelet featur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12777"/>
            <a:ext cx="3542928" cy="234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28184" y="3789040"/>
            <a:ext cx="2635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Figure by Berggren &amp; Gregersson</a:t>
            </a:r>
            <a:endParaRPr lang="en-GB" sz="140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 r="47112"/>
          <a:stretch>
            <a:fillRect/>
          </a:stretch>
        </p:blipFill>
        <p:spPr bwMode="auto">
          <a:xfrm>
            <a:off x="4644008" y="4509120"/>
            <a:ext cx="4427984" cy="53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52888"/>
          <a:stretch>
            <a:fillRect/>
          </a:stretch>
        </p:blipFill>
        <p:spPr bwMode="auto">
          <a:xfrm>
            <a:off x="4860032" y="5181140"/>
            <a:ext cx="4182616" cy="56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06199" y="5661248"/>
            <a:ext cx="2050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Gabor Filters</a:t>
            </a:r>
            <a:endParaRPr lang="en-GB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63888" y="3356992"/>
            <a:ext cx="1440160" cy="100811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07904" y="4509120"/>
            <a:ext cx="792088" cy="28803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3466728" cy="4785395"/>
          </a:xfrm>
        </p:spPr>
        <p:txBody>
          <a:bodyPr>
            <a:normAutofit/>
          </a:bodyPr>
          <a:lstStyle/>
          <a:p>
            <a:r>
              <a:rPr lang="en-US" dirty="0"/>
              <a:t>Textons clustered into Bag-of-Words </a:t>
            </a:r>
            <a:r>
              <a:rPr lang="en-US" dirty="0">
                <a:hlinkClick r:id="rId2" action="ppaction://hlinkfile"/>
              </a:rPr>
              <a:t>(video)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r="47112"/>
          <a:stretch>
            <a:fillRect/>
          </a:stretch>
        </p:blipFill>
        <p:spPr bwMode="auto">
          <a:xfrm>
            <a:off x="395536" y="3788376"/>
            <a:ext cx="8388424" cy="101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52888"/>
          <a:stretch>
            <a:fillRect/>
          </a:stretch>
        </p:blipFill>
        <p:spPr bwMode="auto">
          <a:xfrm>
            <a:off x="683568" y="4797152"/>
            <a:ext cx="7992888" cy="108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340768"/>
            <a:ext cx="2421860" cy="181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340768"/>
            <a:ext cx="24122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5940152" y="2420888"/>
            <a:ext cx="792088" cy="3600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15816" y="5714092"/>
            <a:ext cx="336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Gabor Filter Examples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4881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443F-3813-40C9-921E-70FFF5AF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FeatureExtraction_JustTextonMaps">
            <a:hlinkClick r:id="" action="ppaction://media"/>
            <a:extLst>
              <a:ext uri="{FF2B5EF4-FFF2-40B4-BE49-F238E27FC236}">
                <a16:creationId xmlns:a16="http://schemas.microsoft.com/office/drawing/2014/main" id="{11CCD4F7-8AA2-4DE7-BD97-0F77580CD2B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862" y="476672"/>
            <a:ext cx="6010275" cy="4525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F06CA-95A2-4ED0-B1D7-3ED7D4E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F92B-763E-427A-BDFF-75C3F7A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9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 cap="sq">
          <a:solidFill>
            <a:schemeClr val="tx1"/>
          </a:solidFill>
          <a:bevel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39602</TotalTime>
  <Words>483</Words>
  <Application>Microsoft Office PowerPoint</Application>
  <PresentationFormat>On-screen Show (4:3)</PresentationFormat>
  <Paragraphs>145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Computer Vision Models / Understanding Deep Learning</vt:lpstr>
      <vt:lpstr>PowerPoint Presentation</vt:lpstr>
      <vt:lpstr>Shallow Network Example</vt:lpstr>
      <vt:lpstr>Shallow Network Example</vt:lpstr>
      <vt:lpstr>Shallow Network Example</vt:lpstr>
      <vt:lpstr>Context Models</vt:lpstr>
      <vt:lpstr>Filter Banks</vt:lpstr>
      <vt:lpstr>Filter Banks</vt:lpstr>
      <vt:lpstr>PowerPoint Presentation</vt:lpstr>
      <vt:lpstr>Feature Factory</vt:lpstr>
      <vt:lpstr>PowerPoint Presentation</vt:lpstr>
      <vt:lpstr>Context Models</vt:lpstr>
      <vt:lpstr>Stacked Trees</vt:lpstr>
      <vt:lpstr>Object Bank</vt:lpstr>
      <vt:lpstr>Non-distributed vs Distributed</vt:lpstr>
      <vt:lpstr>Structure</vt:lpstr>
      <vt:lpstr>Types of Layers</vt:lpstr>
      <vt:lpstr>Types of Layers</vt:lpstr>
      <vt:lpstr>Structure</vt:lpstr>
      <vt:lpstr>Training Using Backpropagation</vt:lpstr>
      <vt:lpstr>Simple Chain Rule</vt:lpstr>
      <vt:lpstr>Multiple Paths Chain Rule</vt:lpstr>
      <vt:lpstr>Auto-Encoders</vt:lpstr>
      <vt:lpstr>Auto-Encoders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Gabriel Brostow</cp:lastModifiedBy>
  <cp:revision>128</cp:revision>
  <cp:lastPrinted>2017-12-12T09:25:36Z</cp:lastPrinted>
  <dcterms:created xsi:type="dcterms:W3CDTF">2011-06-01T16:56:42Z</dcterms:created>
  <dcterms:modified xsi:type="dcterms:W3CDTF">2022-12-11T23:31:32Z</dcterms:modified>
</cp:coreProperties>
</file>