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2" r:id="rId7"/>
    <p:sldId id="261" r:id="rId8"/>
    <p:sldId id="260" r:id="rId9"/>
    <p:sldId id="266" r:id="rId10"/>
    <p:sldId id="263"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26T04:57:58.619" idx="1">
    <p:pos x="3942" y="2295"/>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endParaRPr lang="zh-CN" alt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9796027F-7875-4030-9381-8BD8C4F21935}"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7"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2259" y="1764030"/>
            <a:ext cx="9500211" cy="3329581"/>
          </a:xfrm>
        </p:spPr>
        <p:txBody>
          <a:bodyPr/>
          <a:lstStyle/>
          <a:p>
            <a:pPr algn="ctr"/>
            <a:r>
              <a:rPr lang="zh-CN" altLang="en-US" b="1" spc="-150" dirty="0">
                <a:latin typeface="方正姚体" panose="02010601030101010101" charset="-122"/>
                <a:ea typeface="方正姚体" panose="02010601030101010101" charset="-122"/>
                <a:cs typeface="方正姚体" panose="02010601030101010101" charset="-122"/>
              </a:rPr>
              <a:t>光与镜</a:t>
            </a:r>
            <a:br>
              <a:rPr lang="zh-CN" altLang="en-US" b="1" spc="-150" dirty="0">
                <a:latin typeface="方正姚体" panose="02010601030101010101" charset="-122"/>
                <a:ea typeface="方正姚体" panose="02010601030101010101" charset="-122"/>
                <a:cs typeface="方正姚体" panose="02010601030101010101" charset="-122"/>
              </a:rPr>
            </a:br>
            <a:r>
              <a:rPr lang="zh-CN" altLang="en-US" b="1" spc="-150" dirty="0">
                <a:latin typeface="方正姚体" panose="02010601030101010101" charset="-122"/>
                <a:ea typeface="方正姚体" panose="02010601030101010101" charset="-122"/>
                <a:cs typeface="方正姚体" panose="02010601030101010101" charset="-122"/>
              </a:rPr>
              <a:t>游戏开发挑战赛</a:t>
            </a:r>
            <a:br>
              <a:rPr lang="zh-CN" altLang="en-US" b="1" spc="-150" dirty="0">
                <a:latin typeface="微软雅黑" panose="020B0503020204020204" pitchFamily="34" charset="-122"/>
                <a:ea typeface="微软雅黑" panose="020B0503020204020204" pitchFamily="34" charset="-122"/>
              </a:rPr>
            </a:b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资源耗尽"/>
          <p:cNvPicPr>
            <a:picLocks noChangeAspect="1"/>
          </p:cNvPicPr>
          <p:nvPr/>
        </p:nvPicPr>
        <p:blipFill>
          <a:blip r:embed="rId1"/>
          <a:stretch>
            <a:fillRect/>
          </a:stretch>
        </p:blipFill>
        <p:spPr>
          <a:xfrm>
            <a:off x="635" y="0"/>
            <a:ext cx="12192000" cy="6858000"/>
          </a:xfrm>
          <a:prstGeom prst="rect">
            <a:avLst/>
          </a:prstGeom>
        </p:spPr>
      </p:pic>
      <p:sp>
        <p:nvSpPr>
          <p:cNvPr id="4" name="文本框 3"/>
          <p:cNvSpPr txBox="1"/>
          <p:nvPr/>
        </p:nvSpPr>
        <p:spPr>
          <a:xfrm>
            <a:off x="2655570" y="1819275"/>
            <a:ext cx="7272020" cy="1568450"/>
          </a:xfrm>
          <a:prstGeom prst="rect">
            <a:avLst/>
          </a:prstGeom>
          <a:noFill/>
        </p:spPr>
        <p:txBody>
          <a:bodyPr wrap="square" rtlCol="0">
            <a:spAutoFit/>
          </a:bodyPr>
          <a:p>
            <a:r>
              <a:rPr lang="zh-CN" altLang="en-US" sz="3200"/>
              <a:t>你选择了你的人民，最后</a:t>
            </a:r>
            <a:r>
              <a:rPr lang="en-US" altLang="zh-CN" sz="3200"/>
              <a:t>MU69</a:t>
            </a:r>
            <a:r>
              <a:rPr lang="zh-CN" altLang="en-US" sz="3200"/>
              <a:t>星系因为你导致能源不足，星系瓦解，居民散落在整个宇宙</a:t>
            </a:r>
            <a:endParaRPr lang="zh-CN" altLang="en-US"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资源耗尽"/>
          <p:cNvPicPr>
            <a:picLocks noChangeAspect="1"/>
          </p:cNvPicPr>
          <p:nvPr/>
        </p:nvPicPr>
        <p:blipFill>
          <a:blip r:embed="rId1"/>
          <a:stretch>
            <a:fillRect/>
          </a:stretch>
        </p:blipFill>
        <p:spPr>
          <a:xfrm>
            <a:off x="635" y="0"/>
            <a:ext cx="12192000" cy="6858000"/>
          </a:xfrm>
          <a:prstGeom prst="rect">
            <a:avLst/>
          </a:prstGeom>
        </p:spPr>
      </p:pic>
      <p:sp>
        <p:nvSpPr>
          <p:cNvPr id="4" name="文本框 3"/>
          <p:cNvSpPr txBox="1"/>
          <p:nvPr/>
        </p:nvSpPr>
        <p:spPr>
          <a:xfrm>
            <a:off x="2459990" y="2201545"/>
            <a:ext cx="7272020" cy="1568450"/>
          </a:xfrm>
          <a:prstGeom prst="rect">
            <a:avLst/>
          </a:prstGeom>
          <a:noFill/>
        </p:spPr>
        <p:txBody>
          <a:bodyPr wrap="square" rtlCol="0">
            <a:spAutoFit/>
          </a:bodyPr>
          <a:p>
            <a:r>
              <a:rPr lang="zh-CN" altLang="en-US" sz="3200"/>
              <a:t>你选择了离开这个星系，游戏结束。你回到现实中，离开电脑，准备休息一下却发现你所做的全部都在你的星球重演。</a:t>
            </a:r>
            <a:endParaRPr lang="zh-CN" alt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手机屏幕截图&#10;&#10;描述已自动生成"/>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967370" y="2187995"/>
            <a:ext cx="2523963" cy="2828789"/>
          </a:xfrm>
          <a:prstGeom prst="rect">
            <a:avLst/>
          </a:prstGeom>
        </p:spPr>
      </p:pic>
      <p:sp>
        <p:nvSpPr>
          <p:cNvPr id="5" name="走进G社…"/>
          <p:cNvSpPr txBox="1">
            <a:spLocks noGrp="1"/>
          </p:cNvSpPr>
          <p:nvPr>
            <p:ph type="title"/>
          </p:nvPr>
        </p:nvSpPr>
        <p:spPr>
          <a:xfrm>
            <a:off x="646111" y="818656"/>
            <a:ext cx="9404723" cy="668655"/>
          </a:xfrm>
          <a:prstGeom prst="rect">
            <a:avLst/>
          </a:prstGeom>
          <a:ln w="12700">
            <a:miter lim="400000"/>
          </a:ln>
        </p:spPr>
        <p:txBody>
          <a:bodyPr wrap="square" lIns="26788" tIns="26788" rIns="26788" bIns="26788" anchor="ctr">
            <a:spAutoFit/>
          </a:bodyPr>
          <a:lstStyle>
            <a:lvl1pPr marL="0" marR="0" indent="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1pPr>
            <a:lvl2pPr marL="0" marR="0" indent="17145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2pPr>
            <a:lvl3pPr marL="0" marR="0" indent="34290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3pPr>
            <a:lvl4pPr marL="0" marR="0" indent="51435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4pPr>
            <a:lvl5pPr marL="0" marR="0" indent="68580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5pPr>
            <a:lvl6pPr marL="0" marR="0" indent="85725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6pPr>
            <a:lvl7pPr marL="0" marR="0" indent="102870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7pPr>
            <a:lvl8pPr marL="0" marR="0" indent="120015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8pPr>
            <a:lvl9pPr marL="0" marR="0" indent="137160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9pPr>
          </a:lstStyle>
          <a:p>
            <a:pPr algn="l" defTabSz="2437765">
              <a:lnSpc>
                <a:spcPct val="100000"/>
              </a:lnSpc>
              <a:defRPr sz="14000" spc="-419">
                <a:solidFill>
                  <a:srgbClr val="11171E"/>
                </a:solidFill>
                <a:latin typeface="Source Han Sans CN ExtraLight" panose="020B0300000000000000" charset="-122"/>
                <a:ea typeface="Source Han Sans CN ExtraLight" panose="020B0300000000000000" charset="-122"/>
                <a:cs typeface="Source Han Sans CN ExtraLight" panose="020B0300000000000000" charset="-122"/>
                <a:sym typeface="Source Han Sans CN ExtraLight" panose="020B0300000000000000" charset="-122"/>
              </a:defRPr>
            </a:pPr>
            <a:r>
              <a:rPr lang="zh-CN" altLang="en-US" sz="4000" b="1" spc="10" dirty="0">
                <a:solidFill>
                  <a:schemeClr val="tx1">
                    <a:lumMod val="75000"/>
                  </a:schemeClr>
                </a:solidFill>
                <a:latin typeface="方正姚体" panose="02010601030101010101" charset="-122"/>
                <a:ea typeface="方正姚体" panose="02010601030101010101" charset="-122"/>
                <a:cs typeface="Source Han Sans CN Light" panose="020B0300000000000000" charset="-122"/>
                <a:sym typeface="Source Han Sans CN Light" panose="020B0300000000000000" charset="-122"/>
              </a:rPr>
              <a:t>目录</a:t>
            </a:r>
            <a:endParaRPr lang="zh-CN" altLang="en-US" sz="4000" b="1" spc="10" dirty="0">
              <a:solidFill>
                <a:schemeClr val="tx1">
                  <a:lumMod val="75000"/>
                </a:schemeClr>
              </a:solidFill>
              <a:latin typeface="方正姚体" panose="02010601030101010101" charset="-122"/>
              <a:ea typeface="方正姚体" panose="02010601030101010101" charset="-122"/>
              <a:cs typeface="Source Han Sans CN Light" panose="020B0300000000000000" charset="-122"/>
              <a:sym typeface="Source Han Sans CN Light" panose="020B03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b="1" spc="20" dirty="0">
                <a:solidFill>
                  <a:srgbClr val="FF9901"/>
                </a:solidFill>
                <a:latin typeface="方正姚体" panose="02010601030101010101" charset="-122"/>
                <a:ea typeface="方正姚体" panose="02010601030101010101" charset="-122"/>
                <a:cs typeface="方正姚体" panose="02010601030101010101" charset="-122"/>
              </a:rPr>
              <a:t>01.</a:t>
            </a:r>
            <a:r>
              <a:rPr lang="zh-CN" altLang="en-US" sz="4400" b="1" spc="20" dirty="0">
                <a:solidFill>
                  <a:srgbClr val="FF9901"/>
                </a:solidFill>
                <a:latin typeface="方正姚体" panose="02010601030101010101" charset="-122"/>
                <a:ea typeface="方正姚体" panose="02010601030101010101" charset="-122"/>
                <a:cs typeface="方正姚体" panose="02010601030101010101" charset="-122"/>
              </a:rPr>
              <a:t>团队</a:t>
            </a:r>
            <a:r>
              <a:rPr lang="zh-CN" altLang="en-US" sz="4400" b="1" spc="20" dirty="0">
                <a:solidFill>
                  <a:schemeClr val="bg1"/>
                </a:solidFill>
                <a:latin typeface="方正姚体" panose="02010601030101010101" charset="-122"/>
                <a:ea typeface="方正姚体" panose="02010601030101010101" charset="-122"/>
                <a:cs typeface="方正姚体" panose="02010601030101010101" charset="-122"/>
              </a:rPr>
              <a:t>介绍</a:t>
            </a:r>
            <a:br>
              <a:rPr lang="en-US" altLang="zh-CN" sz="4400" spc="20" dirty="0">
                <a:solidFill>
                  <a:schemeClr val="bg1"/>
                </a:solidFill>
                <a:latin typeface="微软雅黑" panose="020B0503020204020204" pitchFamily="34" charset="-122"/>
                <a:ea typeface="微软雅黑" panose="020B0503020204020204" pitchFamily="34" charset="-122"/>
                <a:cs typeface="思源黑体 CN" panose="020B0300000000000000" charset="-122"/>
              </a:rPr>
            </a:br>
            <a:endParaRPr lang="zh-CN" altLang="en-US" dirty="0"/>
          </a:p>
        </p:txBody>
      </p:sp>
      <p:sp>
        <p:nvSpPr>
          <p:cNvPr id="4" name="一群纯粹热爱游戏的发烧友…"/>
          <p:cNvSpPr txBox="1">
            <a:spLocks noGrp="1"/>
          </p:cNvSpPr>
          <p:nvPr>
            <p:ph idx="1"/>
          </p:nvPr>
        </p:nvSpPr>
        <p:spPr>
          <a:xfrm>
            <a:off x="1211580" y="2328863"/>
            <a:ext cx="8837930" cy="2268855"/>
          </a:xfrm>
          <a:prstGeom prst="rect">
            <a:avLst/>
          </a:prstGeom>
          <a:ln w="12700">
            <a:miter lim="400000"/>
          </a:ln>
        </p:spPr>
        <p:txBody>
          <a:bodyPr wrap="square" lIns="26788" tIns="26788" rIns="26788" bIns="26788" anchor="ctr">
            <a:spAutoFit/>
            <a:scene3d>
              <a:camera prst="orthographicFront"/>
              <a:lightRig rig="threePt" dir="t"/>
            </a:scene3d>
          </a:bodyPr>
          <a:lstStyle>
            <a:lvl1pPr marL="0" marR="0" indent="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1pPr>
            <a:lvl2pPr marL="0" marR="0" indent="17145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2pPr>
            <a:lvl3pPr marL="0" marR="0" indent="34290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3pPr>
            <a:lvl4pPr marL="0" marR="0" indent="51435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4pPr>
            <a:lvl5pPr marL="0" marR="0" indent="68580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5pPr>
            <a:lvl6pPr marL="0" marR="0" indent="85725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6pPr>
            <a:lvl7pPr marL="0" marR="0" indent="102870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7pPr>
            <a:lvl8pPr marL="0" marR="0" indent="120015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8pPr>
            <a:lvl9pPr marL="0" marR="0" indent="137160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9pPr>
          </a:lstStyle>
          <a:p>
            <a:pPr algn="ctr" defTabSz="2437765">
              <a:lnSpc>
                <a:spcPct val="150000"/>
              </a:lnSpc>
              <a:defRPr sz="10000" spc="-300">
                <a:solidFill>
                  <a:srgbClr val="FFFFFF"/>
                </a:solidFill>
                <a:latin typeface="Source Han Sans CN ExtraLight" panose="020B0300000000000000" charset="-122"/>
                <a:ea typeface="Source Han Sans CN ExtraLight" panose="020B0300000000000000" charset="-122"/>
                <a:cs typeface="Source Han Sans CN ExtraLight" panose="020B0300000000000000" charset="-122"/>
                <a:sym typeface="Source Han Sans CN ExtraLight" panose="020B0300000000000000" charset="-122"/>
              </a:defRPr>
            </a:pPr>
            <a:r>
              <a:rPr lang="zh-CN" altLang="en-US" sz="3200" spc="2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思源黑体 CN" panose="020B0300000000000000" charset="-122"/>
              </a:rPr>
              <a:t>第</a:t>
            </a:r>
            <a:r>
              <a:rPr lang="en-US" altLang="zh-CN" sz="3200" spc="2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思源黑体 CN" panose="020B0300000000000000" charset="-122"/>
              </a:rPr>
              <a:t>44</a:t>
            </a:r>
            <a:r>
              <a:rPr lang="zh-CN" altLang="en-US" sz="3200" spc="2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思源黑体 CN" panose="020B0300000000000000" charset="-122"/>
              </a:rPr>
              <a:t>组</a:t>
            </a:r>
            <a:r>
              <a:rPr lang="en-US" altLang="zh-CN" sz="3200" spc="2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思源黑体 CN" panose="020B0300000000000000" charset="-122"/>
              </a:rPr>
              <a:t>   </a:t>
            </a:r>
            <a:endParaRPr lang="en-US" altLang="zh-CN" sz="3200" spc="2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思源黑体 CN" panose="020B0300000000000000" charset="-122"/>
            </a:endParaRPr>
          </a:p>
          <a:p>
            <a:pPr algn="ctr" defTabSz="2437765">
              <a:lnSpc>
                <a:spcPct val="150000"/>
              </a:lnSpc>
              <a:defRPr sz="10000" spc="-300">
                <a:solidFill>
                  <a:srgbClr val="FFFFFF"/>
                </a:solidFill>
                <a:latin typeface="Source Han Sans CN ExtraLight" panose="020B0300000000000000" charset="-122"/>
                <a:ea typeface="Source Han Sans CN ExtraLight" panose="020B0300000000000000" charset="-122"/>
                <a:cs typeface="Source Han Sans CN ExtraLight" panose="020B0300000000000000" charset="-122"/>
                <a:sym typeface="Source Han Sans CN ExtraLight" panose="020B0300000000000000" charset="-122"/>
              </a:defRPr>
            </a:pPr>
            <a:r>
              <a:rPr lang="zh-CN" altLang="en-US" sz="3200" spc="2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思源黑体 CN" panose="020B0300000000000000" charset="-122"/>
              </a:rPr>
              <a:t>哈尔滨工业大学</a:t>
            </a:r>
            <a:endParaRPr lang="zh-CN" altLang="en-US" sz="3200" spc="2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思源黑体 CN" panose="020B0300000000000000" charset="-122"/>
            </a:endParaRPr>
          </a:p>
          <a:p>
            <a:pPr algn="ctr" defTabSz="2437765">
              <a:lnSpc>
                <a:spcPct val="150000"/>
              </a:lnSpc>
              <a:defRPr sz="10000" spc="-300">
                <a:solidFill>
                  <a:srgbClr val="FFFFFF"/>
                </a:solidFill>
                <a:latin typeface="Source Han Sans CN ExtraLight" panose="020B0300000000000000" charset="-122"/>
                <a:ea typeface="Source Han Sans CN ExtraLight" panose="020B0300000000000000" charset="-122"/>
                <a:cs typeface="Source Han Sans CN ExtraLight" panose="020B0300000000000000" charset="-122"/>
                <a:sym typeface="Source Han Sans CN ExtraLight" panose="020B0300000000000000" charset="-122"/>
              </a:defRPr>
            </a:pPr>
            <a:r>
              <a:rPr lang="zh-CN" altLang="en-US" sz="3200" spc="2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思源黑体 CN" panose="020B0300000000000000" charset="-122"/>
              </a:rPr>
              <a:t>团队名：葱辣椒香菜正常</a:t>
            </a:r>
            <a:endParaRPr lang="zh-CN" altLang="en-US" sz="3200" spc="2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思源黑体 CN" panose="020B0300000000000000"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97430" y="2434590"/>
            <a:ext cx="8769985" cy="3046095"/>
          </a:xfrm>
          <a:prstGeom prst="rect">
            <a:avLst/>
          </a:prstGeom>
          <a:noFill/>
        </p:spPr>
        <p:txBody>
          <a:bodyPr wrap="square" rtlCol="0">
            <a:spAutoFit/>
          </a:bodyPr>
          <a:p>
            <a:r>
              <a:rPr lang="zh-CN" altLang="en-US" sz="3200"/>
              <a:t>徐昊奕</a:t>
            </a:r>
            <a:r>
              <a:rPr lang="en-US" altLang="zh-CN" sz="3200"/>
              <a:t>  </a:t>
            </a:r>
            <a:r>
              <a:rPr lang="zh-CN" altLang="en-US" sz="3200"/>
              <a:t>计算学部</a:t>
            </a:r>
            <a:r>
              <a:rPr lang="en-US" altLang="zh-CN" sz="3200"/>
              <a:t>  </a:t>
            </a:r>
            <a:r>
              <a:rPr lang="zh-CN" altLang="en-US" sz="3200"/>
              <a:t>程序，策划</a:t>
            </a:r>
            <a:r>
              <a:rPr lang="en-US" altLang="zh-CN" sz="3200"/>
              <a:t>     </a:t>
            </a:r>
            <a:endParaRPr lang="en-US" altLang="zh-CN" sz="3200"/>
          </a:p>
          <a:p>
            <a:r>
              <a:rPr lang="zh-CN" altLang="en-US" sz="3200"/>
              <a:t>负责里世界场景机关设计与最后场景拼接</a:t>
            </a:r>
            <a:endParaRPr lang="zh-CN" altLang="en-US" sz="3200"/>
          </a:p>
          <a:p>
            <a:r>
              <a:rPr lang="zh-CN" altLang="en-US" sz="3200"/>
              <a:t>方凌霄</a:t>
            </a:r>
            <a:r>
              <a:rPr lang="en-US" altLang="zh-CN" sz="3200"/>
              <a:t>   </a:t>
            </a:r>
            <a:r>
              <a:rPr lang="zh-CN" altLang="en-US" sz="3200"/>
              <a:t>建筑学院</a:t>
            </a:r>
            <a:r>
              <a:rPr lang="en-US" altLang="zh-CN" sz="3200"/>
              <a:t>  </a:t>
            </a:r>
            <a:r>
              <a:rPr lang="zh-CN" altLang="en-US" sz="3200"/>
              <a:t>美工，策划</a:t>
            </a:r>
            <a:r>
              <a:rPr lang="en-US" altLang="zh-CN" sz="3200"/>
              <a:t>     </a:t>
            </a:r>
            <a:endParaRPr lang="en-US" altLang="zh-CN" sz="3200"/>
          </a:p>
          <a:p>
            <a:r>
              <a:rPr lang="zh-CN" altLang="en-US" sz="3200"/>
              <a:t>负责所需素材的个人创作与世界观构建</a:t>
            </a:r>
            <a:endParaRPr lang="zh-CN" altLang="en-US" sz="3200"/>
          </a:p>
          <a:p>
            <a:r>
              <a:rPr lang="zh-CN" altLang="en-US" sz="3200"/>
              <a:t>王菲</a:t>
            </a:r>
            <a:r>
              <a:rPr lang="en-US" altLang="zh-CN" sz="3200"/>
              <a:t>     </a:t>
            </a:r>
            <a:r>
              <a:rPr lang="zh-CN" altLang="en-US" sz="3200"/>
              <a:t>数学科学学院</a:t>
            </a:r>
            <a:r>
              <a:rPr lang="en-US" altLang="zh-CN" sz="3200"/>
              <a:t>  </a:t>
            </a:r>
            <a:r>
              <a:rPr lang="zh-CN" altLang="en-US" sz="3200"/>
              <a:t>程序，策划</a:t>
            </a:r>
            <a:r>
              <a:rPr lang="en-US" altLang="zh-CN" sz="3200"/>
              <a:t>   </a:t>
            </a:r>
            <a:endParaRPr lang="en-US" altLang="zh-CN" sz="3200"/>
          </a:p>
          <a:p>
            <a:r>
              <a:rPr lang="zh-CN" altLang="en-US" sz="3200"/>
              <a:t>负责表世界场景机关设计与文案设计</a:t>
            </a:r>
            <a:endParaRPr lang="zh-CN" alt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一群纯粹热爱游戏的发烧友…"/>
          <p:cNvSpPr txBox="1">
            <a:spLocks noGrp="1"/>
          </p:cNvSpPr>
          <p:nvPr>
            <p:ph type="title"/>
          </p:nvPr>
        </p:nvSpPr>
        <p:spPr>
          <a:xfrm>
            <a:off x="646111" y="711024"/>
            <a:ext cx="9404723" cy="883920"/>
          </a:xfrm>
          <a:prstGeom prst="rect">
            <a:avLst/>
          </a:prstGeom>
          <a:ln w="12700">
            <a:miter lim="400000"/>
          </a:ln>
        </p:spPr>
        <p:txBody>
          <a:bodyPr wrap="square" lIns="26788" tIns="26788" rIns="26788" bIns="26788" anchor="ctr">
            <a:spAutoFit/>
          </a:bodyPr>
          <a:lstStyle>
            <a:lvl1pPr marL="0" marR="0" indent="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1pPr>
            <a:lvl2pPr marL="0" marR="0" indent="17145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2pPr>
            <a:lvl3pPr marL="0" marR="0" indent="34290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3pPr>
            <a:lvl4pPr marL="0" marR="0" indent="51435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4pPr>
            <a:lvl5pPr marL="0" marR="0" indent="68580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5pPr>
            <a:lvl6pPr marL="0" marR="0" indent="85725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6pPr>
            <a:lvl7pPr marL="0" marR="0" indent="102870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7pPr>
            <a:lvl8pPr marL="0" marR="0" indent="120015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8pPr>
            <a:lvl9pPr marL="0" marR="0" indent="137160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9pPr>
          </a:lstStyle>
          <a:p>
            <a:pPr algn="ctr" defTabSz="2437765">
              <a:lnSpc>
                <a:spcPct val="150000"/>
              </a:lnSpc>
              <a:defRPr sz="10000" spc="-300">
                <a:solidFill>
                  <a:srgbClr val="FFFFFF"/>
                </a:solidFill>
                <a:latin typeface="Source Han Sans CN ExtraLight" panose="020B0300000000000000" charset="-122"/>
                <a:ea typeface="Source Han Sans CN ExtraLight" panose="020B0300000000000000" charset="-122"/>
                <a:cs typeface="Source Han Sans CN ExtraLight" panose="020B0300000000000000" charset="-122"/>
                <a:sym typeface="Source Han Sans CN ExtraLight" panose="020B0300000000000000" charset="-122"/>
              </a:defRPr>
            </a:pPr>
            <a:r>
              <a:rPr lang="en-US" altLang="zh-CN" sz="3600" b="1" spc="20" dirty="0">
                <a:solidFill>
                  <a:srgbClr val="FF9901"/>
                </a:solidFill>
                <a:latin typeface="方正姚体" panose="02010601030101010101" charset="-122"/>
                <a:ea typeface="方正姚体" panose="02010601030101010101" charset="-122"/>
                <a:cs typeface="方正姚体" panose="02010601030101010101" charset="-122"/>
              </a:rPr>
              <a:t>02</a:t>
            </a:r>
            <a:r>
              <a:rPr lang="en-US" altLang="zh-CN" sz="3200" b="1" spc="20" dirty="0">
                <a:solidFill>
                  <a:srgbClr val="FF9901"/>
                </a:solidFill>
                <a:latin typeface="方正姚体" panose="02010601030101010101" charset="-122"/>
                <a:ea typeface="方正姚体" panose="02010601030101010101" charset="-122"/>
                <a:cs typeface="方正姚体" panose="02010601030101010101" charset="-122"/>
              </a:rPr>
              <a:t>.</a:t>
            </a:r>
            <a:r>
              <a:rPr lang="zh-CN" altLang="en-US" sz="3200" b="1" spc="20" dirty="0">
                <a:solidFill>
                  <a:srgbClr val="FF9901"/>
                </a:solidFill>
                <a:latin typeface="方正姚体" panose="02010601030101010101" charset="-122"/>
                <a:ea typeface="方正姚体" panose="02010601030101010101" charset="-122"/>
                <a:cs typeface="方正姚体" panose="02010601030101010101" charset="-122"/>
              </a:rPr>
              <a:t>游戏</a:t>
            </a:r>
            <a:r>
              <a:rPr lang="zh-CN" altLang="en-US" sz="3200" b="1" spc="20" dirty="0">
                <a:solidFill>
                  <a:schemeClr val="bg1"/>
                </a:solidFill>
                <a:latin typeface="方正姚体" panose="02010601030101010101" charset="-122"/>
                <a:ea typeface="方正姚体" panose="02010601030101010101" charset="-122"/>
                <a:cs typeface="方正姚体" panose="02010601030101010101" charset="-122"/>
              </a:rPr>
              <a:t>介绍</a:t>
            </a:r>
            <a:endParaRPr lang="en-US" altLang="zh-CN" sz="3200" spc="20" dirty="0">
              <a:solidFill>
                <a:schemeClr val="bg1"/>
              </a:solidFill>
              <a:latin typeface="方正姚体" panose="02010601030101010101" charset="-122"/>
              <a:ea typeface="方正姚体" panose="02010601030101010101" charset="-122"/>
              <a:cs typeface="方正姚体" panose="0201060103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75790" y="1721485"/>
            <a:ext cx="8175625" cy="3692525"/>
          </a:xfrm>
          <a:prstGeom prst="rect">
            <a:avLst/>
          </a:prstGeom>
          <a:noFill/>
        </p:spPr>
        <p:txBody>
          <a:bodyPr wrap="square" rtlCol="0" anchor="t">
            <a:spAutoFit/>
          </a:bodyPr>
          <a:p>
            <a:r>
              <a:rPr lang="en-US" altLang="zh-CN"/>
              <a:t>        </a:t>
            </a:r>
            <a:r>
              <a:rPr lang="zh-CN" altLang="en-US"/>
              <a:t>光与镜是一款横版</a:t>
            </a:r>
            <a:r>
              <a:rPr lang="en-US" altLang="zh-CN"/>
              <a:t>2d</a:t>
            </a:r>
            <a:r>
              <a:rPr lang="zh-CN" altLang="en-US"/>
              <a:t>闯关游戏</a:t>
            </a:r>
            <a:r>
              <a:rPr lang="en-US" altLang="zh-CN"/>
              <a:t>  </a:t>
            </a:r>
            <a:r>
              <a:rPr lang="zh-CN" altLang="en-US"/>
              <a:t>，随着人类的不断发展，生态系统的自净能力远远低于消耗水平，我们希望通过这款游戏能让大家多多注意身边的环境问题，同时也希望大家能够成为自己想成为的人。</a:t>
            </a:r>
            <a:endParaRPr lang="zh-CN" altLang="en-US"/>
          </a:p>
          <a:p>
            <a:r>
              <a:rPr lang="en-US" altLang="zh-CN"/>
              <a:t>        </a:t>
            </a:r>
            <a:r>
              <a:rPr lang="zh-CN" altLang="en-US"/>
              <a:t>玩家需要通过解谜来触发开关进入下一场景，一些看似简单的内容说不定会有意想不到的事情发生。</a:t>
            </a:r>
            <a:endParaRPr lang="zh-CN" altLang="en-US"/>
          </a:p>
          <a:p>
            <a:r>
              <a:rPr lang="en-US" altLang="zh-CN"/>
              <a:t>        </a:t>
            </a:r>
            <a:r>
              <a:rPr lang="zh-CN" altLang="en-US"/>
              <a:t>玩家在通过休闲的表世界后，进入里世界来获取技能，去消灭一些远程的敌人，拿到晶核，进入最后的场景，与</a:t>
            </a:r>
            <a:r>
              <a:rPr lang="en-US" altLang="zh-CN"/>
              <a:t>“</a:t>
            </a:r>
            <a:r>
              <a:rPr lang="zh-CN" altLang="en-US"/>
              <a:t>敌人</a:t>
            </a:r>
            <a:r>
              <a:rPr lang="en-US" altLang="zh-CN"/>
              <a:t>”</a:t>
            </a:r>
            <a:r>
              <a:rPr lang="zh-CN" altLang="en-US"/>
              <a:t>进行战斗。</a:t>
            </a:r>
            <a:endParaRPr lang="zh-CN" altLang="en-US"/>
          </a:p>
          <a:p>
            <a:r>
              <a:rPr lang="en-US" altLang="zh-CN"/>
              <a:t>        </a:t>
            </a:r>
            <a:r>
              <a:rPr lang="zh-CN" altLang="en-US"/>
              <a:t>这是一款无限流的星际风游戏，即有不断前进的紧张,又带着一丝丝慵懒。玩家在游戏内是一名星系守护者，自己赖以生存的星系能源不断枯竭，为了星系上的人民，你选择出发去其他星系寻找晶核能源，在击败最后一个敌人后，你的选择将会决定星系的命运。</a:t>
            </a:r>
            <a:endParaRPr lang="zh-CN" altLang="en-US"/>
          </a:p>
          <a:p>
            <a:endParaRPr lang="zh-CN" altLang="en-US"/>
          </a:p>
          <a:p>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一群纯粹热爱游戏的发烧友…"/>
          <p:cNvSpPr txBox="1">
            <a:spLocks noGrp="1"/>
          </p:cNvSpPr>
          <p:nvPr>
            <p:ph type="title"/>
          </p:nvPr>
        </p:nvSpPr>
        <p:spPr>
          <a:xfrm>
            <a:off x="555941" y="620218"/>
            <a:ext cx="9404723" cy="883920"/>
          </a:xfrm>
          <a:prstGeom prst="rect">
            <a:avLst/>
          </a:prstGeom>
          <a:ln w="12700">
            <a:miter lim="400000"/>
          </a:ln>
        </p:spPr>
        <p:txBody>
          <a:bodyPr wrap="square" lIns="26788" tIns="26788" rIns="26788" bIns="26788" anchor="ctr">
            <a:spAutoFit/>
          </a:bodyPr>
          <a:lstStyle>
            <a:lvl1pPr marL="0" marR="0" indent="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1pPr>
            <a:lvl2pPr marL="0" marR="0" indent="17145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2pPr>
            <a:lvl3pPr marL="0" marR="0" indent="34290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3pPr>
            <a:lvl4pPr marL="0" marR="0" indent="51435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4pPr>
            <a:lvl5pPr marL="0" marR="0" indent="68580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5pPr>
            <a:lvl6pPr marL="0" marR="0" indent="85725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6pPr>
            <a:lvl7pPr marL="0" marR="0" indent="102870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7pPr>
            <a:lvl8pPr marL="0" marR="0" indent="120015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8pPr>
            <a:lvl9pPr marL="0" marR="0" indent="1371600" algn="r" defTabSz="685800" latinLnBrk="0">
              <a:lnSpc>
                <a:spcPct val="100000"/>
              </a:lnSpc>
              <a:spcBef>
                <a:spcPct val="0"/>
              </a:spcBef>
              <a:spcAft>
                <a:spcPts val="0"/>
              </a:spcAft>
              <a:buClrTx/>
              <a:buSzTx/>
              <a:buFontTx/>
              <a:buNone/>
              <a:defRPr sz="900" b="0" i="0" u="none" strike="noStrike" cap="none" spc="0" baseline="0">
                <a:solidFill>
                  <a:schemeClr val="tx1"/>
                </a:solidFill>
                <a:uFillTx/>
                <a:latin typeface="+mn-lt"/>
                <a:ea typeface="+mn-ea"/>
                <a:cs typeface="+mn-cs"/>
                <a:sym typeface="等线" panose="02010600030101010101" charset="-122"/>
              </a:defRPr>
            </a:lvl9pPr>
          </a:lstStyle>
          <a:p>
            <a:pPr algn="ctr" defTabSz="2437765">
              <a:lnSpc>
                <a:spcPct val="150000"/>
              </a:lnSpc>
              <a:defRPr sz="10000" spc="-300">
                <a:solidFill>
                  <a:srgbClr val="FFFFFF"/>
                </a:solidFill>
                <a:latin typeface="Source Han Sans CN ExtraLight" panose="020B0300000000000000" charset="-122"/>
                <a:ea typeface="Source Han Sans CN ExtraLight" panose="020B0300000000000000" charset="-122"/>
                <a:cs typeface="Source Han Sans CN ExtraLight" panose="020B0300000000000000" charset="-122"/>
                <a:sym typeface="Source Han Sans CN ExtraLight" panose="020B0300000000000000" charset="-122"/>
              </a:defRPr>
            </a:pPr>
            <a:r>
              <a:rPr lang="en-US" altLang="zh-CN" sz="3600" b="1" spc="20" dirty="0">
                <a:solidFill>
                  <a:srgbClr val="FF9901"/>
                </a:solidFill>
                <a:latin typeface="方正姚体" panose="02010601030101010101" charset="-122"/>
                <a:ea typeface="方正姚体" panose="02010601030101010101" charset="-122"/>
                <a:cs typeface="方正姚体" panose="02010601030101010101" charset="-122"/>
              </a:rPr>
              <a:t>03.</a:t>
            </a:r>
            <a:r>
              <a:rPr lang="zh-CN" altLang="en-US" sz="3600" b="1" spc="20" dirty="0">
                <a:solidFill>
                  <a:srgbClr val="FF9901"/>
                </a:solidFill>
                <a:latin typeface="方正姚体" panose="02010601030101010101" charset="-122"/>
                <a:ea typeface="方正姚体" panose="02010601030101010101" charset="-122"/>
                <a:cs typeface="方正姚体" panose="02010601030101010101" charset="-122"/>
              </a:rPr>
              <a:t>游戏</a:t>
            </a:r>
            <a:r>
              <a:rPr lang="zh-CN" altLang="en-US" sz="3600" b="1" spc="20" dirty="0">
                <a:solidFill>
                  <a:schemeClr val="bg1"/>
                </a:solidFill>
                <a:latin typeface="方正姚体" panose="02010601030101010101" charset="-122"/>
                <a:ea typeface="方正姚体" panose="02010601030101010101" charset="-122"/>
                <a:cs typeface="方正姚体" panose="02010601030101010101" charset="-122"/>
              </a:rPr>
              <a:t>展示</a:t>
            </a:r>
            <a:endParaRPr lang="zh-CN" altLang="en-US" sz="3600" b="1" spc="20" dirty="0">
              <a:solidFill>
                <a:schemeClr val="bg1"/>
              </a:solidFill>
              <a:latin typeface="方正姚体" panose="02010601030101010101" charset="-122"/>
              <a:ea typeface="方正姚体" panose="02010601030101010101" charset="-122"/>
              <a:cs typeface="方正姚体" panose="02010601030101010101" charset="-122"/>
            </a:endParaRPr>
          </a:p>
        </p:txBody>
      </p:sp>
      <p:pic>
        <p:nvPicPr>
          <p:cNvPr id="2" name="图片 1" descr="run1.0"/>
          <p:cNvPicPr>
            <a:picLocks noChangeAspect="1"/>
          </p:cNvPicPr>
          <p:nvPr/>
        </p:nvPicPr>
        <p:blipFill>
          <a:blip r:embed="rId1"/>
          <a:stretch>
            <a:fillRect/>
          </a:stretch>
        </p:blipFill>
        <p:spPr>
          <a:xfrm>
            <a:off x="2467610" y="233045"/>
            <a:ext cx="1115822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monster_garder"/>
          <p:cNvPicPr>
            <a:picLocks noChangeAspect="1"/>
          </p:cNvPicPr>
          <p:nvPr/>
        </p:nvPicPr>
        <p:blipFill>
          <a:blip r:embed="rId1"/>
          <a:stretch>
            <a:fillRect/>
          </a:stretch>
        </p:blipFill>
        <p:spPr>
          <a:xfrm>
            <a:off x="-985520" y="105410"/>
            <a:ext cx="12192000" cy="6858000"/>
          </a:xfrm>
          <a:prstGeom prst="rect">
            <a:avLst/>
          </a:prstGeom>
        </p:spPr>
      </p:pic>
      <p:pic>
        <p:nvPicPr>
          <p:cNvPr id="5" name="图片 4" descr="芯片"/>
          <p:cNvPicPr>
            <a:picLocks noChangeAspect="1"/>
          </p:cNvPicPr>
          <p:nvPr/>
        </p:nvPicPr>
        <p:blipFill>
          <a:blip r:embed="rId2"/>
          <a:stretch>
            <a:fillRect/>
          </a:stretch>
        </p:blipFill>
        <p:spPr>
          <a:xfrm>
            <a:off x="1882140" y="-419100"/>
            <a:ext cx="12192000"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悬浮平台"/>
          <p:cNvPicPr>
            <a:picLocks noChangeAspect="1"/>
          </p:cNvPicPr>
          <p:nvPr>
            <p:custDataLst>
              <p:tags r:id="rId1"/>
            </p:custDataLst>
          </p:nvPr>
        </p:nvPicPr>
        <p:blipFill>
          <a:blip r:embed="rId2"/>
          <a:stretch>
            <a:fillRect/>
          </a:stretch>
        </p:blipFill>
        <p:spPr>
          <a:xfrm>
            <a:off x="516890" y="0"/>
            <a:ext cx="11158220" cy="6858000"/>
          </a:xfrm>
          <a:prstGeom prst="rect">
            <a:avLst/>
          </a:prstGeom>
        </p:spPr>
      </p:pic>
      <p:sp>
        <p:nvSpPr>
          <p:cNvPr id="5" name="文本框 4"/>
          <p:cNvSpPr txBox="1"/>
          <p:nvPr/>
        </p:nvSpPr>
        <p:spPr>
          <a:xfrm>
            <a:off x="1932305" y="1336040"/>
            <a:ext cx="6037580" cy="1814830"/>
          </a:xfrm>
          <a:prstGeom prst="rect">
            <a:avLst/>
          </a:prstGeom>
          <a:noFill/>
        </p:spPr>
        <p:txBody>
          <a:bodyPr wrap="square" rtlCol="0">
            <a:spAutoFit/>
          </a:bodyPr>
          <a:p>
            <a:r>
              <a:rPr lang="zh-CN" altLang="en-US" sz="2800"/>
              <a:t>在打败最终的</a:t>
            </a:r>
            <a:r>
              <a:rPr lang="en-US" altLang="zh-CN" sz="2800"/>
              <a:t>boss</a:t>
            </a:r>
            <a:r>
              <a:rPr lang="zh-CN" altLang="en-US" sz="2800"/>
              <a:t>后，玩家会发现你在帮助自己星系的同时也在不断破坏其他生命体的生存环境，这时你的选择是</a:t>
            </a:r>
            <a:endParaRPr lang="zh-CN" altLang="en-US" sz="2800"/>
          </a:p>
        </p:txBody>
      </p:sp>
    </p:spTree>
  </p:cSld>
  <p:clrMapOvr>
    <a:masterClrMapping/>
  </p:clrMapOvr>
</p:sld>
</file>

<file path=ppt/tags/tag1.xml><?xml version="1.0" encoding="utf-8"?>
<p:tagLst xmlns:p="http://schemas.openxmlformats.org/presentationml/2006/main">
  <p:tag name="KSO_WM_UNIT_PLACING_PICTURE_USER_VIEWPORT" val="{&quot;height&quot;:10800,&quot;width&quot;:17572}"/>
</p:tagLst>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662</Words>
  <Application>WPS 演示</Application>
  <PresentationFormat>宽屏</PresentationFormat>
  <Paragraphs>34</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宋体</vt:lpstr>
      <vt:lpstr>Wingdings</vt:lpstr>
      <vt:lpstr>Wingdings 3</vt:lpstr>
      <vt:lpstr>Arial</vt:lpstr>
      <vt:lpstr>方正姚体</vt:lpstr>
      <vt:lpstr>微软雅黑</vt:lpstr>
      <vt:lpstr>等线</vt:lpstr>
      <vt:lpstr>Source Han Sans CN ExtraLight</vt:lpstr>
      <vt:lpstr>Source Han Sans CN Light</vt:lpstr>
      <vt:lpstr>思源黑体 CN</vt:lpstr>
      <vt:lpstr>黑体</vt:lpstr>
      <vt:lpstr>Calibri</vt:lpstr>
      <vt:lpstr>Century Gothic</vt:lpstr>
      <vt:lpstr>Arial Unicode MS</vt:lpstr>
      <vt:lpstr>离子</vt:lpstr>
      <vt:lpstr>朝夕光年高校游戏开发挑战赛PPT模板 </vt:lpstr>
      <vt:lpstr>目录</vt:lpstr>
      <vt:lpstr>01.团队介绍 </vt:lpstr>
      <vt:lpstr>包括队名、成员介绍（包括成员姓名、小组编号，就读学校与专业、队内角色与具体分工等） </vt:lpstr>
      <vt:lpstr>02.游戏介绍</vt:lpstr>
      <vt:lpstr>游戏名、游戏类型或标签、灵感来源或创作背景、游戏创意点说明、核心玩法介绍、美术风格、游戏故事背景设定（选题）等</vt:lpstr>
      <vt:lpstr>03.游戏展示</vt:lpstr>
      <vt:lpstr>03.游戏展示</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朝夕光年高校游戏开发挑战赛展示PPT参考 </dc:title>
  <dc:creator>方思雪</dc:creator>
  <cp:lastModifiedBy>Haibara Ai</cp:lastModifiedBy>
  <cp:revision>53</cp:revision>
  <dcterms:created xsi:type="dcterms:W3CDTF">2021-07-19T11:23:00Z</dcterms:created>
  <dcterms:modified xsi:type="dcterms:W3CDTF">2021-07-25T22:15:41Z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BEEE745585274B87BC0DCF9C927C8CFA</vt:lpwstr>
  </property>
  <property fmtid="{D5CDD505-2E9C-101B-9397-08002B2CF9AE}" pid="3" name="KSOProductBuildVer">
    <vt:lpwstr>2052-11.1.0.10667</vt:lpwstr>
  </property>
</Properties>
</file>