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62" r:id="rId2"/>
    <p:sldId id="272" r:id="rId3"/>
    <p:sldId id="266" r:id="rId4"/>
    <p:sldId id="267" r:id="rId5"/>
    <p:sldId id="268" r:id="rId6"/>
    <p:sldId id="269" r:id="rId7"/>
    <p:sldId id="264" r:id="rId8"/>
    <p:sldId id="270" r:id="rId9"/>
    <p:sldId id="273" r:id="rId10"/>
    <p:sldId id="263" r:id="rId11"/>
    <p:sldId id="274" r:id="rId12"/>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79374" autoAdjust="0"/>
  </p:normalViewPr>
  <p:slideViewPr>
    <p:cSldViewPr snapToGrid="0">
      <p:cViewPr varScale="1">
        <p:scale>
          <a:sx n="57" d="100"/>
          <a:sy n="57" d="100"/>
        </p:scale>
        <p:origin x="1218" y="78"/>
      </p:cViewPr>
      <p:guideLst>
        <p:guide orient="horz" pos="2160"/>
        <p:guide pos="3840"/>
      </p:guideLst>
    </p:cSldViewPr>
  </p:slideViewPr>
  <p:notesTextViewPr>
    <p:cViewPr>
      <p:scale>
        <a:sx n="1" d="1"/>
        <a:sy n="1" d="1"/>
      </p:scale>
      <p:origin x="0" y="0"/>
    </p:cViewPr>
  </p:notesTextViewPr>
  <p:notesViewPr>
    <p:cSldViewPr snapToGrid="0">
      <p:cViewPr varScale="1">
        <p:scale>
          <a:sx n="101" d="100"/>
          <a:sy n="101" d="100"/>
        </p:scale>
        <p:origin x="-349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73455E-FAD3-4B9E-937B-F01E2D7A1B56}" type="datetimeFigureOut">
              <a:rPr lang="en-US" smtClean="0"/>
              <a:t>8/16/2022</a:t>
            </a:fld>
            <a:endParaRPr lang="en-US"/>
          </a:p>
        </p:txBody>
      </p:sp>
      <p:sp>
        <p:nvSpPr>
          <p:cNvPr id="4" name="Footer Placeholder 3"/>
          <p:cNvSpPr>
            <a:spLocks noGrp="1" noEditPoints="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noEditPoints="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E32534-4185-47A2-A728-AB3E907D025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AEAD0-FBC4-4803-B8D6-2EB310250809}" type="datetimeFigureOut">
              <a:rPr lang="en-US" smtClean="0"/>
              <a:t>8/16/2022</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57E69-65F1-46DA-A965-87123A0892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8B29AE7E-DFD8-4513-ACB6-0F33513EEE49}"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r>
              <a:rPr lang="en-GB"/>
              <a:t>The system runs on ngrok server and is designed</a:t>
            </a:r>
            <a:r>
              <a:t> </a:t>
            </a:r>
            <a:r>
              <a:rPr lang="en-GB"/>
              <a:t>using Streamlit.</a:t>
            </a:r>
            <a:endParaRPr lang="en-US"/>
          </a:p>
        </p:txBody>
      </p:sp>
      <p:sp>
        <p:nvSpPr>
          <p:cNvPr id="4" name="Slide Number Placeholder 3"/>
          <p:cNvSpPr>
            <a:spLocks noGrp="1" noEditPoints="1"/>
          </p:cNvSpPr>
          <p:nvPr>
            <p:ph type="sldNum" sz="quarter" idx="5"/>
          </p:nvPr>
        </p:nvSpPr>
        <p:spPr>
          <a:prstGeom prst="rect">
            <a:avLst/>
          </a:prstGeom>
        </p:spPr>
        <p:txBody>
          <a:bodyPr/>
          <a:lstStyle/>
          <a:p>
            <a:fld id="{7DABF9BF-39CD-45CE-8338-1066B22C951B}"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GB" dirty="0"/>
          </a:p>
        </p:txBody>
      </p:sp>
      <p:sp>
        <p:nvSpPr>
          <p:cNvPr id="4" name="Slide Number Placeholder 3"/>
          <p:cNvSpPr>
            <a:spLocks noGrp="1" noEditPoints="1"/>
          </p:cNvSpPr>
          <p:nvPr>
            <p:ph type="sldNum" sz="quarter" idx="5"/>
          </p:nvPr>
        </p:nvSpPr>
        <p:spPr>
          <a:prstGeom prst="rect">
            <a:avLst/>
          </a:prstGeom>
        </p:spPr>
        <p:txBody>
          <a:bodyPr/>
          <a:lstStyle/>
          <a:p>
            <a:fld id="{91D3A573-B1E8-415D-9FAF-4BC4F7C7AA1B}" type="slidenum">
              <a:rPr lang="en-US" smtClean="0"/>
              <a:t>11</a:t>
            </a:fld>
            <a:endParaRPr lang="en-US"/>
          </a:p>
        </p:txBody>
      </p:sp>
    </p:spTree>
    <p:extLst>
      <p:ext uri="{BB962C8B-B14F-4D97-AF65-F5344CB8AC3E}">
        <p14:creationId xmlns:p14="http://schemas.microsoft.com/office/powerpoint/2010/main" val="3968631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70350E3D-D225-4CE5-BCB6-4406018FB9A3}"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Times New Roman" panose="02020603050405020304" pitchFamily="18" charset="0"/>
              </a:rPr>
              <a:t>Education systems are evolving across the world with many factors affected. The need for  education reviews towards a holistic and comprehensive process requires adequate technology to support the transition. In Kenya, the ineffective transition into the CBC curriculum has extrapolated the need for ICT integration. In essence, the broad margins between infrastructure tailored towards CBC and those cultured to suit outcome based curricula is evident. Hence, there is need to develop a new system utilizing new technologies to preserve the integrity of behavior and technical education systems.</a:t>
            </a:r>
          </a:p>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1468E672-5B65-4308-85EF-D499F432BD2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pPr marL="342900" marR="0" lvl="0" indent="-342900" algn="l" fontAlgn="base">
              <a:lnSpc>
                <a:spcPct val="107000"/>
              </a:lnSpc>
              <a:spcBef>
                <a:spcPts val="0"/>
              </a:spcBef>
              <a:spcAft>
                <a:spcPts val="1160"/>
              </a:spcAft>
              <a:buClr>
                <a:srgbClr val="000000"/>
              </a:buClr>
              <a:buSzPts val="1200"/>
              <a:buFont typeface="Arial" panose="020B0604020202020204" pitchFamily="34" charset="0"/>
              <a:buChar char="•"/>
            </a:pPr>
            <a:r>
              <a:rPr lang="en-US" sz="1800" b="1" i="1" dirty="0">
                <a:solidFill>
                  <a:srgbClr val="000000"/>
                </a:solidFill>
                <a:effectLst/>
                <a:latin typeface="Arial" panose="020B0604020202020204" pitchFamily="34" charset="0"/>
                <a:ea typeface="Arial" panose="020B0604020202020204" pitchFamily="34" charset="0"/>
                <a:cs typeface="Arial" panose="020B0604020202020204" pitchFamily="34" charset="0"/>
              </a:rPr>
              <a:t>Provide real-time performance appraisals as per the competency-based system </a:t>
            </a:r>
            <a:endPar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63550" marR="43815" indent="-6350" algn="just">
              <a:lnSpc>
                <a:spcPct val="148000"/>
              </a:lnSpc>
              <a:spcBef>
                <a:spcPts val="0"/>
              </a:spcBef>
              <a:spcAft>
                <a:spcPts val="110"/>
              </a:spcAft>
            </a:pPr>
            <a:r>
              <a:rPr lang="en-US" sz="1800" dirty="0">
                <a:solidFill>
                  <a:srgbClr val="000000"/>
                </a:solidFill>
                <a:effectLst/>
                <a:latin typeface="Times New Roman" panose="02020603050405020304" pitchFamily="18" charset="0"/>
                <a:ea typeface="Times New Roman" panose="02020603050405020304" pitchFamily="18" charset="0"/>
              </a:rPr>
              <a:t>The system is set to be designed to provide real-time data on the learning performance. This supports the general principles of CBC that requires continuous assessment and inclusion of extra-curricular activities in the learner's assessment.</a:t>
            </a:r>
          </a:p>
          <a:p>
            <a:pPr marL="342900" marR="0" lvl="0" indent="-342900" algn="l" fontAlgn="base">
              <a:lnSpc>
                <a:spcPct val="107000"/>
              </a:lnSpc>
              <a:spcBef>
                <a:spcPts val="0"/>
              </a:spcBef>
              <a:spcAft>
                <a:spcPts val="345"/>
              </a:spcAft>
              <a:buClr>
                <a:srgbClr val="000000"/>
              </a:buClr>
              <a:buSzPts val="1200"/>
              <a:buFont typeface="Arial" panose="020B0604020202020204" pitchFamily="34" charset="0"/>
              <a:buChar char="•"/>
            </a:pPr>
            <a:r>
              <a:rPr lang="en-US" sz="1800" b="1" i="1" dirty="0">
                <a:solidFill>
                  <a:srgbClr val="000000"/>
                </a:solidFill>
                <a:effectLst/>
                <a:latin typeface="Arial" panose="020B0604020202020204" pitchFamily="34" charset="0"/>
                <a:ea typeface="Arial" panose="020B0604020202020204" pitchFamily="34" charset="0"/>
                <a:cs typeface="Arial" panose="020B0604020202020204" pitchFamily="34" charset="0"/>
              </a:rPr>
              <a:t>Avail an interactive user interface for the grading system</a:t>
            </a:r>
            <a:endPar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63550" marR="43815" indent="-6350" algn="just">
              <a:lnSpc>
                <a:spcPct val="149000"/>
              </a:lnSpc>
              <a:spcBef>
                <a:spcPts val="0"/>
              </a:spcBef>
              <a:spcAft>
                <a:spcPts val="110"/>
              </a:spcAft>
            </a:pPr>
            <a:r>
              <a:rPr lang="en-US" sz="1800" dirty="0">
                <a:solidFill>
                  <a:srgbClr val="000000"/>
                </a:solidFill>
                <a:effectLst/>
                <a:latin typeface="Times New Roman" panose="02020603050405020304" pitchFamily="18" charset="0"/>
                <a:ea typeface="Times New Roman" panose="02020603050405020304" pitchFamily="18" charset="0"/>
              </a:rPr>
              <a:t>The project also has the aim of creating a real-time interactive user interface for keying in performance data for analysis. </a:t>
            </a:r>
          </a:p>
          <a:p>
            <a:pPr marL="342900" marR="0" lvl="0" indent="-342900" algn="l" fontAlgn="base">
              <a:lnSpc>
                <a:spcPct val="107000"/>
              </a:lnSpc>
              <a:spcBef>
                <a:spcPts val="0"/>
              </a:spcBef>
              <a:spcAft>
                <a:spcPts val="350"/>
              </a:spcAft>
              <a:buClr>
                <a:srgbClr val="000000"/>
              </a:buClr>
              <a:buSzPts val="1200"/>
              <a:buFont typeface="Arial" panose="020B0604020202020204" pitchFamily="34" charset="0"/>
              <a:buChar char="•"/>
            </a:pPr>
            <a:r>
              <a:rPr lang="en-US" sz="1800" b="1" i="1" dirty="0">
                <a:solidFill>
                  <a:srgbClr val="000000"/>
                </a:solidFill>
                <a:effectLst/>
                <a:latin typeface="Arial" panose="020B0604020202020204" pitchFamily="34" charset="0"/>
                <a:ea typeface="Arial" panose="020B0604020202020204" pitchFamily="34" charset="0"/>
                <a:cs typeface="Arial" panose="020B0604020202020204" pitchFamily="34" charset="0"/>
              </a:rPr>
              <a:t>Integrate new academic appraisal fields in the general reward system.</a:t>
            </a:r>
            <a:endPar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63550" marR="43815" indent="-6350" algn="just">
              <a:lnSpc>
                <a:spcPct val="148000"/>
              </a:lnSpc>
              <a:spcBef>
                <a:spcPts val="0"/>
              </a:spcBef>
              <a:spcAft>
                <a:spcPts val="125"/>
              </a:spcAft>
            </a:pPr>
            <a:r>
              <a:rPr lang="en-US" sz="1800" dirty="0">
                <a:solidFill>
                  <a:srgbClr val="000000"/>
                </a:solidFill>
                <a:effectLst/>
                <a:latin typeface="Times New Roman" panose="02020603050405020304" pitchFamily="18" charset="0"/>
                <a:ea typeface="Times New Roman" panose="02020603050405020304" pitchFamily="18" charset="0"/>
              </a:rPr>
              <a:t>The system would introduce new academic appraisal techniques to the academic performance and reward systems that would support the scope of the expansive curriculum. </a:t>
            </a:r>
          </a:p>
          <a:p>
            <a:pPr marL="342900" marR="0" lvl="0" indent="-342900" algn="l" fontAlgn="base">
              <a:lnSpc>
                <a:spcPct val="107000"/>
              </a:lnSpc>
              <a:spcBef>
                <a:spcPts val="0"/>
              </a:spcBef>
              <a:spcAft>
                <a:spcPts val="335"/>
              </a:spcAft>
              <a:buClr>
                <a:srgbClr val="000000"/>
              </a:buClr>
              <a:buSzPts val="1200"/>
              <a:buFont typeface="Arial" panose="020B0604020202020204" pitchFamily="34" charset="0"/>
              <a:buChar char="•"/>
            </a:pPr>
            <a:r>
              <a:rPr lang="en-US" sz="1800" b="1" i="1" dirty="0">
                <a:solidFill>
                  <a:srgbClr val="000000"/>
                </a:solidFill>
                <a:effectLst/>
                <a:latin typeface="Arial" panose="020B0604020202020204" pitchFamily="34" charset="0"/>
                <a:ea typeface="Arial" panose="020B0604020202020204" pitchFamily="34" charset="0"/>
                <a:cs typeface="Arial" panose="020B0604020202020204" pitchFamily="34" charset="0"/>
              </a:rPr>
              <a:t>Provide an electronic means of reporting CBC results</a:t>
            </a:r>
            <a:endParaRPr lang="en-US" sz="1800"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457200" marR="0" indent="0" algn="l">
              <a:lnSpc>
                <a:spcPct val="150000"/>
              </a:lnSpc>
              <a:spcBef>
                <a:spcPts val="0"/>
              </a:spcBef>
              <a:spcAft>
                <a:spcPts val="1570"/>
              </a:spcAft>
            </a:pPr>
            <a:r>
              <a:rPr lang="en-US" sz="1800" dirty="0">
                <a:solidFill>
                  <a:srgbClr val="000000"/>
                </a:solidFill>
                <a:effectLst/>
                <a:latin typeface="Times New Roman" panose="02020603050405020304" pitchFamily="18" charset="0"/>
                <a:ea typeface="Times New Roman" panose="02020603050405020304" pitchFamily="18" charset="0"/>
              </a:rPr>
              <a:t>The system also aims at providing reports of the student data captured within the system. This is effective in assessing the performance garnered by different students and institutions.</a:t>
            </a:r>
          </a:p>
        </p:txBody>
      </p:sp>
      <p:sp>
        <p:nvSpPr>
          <p:cNvPr id="4" name="Slide Number Placeholder 3"/>
          <p:cNvSpPr>
            <a:spLocks noGrp="1" noEditPoints="1"/>
          </p:cNvSpPr>
          <p:nvPr>
            <p:ph type="sldNum" sz="quarter" idx="5"/>
          </p:nvPr>
        </p:nvSpPr>
        <p:spPr>
          <a:prstGeom prst="rect">
            <a:avLst/>
          </a:prstGeom>
        </p:spPr>
        <p:txBody>
          <a:bodyPr/>
          <a:lstStyle/>
          <a:p>
            <a:fld id="{BFFFEDCB-60C4-480F-B952-2CC34F42D149}"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D62ED246-EC0A-4BAA-9B5E-E8AC9899215B}"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dirty="0"/>
          </a:p>
        </p:txBody>
      </p:sp>
      <p:sp>
        <p:nvSpPr>
          <p:cNvPr id="4" name="Slide Number Placeholder 3"/>
          <p:cNvSpPr>
            <a:spLocks noGrp="1" noEditPoints="1"/>
          </p:cNvSpPr>
          <p:nvPr>
            <p:ph type="sldNum" sz="quarter" idx="5"/>
          </p:nvPr>
        </p:nvSpPr>
        <p:spPr>
          <a:prstGeom prst="rect">
            <a:avLst/>
          </a:prstGeom>
        </p:spPr>
        <p:txBody>
          <a:bodyPr/>
          <a:lstStyle/>
          <a:p>
            <a:fld id="{3F567B2A-047C-416D-8FCD-887852FBDA8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23C8BF3-3E8D-4B91-9712-F48E9DEAB933}"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r>
              <a:rPr lang="en-GB"/>
              <a:t>Cifar-10</a:t>
            </a:r>
            <a:r>
              <a:t> </a:t>
            </a:r>
            <a:r>
              <a:rPr lang="en-GB"/>
              <a:t>labels:</a:t>
            </a:r>
            <a:r>
              <a:t> </a:t>
            </a:r>
            <a:r>
              <a:rPr lang="en-GB"/>
              <a:t>airplanes, cars, birds, cats, deer, dogs, frogs, horses, ships, and trucks</a:t>
            </a:r>
          </a:p>
          <a:p>
            <a:endParaRPr lang="en-GB"/>
          </a:p>
        </p:txBody>
      </p:sp>
      <p:sp>
        <p:nvSpPr>
          <p:cNvPr id="4" name="Slide Number Placeholder 3"/>
          <p:cNvSpPr>
            <a:spLocks noGrp="1" noEditPoints="1"/>
          </p:cNvSpPr>
          <p:nvPr>
            <p:ph type="sldNum" sz="quarter" idx="5"/>
          </p:nvPr>
        </p:nvSpPr>
        <p:spPr>
          <a:prstGeom prst="rect">
            <a:avLst/>
          </a:prstGeom>
        </p:spPr>
        <p:txBody>
          <a:bodyPr/>
          <a:lstStyle/>
          <a:p>
            <a:fld id="{91D3A573-B1E8-415D-9FAF-4BC4F7C7AA1B}"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r>
              <a:rPr lang="en-GB"/>
              <a:t>Cifar-10</a:t>
            </a:r>
            <a:r>
              <a:t> </a:t>
            </a:r>
            <a:r>
              <a:rPr lang="en-GB"/>
              <a:t>labels:</a:t>
            </a:r>
            <a:r>
              <a:t> </a:t>
            </a:r>
            <a:r>
              <a:rPr lang="en-GB"/>
              <a:t>airplanes, cars, birds, cats, deer, dogs, frogs, horses, ships, and trucks</a:t>
            </a:r>
          </a:p>
          <a:p>
            <a:endParaRPr lang="en-GB"/>
          </a:p>
        </p:txBody>
      </p:sp>
      <p:sp>
        <p:nvSpPr>
          <p:cNvPr id="4" name="Slide Number Placeholder 3"/>
          <p:cNvSpPr>
            <a:spLocks noGrp="1" noEditPoints="1"/>
          </p:cNvSpPr>
          <p:nvPr>
            <p:ph type="sldNum" sz="quarter" idx="5"/>
          </p:nvPr>
        </p:nvSpPr>
        <p:spPr>
          <a:prstGeom prst="rect">
            <a:avLst/>
          </a:prstGeom>
        </p:spPr>
        <p:txBody>
          <a:bodyPr/>
          <a:lstStyle/>
          <a:p>
            <a:fld id="{91D3A573-B1E8-415D-9FAF-4BC4F7C7AA1B}" type="slidenum">
              <a:rPr lang="en-US" smtClean="0"/>
              <a:t>9</a:t>
            </a:fld>
            <a:endParaRPr lang="en-US"/>
          </a:p>
        </p:txBody>
      </p:sp>
    </p:spTree>
    <p:extLst>
      <p:ext uri="{BB962C8B-B14F-4D97-AF65-F5344CB8AC3E}">
        <p14:creationId xmlns:p14="http://schemas.microsoft.com/office/powerpoint/2010/main" val="241900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5448300"/>
            <a:ext cx="12192000" cy="771525"/>
            <a:chOff x="0" y="6072827"/>
            <a:chExt cx="12192000" cy="687016"/>
          </a:xfrm>
        </p:grpSpPr>
        <p:sp>
          <p:nvSpPr>
            <p:cNvPr id="11" name="Rectangle 10"/>
            <p:cNvSpPr/>
            <p:nvPr/>
          </p:nvSpPr>
          <p:spPr>
            <a:xfrm>
              <a:off x="3055172" y="6074043"/>
              <a:ext cx="9136828" cy="6858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2" name="Rectangle 11"/>
            <p:cNvSpPr/>
            <p:nvPr userDrawn="1"/>
          </p:nvSpPr>
          <p:spPr>
            <a:xfrm>
              <a:off x="0" y="6072827"/>
              <a:ext cx="3055172" cy="6858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
        <p:nvSpPr>
          <p:cNvPr id="2" name="Title 1"/>
          <p:cNvSpPr>
            <a:spLocks noGrp="1" noEditPoints="1"/>
          </p:cNvSpPr>
          <p:nvPr>
            <p:ph type="ctrTitle"/>
          </p:nvPr>
        </p:nvSpPr>
        <p:spPr>
          <a:xfrm>
            <a:off x="3055172" y="1476375"/>
            <a:ext cx="7515225" cy="3452813"/>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3055172" y="5521593"/>
            <a:ext cx="9144000" cy="555357"/>
          </a:xfrm>
        </p:spPr>
        <p:txBody>
          <a:bodyPr/>
          <a:lstStyle>
            <a:lvl1pPr marL="0" indent="0" algn="l">
              <a:buNone/>
              <a:defRPr sz="24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6"/>
            <a:ext cx="10515600" cy="891306"/>
          </a:xfrm>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AFAB61AE-2A82-4B53-A8C6-BB05E495CEC5}" type="datetimeFigureOut">
              <a:rPr lang="en-US" smtClean="0"/>
              <a:t>8/16/2022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9B508F95-D773-4734-A1DD-2FE2A0FDB110}" type="slidenum">
              <a:rPr lang="en-US" smtClean="0"/>
              <a:t>‹#›</a:t>
            </a:fld>
            <a:endParaRPr lang="en-US"/>
          </a:p>
        </p:txBody>
      </p:sp>
      <p:grpSp>
        <p:nvGrpSpPr>
          <p:cNvPr id="7" name="Group 6"/>
          <p:cNvGrpSpPr/>
          <p:nvPr/>
        </p:nvGrpSpPr>
        <p:grpSpPr>
          <a:xfrm>
            <a:off x="0" y="1256431"/>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Rectangle 8"/>
            <p:cNvSpPr/>
            <p:nvPr/>
          </p:nvSpPr>
          <p:spPr>
            <a:xfrm>
              <a:off x="0" y="1256431"/>
              <a:ext cx="812800" cy="2274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6498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AFAB61AE-2A82-4B53-A8C6-BB05E495CEC5}" type="datetimeFigureOut">
              <a:rPr lang="en-US" smtClean="0"/>
              <a:t>8/16/2022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9B508F95-D773-4734-A1DD-2FE2A0FDB110}" type="slidenum">
              <a:rPr lang="en-US" smtClean="0"/>
              <a:t>‹#›</a:t>
            </a:fld>
            <a:endParaRPr lang="en-US"/>
          </a:p>
        </p:txBody>
      </p:sp>
      <p:grpSp>
        <p:nvGrpSpPr>
          <p:cNvPr id="7" name="Group 6"/>
          <p:cNvGrpSpPr/>
          <p:nvPr/>
        </p:nvGrpSpPr>
        <p:grpSpPr>
          <a:xfrm rot="5400000">
            <a:off x="5172931" y="3315094"/>
            <a:ext cx="6858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Rectangle 8"/>
            <p:cNvSpPr/>
            <p:nvPr/>
          </p:nvSpPr>
          <p:spPr>
            <a:xfrm>
              <a:off x="0" y="1256431"/>
              <a:ext cx="812800" cy="2274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AFAB61AE-2A82-4B53-A8C6-BB05E495CEC5}" type="datetimeFigureOut">
              <a:rPr lang="en-US" smtClean="0"/>
              <a:t>8/16/2022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9B508F95-D773-4734-A1DD-2FE2A0FDB110}" type="slidenum">
              <a:rPr lang="en-US" smtClean="0"/>
              <a:t>‹#›</a:t>
            </a:fld>
            <a:endParaRPr lang="en-US"/>
          </a:p>
        </p:txBody>
      </p:sp>
      <p:grpSp>
        <p:nvGrpSpPr>
          <p:cNvPr id="7" name="Group 6"/>
          <p:cNvGrpSpPr/>
          <p:nvPr/>
        </p:nvGrpSpPr>
        <p:grpSpPr>
          <a:xfrm>
            <a:off x="0" y="4433183"/>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Rectangle 8"/>
            <p:cNvSpPr/>
            <p:nvPr/>
          </p:nvSpPr>
          <p:spPr>
            <a:xfrm>
              <a:off x="0" y="1256431"/>
              <a:ext cx="812800" cy="2274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6"/>
            <a:ext cx="10515600" cy="891306"/>
          </a:xfrm>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AFAB61AE-2A82-4B53-A8C6-BB05E495CEC5}" type="datetimeFigureOut">
              <a:rPr lang="en-US" smtClean="0"/>
              <a:t>8/16/2022</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9B508F95-D773-4734-A1DD-2FE2A0FDB110}" type="slidenum">
              <a:rPr lang="en-US" smtClean="0"/>
              <a:t>‹#›</a:t>
            </a:fld>
            <a:endParaRPr lang="en-US"/>
          </a:p>
        </p:txBody>
      </p:sp>
      <p:grpSp>
        <p:nvGrpSpPr>
          <p:cNvPr id="7" name="Group 6"/>
          <p:cNvGrpSpPr/>
          <p:nvPr/>
        </p:nvGrpSpPr>
        <p:grpSpPr>
          <a:xfrm>
            <a:off x="0" y="1256431"/>
            <a:ext cx="12192000" cy="227812"/>
            <a:chOff x="0" y="1256431"/>
            <a:chExt cx="12192000" cy="227812"/>
          </a:xfrm>
        </p:grpSpPr>
        <p:sp>
          <p:nvSpPr>
            <p:cNvPr id="8" name="Rectangle 7"/>
            <p:cNvSpPr/>
            <p:nvPr/>
          </p:nvSpPr>
          <p:spPr>
            <a:xfrm>
              <a:off x="812800" y="1256431"/>
              <a:ext cx="11379200" cy="2278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9" name="Rectangle 8"/>
            <p:cNvSpPr/>
            <p:nvPr/>
          </p:nvSpPr>
          <p:spPr>
            <a:xfrm>
              <a:off x="0" y="1256431"/>
              <a:ext cx="812800" cy="2274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6"/>
            <a:ext cx="10515600" cy="891306"/>
          </a:xfrm>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AFAB61AE-2A82-4B53-A8C6-BB05E495CEC5}" type="datetimeFigureOut">
              <a:rPr lang="en-US" smtClean="0"/>
              <a:t>8/16/2022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9B508F95-D773-4734-A1DD-2FE2A0FDB110}" type="slidenum">
              <a:rPr lang="en-US" smtClean="0"/>
              <a:t>‹#›</a:t>
            </a:fld>
            <a:endParaRPr lang="en-US"/>
          </a:p>
        </p:txBody>
      </p:sp>
      <p:grpSp>
        <p:nvGrpSpPr>
          <p:cNvPr id="11" name="Group 10"/>
          <p:cNvGrpSpPr/>
          <p:nvPr/>
        </p:nvGrpSpPr>
        <p:grpSpPr>
          <a:xfrm>
            <a:off x="0" y="1256431"/>
            <a:ext cx="12192000" cy="227812"/>
            <a:chOff x="0" y="1256431"/>
            <a:chExt cx="12192000" cy="227812"/>
          </a:xfrm>
        </p:grpSpPr>
        <p:sp>
          <p:nvSpPr>
            <p:cNvPr id="12" name="Rectangle 11"/>
            <p:cNvSpPr/>
            <p:nvPr/>
          </p:nvSpPr>
          <p:spPr>
            <a:xfrm>
              <a:off x="812800" y="1256431"/>
              <a:ext cx="11379200" cy="2278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3" name="Rectangle 12"/>
            <p:cNvSpPr/>
            <p:nvPr/>
          </p:nvSpPr>
          <p:spPr>
            <a:xfrm>
              <a:off x="0" y="1256431"/>
              <a:ext cx="812800" cy="2274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6"/>
            <a:ext cx="10515600" cy="891306"/>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AFAB61AE-2A82-4B53-A8C6-BB05E495CEC5}" type="datetimeFigureOut">
              <a:rPr lang="en-US" smtClean="0"/>
              <a:t>8/16/2022</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9B508F95-D773-4734-A1DD-2FE2A0FDB110}" type="slidenum">
              <a:rPr lang="en-US" smtClean="0"/>
              <a:t>‹#›</a:t>
            </a:fld>
            <a:endParaRPr lang="en-US"/>
          </a:p>
        </p:txBody>
      </p:sp>
      <p:grpSp>
        <p:nvGrpSpPr>
          <p:cNvPr id="13" name="Group 12"/>
          <p:cNvGrpSpPr/>
          <p:nvPr/>
        </p:nvGrpSpPr>
        <p:grpSpPr>
          <a:xfrm>
            <a:off x="0" y="1256431"/>
            <a:ext cx="12192000" cy="227812"/>
            <a:chOff x="0" y="1256431"/>
            <a:chExt cx="12192000" cy="227812"/>
          </a:xfrm>
        </p:grpSpPr>
        <p:sp>
          <p:nvSpPr>
            <p:cNvPr id="14" name="Rectangle 13"/>
            <p:cNvSpPr/>
            <p:nvPr/>
          </p:nvSpPr>
          <p:spPr>
            <a:xfrm>
              <a:off x="812800" y="1256431"/>
              <a:ext cx="11379200" cy="2278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5" name="Rectangle 14"/>
            <p:cNvSpPr/>
            <p:nvPr/>
          </p:nvSpPr>
          <p:spPr>
            <a:xfrm>
              <a:off x="0" y="1256431"/>
              <a:ext cx="812800" cy="2274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8200" y="365126"/>
            <a:ext cx="10515600" cy="891306"/>
          </a:xfrm>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AFAB61AE-2A82-4B53-A8C6-BB05E495CEC5}" type="datetimeFigureOut">
              <a:rPr lang="en-US" smtClean="0"/>
              <a:t>8/16/2022</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9B508F95-D773-4734-A1DD-2FE2A0FDB110}" type="slidenum">
              <a:rPr lang="en-US" smtClean="0"/>
              <a:t>‹#›</a:t>
            </a:fld>
            <a:endParaRPr lang="en-US"/>
          </a:p>
        </p:txBody>
      </p:sp>
      <p:grpSp>
        <p:nvGrpSpPr>
          <p:cNvPr id="6" name="Group 5"/>
          <p:cNvGrpSpPr/>
          <p:nvPr/>
        </p:nvGrpSpPr>
        <p:grpSpPr>
          <a:xfrm>
            <a:off x="0" y="1256431"/>
            <a:ext cx="12192000" cy="227812"/>
            <a:chOff x="0" y="1256431"/>
            <a:chExt cx="12192000" cy="227812"/>
          </a:xfrm>
        </p:grpSpPr>
        <p:sp>
          <p:nvSpPr>
            <p:cNvPr id="7" name="Rectangle 6"/>
            <p:cNvSpPr/>
            <p:nvPr/>
          </p:nvSpPr>
          <p:spPr>
            <a:xfrm>
              <a:off x="812800" y="1256431"/>
              <a:ext cx="11379200" cy="2278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Rectangle 7"/>
            <p:cNvSpPr/>
            <p:nvPr/>
          </p:nvSpPr>
          <p:spPr>
            <a:xfrm>
              <a:off x="0" y="1256431"/>
              <a:ext cx="812800" cy="2274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AFAB61AE-2A82-4B53-A8C6-BB05E495CEC5}" type="datetimeFigureOut">
              <a:rPr lang="en-US" smtClean="0"/>
              <a:t>8/16/2022</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9B508F95-D773-4734-A1DD-2FE2A0FDB11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2388476"/>
            <a:ext cx="6172200" cy="34725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356944"/>
            <a:ext cx="3932237" cy="351204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AFAB61AE-2A82-4B53-A8C6-BB05E495CEC5}" type="datetimeFigureOut">
              <a:rPr lang="en-US" smtClean="0"/>
              <a:t>8/16/2022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9B508F95-D773-4734-A1DD-2FE2A0FDB110}" type="slidenum">
              <a:rPr lang="en-US" smtClean="0"/>
              <a:t>‹#›</a:t>
            </a:fld>
            <a:endParaRPr lang="en-US"/>
          </a:p>
        </p:txBody>
      </p:sp>
      <p:grpSp>
        <p:nvGrpSpPr>
          <p:cNvPr id="8" name="Group 7"/>
          <p:cNvGrpSpPr/>
          <p:nvPr/>
        </p:nvGrpSpPr>
        <p:grpSpPr>
          <a:xfrm>
            <a:off x="0" y="2054469"/>
            <a:ext cx="12192000"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Rectangle 9"/>
            <p:cNvSpPr/>
            <p:nvPr/>
          </p:nvSpPr>
          <p:spPr>
            <a:xfrm>
              <a:off x="0" y="1256431"/>
              <a:ext cx="812800" cy="2274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EditPoints="1"/>
          </p:cNvSpPr>
          <p:nvPr>
            <p:ph type="pic" idx="1"/>
          </p:nvPr>
        </p:nvSpPr>
        <p:spPr>
          <a:xfrm>
            <a:off x="5183188" y="465083"/>
            <a:ext cx="6172200" cy="539596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404240"/>
            <a:ext cx="3932237" cy="346474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AFAB61AE-2A82-4B53-A8C6-BB05E495CEC5}" type="datetimeFigureOut">
              <a:rPr lang="en-US" smtClean="0"/>
              <a:t>8/16/2022</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9B508F95-D773-4734-A1DD-2FE2A0FDB110}" type="slidenum">
              <a:rPr lang="en-US" smtClean="0"/>
              <a:t>‹#›</a:t>
            </a:fld>
            <a:endParaRPr lang="en-US"/>
          </a:p>
        </p:txBody>
      </p:sp>
      <p:grpSp>
        <p:nvGrpSpPr>
          <p:cNvPr id="8" name="Group 7"/>
          <p:cNvGrpSpPr/>
          <p:nvPr/>
        </p:nvGrpSpPr>
        <p:grpSpPr>
          <a:xfrm>
            <a:off x="4379" y="2052590"/>
            <a:ext cx="12192000" cy="227812"/>
            <a:chOff x="0" y="1256431"/>
            <a:chExt cx="12192000" cy="227812"/>
          </a:xfrm>
        </p:grpSpPr>
        <p:sp>
          <p:nvSpPr>
            <p:cNvPr id="9" name="Rectangle 8"/>
            <p:cNvSpPr/>
            <p:nvPr/>
          </p:nvSpPr>
          <p:spPr>
            <a:xfrm>
              <a:off x="812800" y="1256431"/>
              <a:ext cx="11379200" cy="22781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0" name="Rectangle 9"/>
            <p:cNvSpPr/>
            <p:nvPr/>
          </p:nvSpPr>
          <p:spPr>
            <a:xfrm>
              <a:off x="0" y="1256431"/>
              <a:ext cx="812800" cy="22740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srcRect/>
          <a:stretch>
            <a:fillRect/>
          </a:stretch>
        </p:blipFill>
        <p:spPr>
          <a:xfrm>
            <a:off x="0" y="0"/>
            <a:ext cx="12192000" cy="6858000"/>
          </a:xfrm>
          <a:prstGeom prst="rect">
            <a:avLst/>
          </a:prstGeom>
        </p:spPr>
      </p:pic>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w Cen MT"/>
              </a:defRPr>
            </a:lvl1pPr>
          </a:lstStyle>
          <a:p>
            <a:fld id="{AFAB61AE-2A82-4B53-A8C6-BB05E495CEC5}" type="datetimeFigureOut">
              <a:rPr lang="en-US" smtClean="0"/>
              <a:t>8/16/2022</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w Cen MT"/>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w Cen MT"/>
              </a:defRPr>
            </a:lvl1pPr>
          </a:lstStyle>
          <a:p>
            <a:fld id="{9B508F95-D773-4734-A1DD-2FE2A0FDB11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w Cen M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w Cen M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w Cen MT"/>
          <a:ea typeface="+mn-ea"/>
          <a:cs typeface="+mn-cs"/>
        </a:defRPr>
      </a:lvl2pPr>
      <a:lvl3pPr marL="1257300" indent="-342900" algn="l" defTabSz="914400" rtl="0" eaLnBrk="1" latinLnBrk="0" hangingPunct="1">
        <a:lnSpc>
          <a:spcPct val="90000"/>
        </a:lnSpc>
        <a:spcBef>
          <a:spcPts val="500"/>
        </a:spcBef>
        <a:buFont typeface="Wingdings" panose="05000000000000000000" pitchFamily="2" charset="2"/>
        <a:buChar char="q"/>
        <a:defRPr sz="2000" kern="1200">
          <a:solidFill>
            <a:schemeClr val="tx1"/>
          </a:solidFill>
          <a:latin typeface="Tw Cen MT"/>
          <a:ea typeface="+mn-ea"/>
          <a:cs typeface="+mn-cs"/>
        </a:defRPr>
      </a:lvl3pPr>
      <a:lvl4pPr marL="1657350" indent="-28575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Tw Cen M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EditPoints="1"/>
          </p:cNvSpPr>
          <p:nvPr>
            <p:ph type="ctrTitle"/>
          </p:nvPr>
        </p:nvSpPr>
        <p:spPr>
          <a:xfrm>
            <a:off x="3055172" y="1476375"/>
            <a:ext cx="8574853" cy="3452813"/>
          </a:xfrm>
        </p:spPr>
        <p:txBody>
          <a:bodyPr>
            <a:noAutofit/>
          </a:bodyPr>
          <a:lstStyle/>
          <a:p>
            <a:pPr algn="l"/>
            <a:r>
              <a:rPr lang="en-US" sz="5400" cap="all" dirty="0">
                <a:solidFill>
                  <a:sysClr val="windowText" lastClr="000000"/>
                </a:solidFill>
              </a:rPr>
              <a:t>CBC PERFORMANCE GRADING SYSTEM</a:t>
            </a:r>
            <a:endParaRPr lang="en-US" sz="4400" dirty="0"/>
          </a:p>
        </p:txBody>
      </p:sp>
      <p:sp>
        <p:nvSpPr>
          <p:cNvPr id="5" name="Subtitle 4"/>
          <p:cNvSpPr>
            <a:spLocks noGrp="1" noEditPoints="1"/>
          </p:cNvSpPr>
          <p:nvPr>
            <p:ph type="subTitle" idx="1"/>
          </p:nvPr>
        </p:nvSpPr>
        <p:spPr>
          <a:xfrm>
            <a:off x="3048000" y="5495925"/>
            <a:ext cx="9144000" cy="695326"/>
          </a:xfrm>
        </p:spPr>
        <p:txBody>
          <a:bodyPr>
            <a:normAutofit fontScale="92500" lnSpcReduction="20000"/>
          </a:bodyPr>
          <a:lstStyle/>
          <a:p>
            <a:r>
              <a:rPr lang="en-GB" dirty="0">
                <a:solidFill>
                  <a:srgbClr val="FFFFFF"/>
                </a:solidFill>
              </a:rPr>
              <a:t>Name:</a:t>
            </a:r>
            <a:r>
              <a:rPr dirty="0">
                <a:solidFill>
                  <a:srgbClr val="FFFFFF"/>
                </a:solidFill>
              </a:rPr>
              <a:t> </a:t>
            </a:r>
            <a:r>
              <a:rPr lang="en-GB" dirty="0">
                <a:solidFill>
                  <a:srgbClr val="FFFFFF"/>
                </a:solidFill>
              </a:rPr>
              <a:t>Ian Limo Chirchir</a:t>
            </a:r>
            <a:endParaRPr lang="en-US" dirty="0">
              <a:solidFill>
                <a:srgbClr val="FFFFFF"/>
              </a:solidFill>
            </a:endParaRPr>
          </a:p>
          <a:p>
            <a:r>
              <a:rPr lang="en-US" dirty="0">
                <a:solidFill>
                  <a:srgbClr val="FFFFFF"/>
                </a:solidFill>
              </a:rPr>
              <a:t>Course:</a:t>
            </a:r>
            <a:r>
              <a:rPr dirty="0">
                <a:solidFill>
                  <a:srgbClr val="FFFFFF"/>
                </a:solidFill>
              </a:rPr>
              <a:t> </a:t>
            </a:r>
            <a:r>
              <a:rPr lang="en-GB" dirty="0">
                <a:solidFill>
                  <a:srgbClr val="FFFFFF"/>
                </a:solidFill>
              </a:rPr>
              <a:t>Bsc.</a:t>
            </a:r>
            <a:r>
              <a:rPr dirty="0">
                <a:solidFill>
                  <a:srgbClr val="FFFFFF"/>
                </a:solidFill>
              </a:rPr>
              <a:t> </a:t>
            </a:r>
            <a:r>
              <a:rPr lang="en-GB" dirty="0">
                <a:solidFill>
                  <a:srgbClr val="FFFFFF"/>
                </a:solidFill>
              </a:rPr>
              <a:t>Software Engineering</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EditPoints="1"/>
          </p:cNvSpPr>
          <p:nvPr>
            <p:ph type="title"/>
          </p:nvPr>
        </p:nvSpPr>
        <p:spPr/>
        <p:txBody>
          <a:bodyPr/>
          <a:lstStyle/>
          <a:p>
            <a:r>
              <a:rPr lang="en-GB" dirty="0"/>
              <a:t>Dashboard: User Interface</a:t>
            </a:r>
            <a:endParaRPr lang="en-US" dirty="0"/>
          </a:p>
        </p:txBody>
      </p:sp>
      <p:pic>
        <p:nvPicPr>
          <p:cNvPr id="3" name="Picture 2">
            <a:extLst>
              <a:ext uri="{FF2B5EF4-FFF2-40B4-BE49-F238E27FC236}">
                <a16:creationId xmlns:a16="http://schemas.microsoft.com/office/drawing/2014/main" id="{DEFBE9F8-9BAE-0D1F-44C0-8EC08CB54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275" y="1659073"/>
            <a:ext cx="6548493" cy="48338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dirty="0"/>
              <a:t>Sample Results</a:t>
            </a:r>
          </a:p>
        </p:txBody>
      </p:sp>
    </p:spTree>
    <p:extLst>
      <p:ext uri="{BB962C8B-B14F-4D97-AF65-F5344CB8AC3E}">
        <p14:creationId xmlns:p14="http://schemas.microsoft.com/office/powerpoint/2010/main" val="2302035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Problem</a:t>
            </a:r>
            <a:r>
              <a:rPr lang=""/>
              <a:t> </a:t>
            </a:r>
            <a:r>
              <a:rPr lang="en-GB"/>
              <a:t>Background</a:t>
            </a:r>
          </a:p>
        </p:txBody>
      </p:sp>
      <p:sp>
        <p:nvSpPr>
          <p:cNvPr id="3" name="Content Placeholder 2"/>
          <p:cNvSpPr>
            <a:spLocks noGrp="1" noEditPoints="1"/>
          </p:cNvSpPr>
          <p:nvPr>
            <p:ph idx="1"/>
          </p:nvPr>
        </p:nvSpPr>
        <p:spPr>
          <a:xfrm>
            <a:off x="838200" y="1825625"/>
            <a:ext cx="5665869" cy="4351338"/>
          </a:xfrm>
          <a:prstGeom prst="rect">
            <a:avLst/>
          </a:prstGeom>
        </p:spPr>
        <p:txBody>
          <a:bodyPr>
            <a:normAutofit lnSpcReduction="10000"/>
          </a:bodyPr>
          <a:lstStyle/>
          <a:p>
            <a:r>
              <a:rPr lang="en-US" dirty="0"/>
              <a:t>Kenya has adopted a new education system to replace the legacy 844 system.</a:t>
            </a:r>
          </a:p>
          <a:p>
            <a:r>
              <a:rPr lang="en-GB" dirty="0"/>
              <a:t>In the CBC system, the following aspects are appreciated</a:t>
            </a:r>
          </a:p>
          <a:p>
            <a:pPr marL="914400" lvl="1"/>
            <a:r>
              <a:rPr lang="en-GB" dirty="0"/>
              <a:t>Learner competency through continuous and practical learning.</a:t>
            </a:r>
          </a:p>
          <a:p>
            <a:pPr marL="914400" lvl="1"/>
            <a:r>
              <a:rPr lang="en-GB" dirty="0"/>
              <a:t>Non-ranking approach to education</a:t>
            </a:r>
          </a:p>
          <a:p>
            <a:r>
              <a:rPr lang="en-US" dirty="0"/>
              <a:t>Hence, there is need to develop a system to address the peculiar aspects of this curriculum</a:t>
            </a:r>
            <a:r>
              <a:rPr lang="en-GB" dirty="0"/>
              <a:t>.</a:t>
            </a:r>
          </a:p>
        </p:txBody>
      </p:sp>
      <p:pic>
        <p:nvPicPr>
          <p:cNvPr id="1026" name="Picture 2" descr="Cartoon happy kids reading a book Royalty Free Vector Image">
            <a:extLst>
              <a:ext uri="{FF2B5EF4-FFF2-40B4-BE49-F238E27FC236}">
                <a16:creationId xmlns:a16="http://schemas.microsoft.com/office/drawing/2014/main" id="{0F3AB402-9985-79DD-2496-82C5C138A0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053"/>
          <a:stretch/>
        </p:blipFill>
        <p:spPr bwMode="auto">
          <a:xfrm>
            <a:off x="6867202" y="1939679"/>
            <a:ext cx="4829393" cy="4237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Problem Definition</a:t>
            </a:r>
          </a:p>
        </p:txBody>
      </p:sp>
      <p:sp>
        <p:nvSpPr>
          <p:cNvPr id="4" name="Content Placeholder 3"/>
          <p:cNvSpPr>
            <a:spLocks noGrp="1" noEditPoints="1"/>
          </p:cNvSpPr>
          <p:nvPr>
            <p:ph idx="1"/>
          </p:nvPr>
        </p:nvSpPr>
        <p:spPr>
          <a:xfrm>
            <a:off x="635187" y="1904613"/>
            <a:ext cx="4326279" cy="4733254"/>
          </a:xfrm>
          <a:prstGeom prst="rect">
            <a:avLst/>
          </a:prstGeom>
        </p:spPr>
        <p:txBody>
          <a:bodyPr>
            <a:normAutofit/>
          </a:bodyPr>
          <a:lstStyle/>
          <a:p>
            <a:r>
              <a:rPr lang="en-US" dirty="0"/>
              <a:t>In Kenya, the somewhat ineffective transition into the CBC curriculum has extrapolated the need for ICT integration. </a:t>
            </a:r>
          </a:p>
          <a:p>
            <a:r>
              <a:rPr lang="en-US" dirty="0"/>
              <a:t>There are extensive differences between the 844 systema and the CBC curriculum that instigates the need for a new system</a:t>
            </a:r>
          </a:p>
          <a:p>
            <a:pPr marL="0" indent="0">
              <a:buNone/>
            </a:pPr>
            <a:endParaRPr lang="en-GB" dirty="0"/>
          </a:p>
        </p:txBody>
      </p:sp>
      <p:pic>
        <p:nvPicPr>
          <p:cNvPr id="2050" name="Picture 2" descr="CBC vs 8-4-4: Brief facts about the two education systems">
            <a:extLst>
              <a:ext uri="{FF2B5EF4-FFF2-40B4-BE49-F238E27FC236}">
                <a16:creationId xmlns:a16="http://schemas.microsoft.com/office/drawing/2014/main" id="{BC0B5E89-94E4-C746-0696-45C7502D90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0746" y="33868"/>
            <a:ext cx="6807199" cy="680719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Research</a:t>
            </a:r>
            <a:r>
              <a:t> </a:t>
            </a:r>
            <a:r>
              <a:rPr lang="en-GB"/>
              <a:t>Objectives </a:t>
            </a:r>
          </a:p>
        </p:txBody>
      </p:sp>
      <p:sp>
        <p:nvSpPr>
          <p:cNvPr id="3" name="Content Placeholder 2"/>
          <p:cNvSpPr>
            <a:spLocks noGrp="1" noEditPoints="1"/>
          </p:cNvSpPr>
          <p:nvPr>
            <p:ph sz="half" idx="1"/>
          </p:nvPr>
        </p:nvSpPr>
        <p:spPr>
          <a:xfrm>
            <a:off x="127658" y="1746636"/>
            <a:ext cx="2841322" cy="4351338"/>
          </a:xfrm>
          <a:prstGeom prst="rect">
            <a:avLst/>
          </a:prstGeom>
        </p:spPr>
        <p:txBody>
          <a:bodyPr>
            <a:normAutofit fontScale="92500" lnSpcReduction="10000"/>
          </a:bodyPr>
          <a:lstStyle/>
          <a:p>
            <a:endParaRPr lang="en-GB" b="1" dirty="0"/>
          </a:p>
          <a:p>
            <a:r>
              <a:rPr lang="en-US" b="1" dirty="0"/>
              <a:t>Provide real-time performance appraisals as per CBC</a:t>
            </a:r>
            <a:endParaRPr lang="en-GB" b="0" dirty="0"/>
          </a:p>
          <a:p>
            <a:endParaRPr lang="en-GB" b="1" dirty="0"/>
          </a:p>
          <a:p>
            <a:pPr marL="0" indent="0">
              <a:buNone/>
            </a:pPr>
            <a:endParaRPr lang="en-GB" b="1" dirty="0"/>
          </a:p>
          <a:p>
            <a:r>
              <a:rPr lang="en-US" b="1" dirty="0"/>
              <a:t>Avail an interactive user interface for the grading system</a:t>
            </a:r>
            <a:endParaRPr lang="en-GB" b="1" dirty="0"/>
          </a:p>
          <a:p>
            <a:endParaRPr lang="en-GB" b="1" dirty="0"/>
          </a:p>
          <a:p>
            <a:endParaRPr lang="en-GB" b="1" dirty="0"/>
          </a:p>
          <a:p>
            <a:endParaRPr lang="en-GB" b="1" dirty="0"/>
          </a:p>
        </p:txBody>
      </p:sp>
      <p:sp>
        <p:nvSpPr>
          <p:cNvPr id="4" name="Content Placeholder 3"/>
          <p:cNvSpPr>
            <a:spLocks noGrp="1" noEditPoints="1"/>
          </p:cNvSpPr>
          <p:nvPr>
            <p:ph sz="half" idx="2"/>
          </p:nvPr>
        </p:nvSpPr>
        <p:spPr>
          <a:xfrm>
            <a:off x="5563164" y="1641475"/>
            <a:ext cx="2999219" cy="4561660"/>
          </a:xfrm>
          <a:prstGeom prst="rect">
            <a:avLst/>
          </a:prstGeom>
        </p:spPr>
        <p:txBody>
          <a:bodyPr>
            <a:normAutofit fontScale="92500" lnSpcReduction="10000"/>
          </a:bodyPr>
          <a:lstStyle/>
          <a:p>
            <a:endParaRPr lang="en-GB" b="1" dirty="0"/>
          </a:p>
          <a:p>
            <a:r>
              <a:rPr lang="en-US" b="1" dirty="0"/>
              <a:t>Integrate new academic appraisal fields in the general reward system.</a:t>
            </a:r>
          </a:p>
          <a:p>
            <a:endParaRPr lang="en-GB" b="1" dirty="0"/>
          </a:p>
          <a:p>
            <a:endParaRPr lang="en-GB" b="1" dirty="0"/>
          </a:p>
          <a:p>
            <a:r>
              <a:rPr lang="en-US" b="1" dirty="0"/>
              <a:t>Provide an electronic means of reporting CBC results</a:t>
            </a:r>
            <a:endParaRPr lang="en-GB" b="1" dirty="0"/>
          </a:p>
          <a:p>
            <a:endParaRPr lang="en-GB" b="1" dirty="0"/>
          </a:p>
          <a:p>
            <a:endParaRPr lang="en-GB" b="1" dirty="0"/>
          </a:p>
          <a:p>
            <a:endParaRPr lang="en-GB" b="1" dirty="0"/>
          </a:p>
        </p:txBody>
      </p:sp>
      <p:pic>
        <p:nvPicPr>
          <p:cNvPr id="8" name="Picture 7"/>
          <p:cNvPicPr>
            <a:picLocks noChangeAspect="1"/>
          </p:cNvPicPr>
          <p:nvPr/>
        </p:nvPicPr>
        <p:blipFill>
          <a:blip r:embed="rId3"/>
          <a:srcRect/>
          <a:stretch>
            <a:fillRect/>
          </a:stretch>
        </p:blipFill>
        <p:spPr>
          <a:xfrm>
            <a:off x="8562382" y="4255935"/>
            <a:ext cx="2207217" cy="2207217"/>
          </a:xfrm>
          <a:prstGeom prst="rect">
            <a:avLst/>
          </a:prstGeom>
          <a:ln>
            <a:noFill/>
          </a:ln>
          <a:effectLst>
            <a:outerShdw blurRad="292100" dist="139700" dir="2700000" algn="tl" rotWithShape="0">
              <a:srgbClr val="333333">
                <a:alpha val="65000"/>
              </a:srgbClr>
            </a:outerShdw>
          </a:effectLst>
        </p:spPr>
      </p:pic>
      <p:pic>
        <p:nvPicPr>
          <p:cNvPr id="3074" name="Picture 2" descr="Realtime icon PNG and SVG Vector Free Download">
            <a:extLst>
              <a:ext uri="{FF2B5EF4-FFF2-40B4-BE49-F238E27FC236}">
                <a16:creationId xmlns:a16="http://schemas.microsoft.com/office/drawing/2014/main" id="{A86A99E4-A25B-835B-BEB0-E9B15B33E5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980" y="1615303"/>
            <a:ext cx="2162175" cy="21145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6" name="Picture 4" descr="User Interface - Ryte Wiki - The Digital Marketing Wiki">
            <a:extLst>
              <a:ext uri="{FF2B5EF4-FFF2-40B4-BE49-F238E27FC236}">
                <a16:creationId xmlns:a16="http://schemas.microsoft.com/office/drawing/2014/main" id="{5459A067-3210-BEFE-5FE3-4C5E6C7B12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9098" y="4302904"/>
            <a:ext cx="2692605" cy="17950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8" name="Picture 6" descr="Custom Systems And Data Silos Integration Solutions - Solutions &amp; Systems  Icon, HD Png Download - kindpng">
            <a:extLst>
              <a:ext uri="{FF2B5EF4-FFF2-40B4-BE49-F238E27FC236}">
                <a16:creationId xmlns:a16="http://schemas.microsoft.com/office/drawing/2014/main" id="{8B910B38-E2D1-A394-38BC-477BFF590F4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62382" y="1663853"/>
            <a:ext cx="2207217" cy="22278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System Solution</a:t>
            </a:r>
          </a:p>
        </p:txBody>
      </p:sp>
      <p:sp>
        <p:nvSpPr>
          <p:cNvPr id="3" name="Content Placeholder 2"/>
          <p:cNvSpPr>
            <a:spLocks noGrp="1" noEditPoints="1"/>
          </p:cNvSpPr>
          <p:nvPr>
            <p:ph idx="1"/>
          </p:nvPr>
        </p:nvSpPr>
        <p:spPr>
          <a:xfrm>
            <a:off x="469410" y="1557867"/>
            <a:ext cx="10515600" cy="4697231"/>
          </a:xfrm>
          <a:prstGeom prst="rect">
            <a:avLst/>
          </a:prstGeom>
        </p:spPr>
        <p:txBody>
          <a:bodyPr/>
          <a:lstStyle/>
          <a:p>
            <a:r>
              <a:rPr lang="en-GB" dirty="0"/>
              <a:t>The proposed</a:t>
            </a:r>
            <a:r>
              <a:rPr dirty="0"/>
              <a:t> </a:t>
            </a:r>
            <a:r>
              <a:rPr lang="en-GB" dirty="0"/>
              <a:t>system is a CBC Performance Grading System.</a:t>
            </a:r>
          </a:p>
          <a:p>
            <a:r>
              <a:rPr lang="en-GB" dirty="0"/>
              <a:t>It specifically focuses on the middle school years</a:t>
            </a:r>
          </a:p>
        </p:txBody>
      </p:sp>
      <p:pic>
        <p:nvPicPr>
          <p:cNvPr id="4098" name="Picture 2" descr="CBC Curriculum in Kenya Simply Explained - JITIMU">
            <a:extLst>
              <a:ext uri="{FF2B5EF4-FFF2-40B4-BE49-F238E27FC236}">
                <a16:creationId xmlns:a16="http://schemas.microsoft.com/office/drawing/2014/main" id="{2DCA11B3-28A2-461F-89D3-8BF07FB2B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357" y="2586969"/>
            <a:ext cx="8004175" cy="41912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r>
              <a:rPr lang="en-GB"/>
              <a:t>Methodology</a:t>
            </a:r>
          </a:p>
        </p:txBody>
      </p:sp>
      <p:sp>
        <p:nvSpPr>
          <p:cNvPr id="3" name="Content Placeholder 2"/>
          <p:cNvSpPr>
            <a:spLocks noGrp="1" noEditPoints="1"/>
          </p:cNvSpPr>
          <p:nvPr>
            <p:ph idx="1"/>
          </p:nvPr>
        </p:nvSpPr>
        <p:spPr>
          <a:prstGeom prst="rect">
            <a:avLst/>
          </a:prstGeom>
        </p:spPr>
        <p:txBody>
          <a:bodyPr/>
          <a:lstStyle/>
          <a:p>
            <a:pPr marL="0" indent="0">
              <a:buNone/>
            </a:pPr>
            <a:r>
              <a:rPr lang="en-GB" dirty="0"/>
              <a:t>Various methodologies</a:t>
            </a:r>
            <a:r>
              <a:rPr dirty="0"/>
              <a:t> </a:t>
            </a:r>
            <a:r>
              <a:rPr lang="en-GB" dirty="0"/>
              <a:t>are used in different</a:t>
            </a:r>
            <a:r>
              <a:rPr dirty="0"/>
              <a:t> </a:t>
            </a:r>
            <a:r>
              <a:rPr lang="en-GB" dirty="0"/>
              <a:t>phases</a:t>
            </a:r>
            <a:r>
              <a:rPr dirty="0"/>
              <a:t> </a:t>
            </a:r>
            <a:r>
              <a:rPr lang="en-GB" dirty="0"/>
              <a:t>of the project.</a:t>
            </a:r>
          </a:p>
          <a:p>
            <a:r>
              <a:rPr lang="en-GB" b="1" dirty="0"/>
              <a:t>Data collection</a:t>
            </a:r>
            <a:r>
              <a:rPr b="1" dirty="0"/>
              <a:t> </a:t>
            </a:r>
            <a:r>
              <a:rPr lang="en-GB" b="1" dirty="0"/>
              <a:t>:-</a:t>
            </a:r>
            <a:r>
              <a:rPr b="1" dirty="0"/>
              <a:t> </a:t>
            </a:r>
            <a:r>
              <a:rPr lang="en-GB" b="0" dirty="0"/>
              <a:t>Interviews,</a:t>
            </a:r>
            <a:r>
              <a:rPr b="0" dirty="0"/>
              <a:t> </a:t>
            </a:r>
            <a:r>
              <a:rPr lang="en-US" b="0" dirty="0"/>
              <a:t>Questionnaires</a:t>
            </a:r>
            <a:endParaRPr lang="en-GB" b="0" dirty="0"/>
          </a:p>
          <a:p>
            <a:r>
              <a:rPr lang="en-GB" b="1" dirty="0"/>
              <a:t>Programming</a:t>
            </a:r>
            <a:r>
              <a:rPr b="1" dirty="0"/>
              <a:t> </a:t>
            </a:r>
            <a:r>
              <a:rPr lang="en-GB" b="1" dirty="0"/>
              <a:t>:-</a:t>
            </a:r>
            <a:r>
              <a:rPr b="1" dirty="0"/>
              <a:t> </a:t>
            </a:r>
            <a:r>
              <a:rPr lang="en-GB" b="0" dirty="0"/>
              <a:t>Python</a:t>
            </a:r>
            <a:endParaRPr lang="en-GB" b="1" dirty="0"/>
          </a:p>
          <a:p>
            <a:r>
              <a:rPr lang="en-GB" b="1" dirty="0"/>
              <a:t>Model building</a:t>
            </a:r>
            <a:r>
              <a:rPr b="1" dirty="0"/>
              <a:t> </a:t>
            </a:r>
            <a:r>
              <a:rPr lang="en-GB" b="1" dirty="0"/>
              <a:t>:-</a:t>
            </a:r>
            <a:r>
              <a:rPr b="1" dirty="0"/>
              <a:t> </a:t>
            </a:r>
            <a:r>
              <a:rPr lang="en-US" b="0" dirty="0"/>
              <a:t>Fuzzy logic</a:t>
            </a:r>
            <a:endParaRPr lang="en-GB" b="0" dirty="0"/>
          </a:p>
          <a:p>
            <a:r>
              <a:rPr lang="en-GB" b="1" dirty="0"/>
              <a:t>GUI interface :-</a:t>
            </a:r>
            <a:r>
              <a:rPr b="1" dirty="0"/>
              <a:t> </a:t>
            </a:r>
            <a:r>
              <a:rPr lang="en-GB" b="0" dirty="0" err="1"/>
              <a:t>Tkinter</a:t>
            </a:r>
            <a:endParaRPr lang="en-GB"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GB" dirty="0"/>
              <a:t>Development Methodology</a:t>
            </a:r>
            <a:endParaRPr lang="en-US" dirty="0"/>
          </a:p>
        </p:txBody>
      </p:sp>
      <p:graphicFrame>
        <p:nvGraphicFramePr>
          <p:cNvPr id="8" name="Content Placeholder 3"/>
          <p:cNvGraphicFramePr/>
          <p:nvPr>
            <p:extLst>
              <p:ext uri="{D42A27DB-BD31-4B8C-83A1-F6EECF244321}">
                <p14:modId xmlns:p14="http://schemas.microsoft.com/office/powerpoint/2010/main" val="1355210738"/>
              </p:ext>
            </p:extLst>
          </p:nvPr>
        </p:nvGraphicFramePr>
        <p:xfrm>
          <a:off x="5283461" y="1600200"/>
          <a:ext cx="6157119" cy="3870564"/>
        </p:xfrm>
        <a:graphic>
          <a:graphicData uri="http://schemas.openxmlformats.org/drawingml/2006/table">
            <a:tbl>
              <a:tblPr firstRow="1" bandRow="1"/>
              <a:tblGrid>
                <a:gridCol w="1539293">
                  <a:extLst>
                    <a:ext uri="{9D8B030D-6E8A-4147-A177-3AD203B41FA5}">
                      <a16:colId xmlns:a16="http://schemas.microsoft.com/office/drawing/2014/main" val="20000"/>
                    </a:ext>
                  </a:extLst>
                </a:gridCol>
                <a:gridCol w="1539293">
                  <a:extLst>
                    <a:ext uri="{9D8B030D-6E8A-4147-A177-3AD203B41FA5}">
                      <a16:colId xmlns:a16="http://schemas.microsoft.com/office/drawing/2014/main" val="20001"/>
                    </a:ext>
                  </a:extLst>
                </a:gridCol>
                <a:gridCol w="1539293">
                  <a:extLst>
                    <a:ext uri="{9D8B030D-6E8A-4147-A177-3AD203B41FA5}">
                      <a16:colId xmlns:a16="http://schemas.microsoft.com/office/drawing/2014/main" val="20002"/>
                    </a:ext>
                  </a:extLst>
                </a:gridCol>
                <a:gridCol w="1539240">
                  <a:extLst>
                    <a:ext uri="{9D8B030D-6E8A-4147-A177-3AD203B41FA5}">
                      <a16:colId xmlns:a16="http://schemas.microsoft.com/office/drawing/2014/main" val="20003"/>
                    </a:ext>
                  </a:extLst>
                </a:gridCol>
              </a:tblGrid>
              <a:tr h="523174">
                <a:tc>
                  <a:txBody>
                    <a:bodyPr/>
                    <a:lstStyle>
                      <a:lvl1pPr marL="0" algn="l" defTabSz="914400" rtl="0" eaLnBrk="1" latinLnBrk="0" hangingPunct="1">
                        <a:defRPr sz="1800" b="1" kern="1200">
                          <a:solidFill>
                            <a:schemeClr val="lt1"/>
                          </a:solidFill>
                          <a:latin typeface="Tw Cen MT"/>
                        </a:defRPr>
                      </a:lvl1pPr>
                      <a:lvl2pPr marL="457200" algn="l" defTabSz="914400" rtl="0" eaLnBrk="1" latinLnBrk="0" hangingPunct="1">
                        <a:defRPr sz="1800" b="1" kern="1200">
                          <a:solidFill>
                            <a:schemeClr val="lt1"/>
                          </a:solidFill>
                          <a:latin typeface="Tw Cen MT"/>
                        </a:defRPr>
                      </a:lvl2pPr>
                      <a:lvl3pPr marL="914400" algn="l" defTabSz="914400" rtl="0" eaLnBrk="1" latinLnBrk="0" hangingPunct="1">
                        <a:defRPr sz="1800" b="1" kern="1200">
                          <a:solidFill>
                            <a:schemeClr val="lt1"/>
                          </a:solidFill>
                          <a:latin typeface="Tw Cen MT"/>
                        </a:defRPr>
                      </a:lvl3pPr>
                      <a:lvl4pPr marL="1371600" algn="l" defTabSz="914400" rtl="0" eaLnBrk="1" latinLnBrk="0" hangingPunct="1">
                        <a:defRPr sz="1800" b="1" kern="1200">
                          <a:solidFill>
                            <a:schemeClr val="lt1"/>
                          </a:solidFill>
                          <a:latin typeface="Tw Cen MT"/>
                        </a:defRPr>
                      </a:lvl4pPr>
                      <a:lvl5pPr marL="1828800" algn="l" defTabSz="914400" rtl="0" eaLnBrk="1" latinLnBrk="0" hangingPunct="1">
                        <a:defRPr sz="1800" b="1" kern="1200">
                          <a:solidFill>
                            <a:schemeClr val="lt1"/>
                          </a:solidFill>
                          <a:latin typeface="Tw Cen MT"/>
                        </a:defRPr>
                      </a:lvl5pPr>
                      <a:lvl6pPr marL="2286000" algn="l" defTabSz="914400" rtl="0" eaLnBrk="1" latinLnBrk="0" hangingPunct="1">
                        <a:defRPr sz="1800" b="1" kern="1200">
                          <a:solidFill>
                            <a:schemeClr val="lt1"/>
                          </a:solidFill>
                          <a:latin typeface="Tw Cen MT"/>
                        </a:defRPr>
                      </a:lvl6pPr>
                      <a:lvl7pPr marL="2743200" algn="l" defTabSz="914400" rtl="0" eaLnBrk="1" latinLnBrk="0" hangingPunct="1">
                        <a:defRPr sz="1800" b="1" kern="1200">
                          <a:solidFill>
                            <a:schemeClr val="lt1"/>
                          </a:solidFill>
                          <a:latin typeface="Tw Cen MT"/>
                        </a:defRPr>
                      </a:lvl7pPr>
                      <a:lvl8pPr marL="3200400" algn="l" defTabSz="914400" rtl="0" eaLnBrk="1" latinLnBrk="0" hangingPunct="1">
                        <a:defRPr sz="1800" b="1" kern="1200">
                          <a:solidFill>
                            <a:schemeClr val="lt1"/>
                          </a:solidFill>
                          <a:latin typeface="Tw Cen MT"/>
                        </a:defRPr>
                      </a:lvl8pPr>
                      <a:lvl9pPr marL="3657600" algn="l" defTabSz="914400" rtl="0" eaLnBrk="1" latinLnBrk="0" hangingPunct="1">
                        <a:defRPr sz="1800" b="1" kern="1200">
                          <a:solidFill>
                            <a:schemeClr val="lt1"/>
                          </a:solidFill>
                          <a:latin typeface="Tw Cen MT"/>
                        </a:defRPr>
                      </a:lvl9pPr>
                    </a:lstStyle>
                    <a:p>
                      <a:pPr algn="ctr"/>
                      <a:r>
                        <a:rPr lang="en-US" sz="1400" dirty="0"/>
                        <a:t>T</a:t>
                      </a:r>
                      <a:r>
                        <a:rPr lang="en-GB" sz="1400" dirty="0"/>
                        <a:t>ask ID</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FEB80A"/>
                    </a:solidFill>
                  </a:tcPr>
                </a:tc>
                <a:tc>
                  <a:txBody>
                    <a:bodyPr/>
                    <a:lstStyle>
                      <a:lvl1pPr marL="0" algn="l" defTabSz="914400" rtl="0" eaLnBrk="1" latinLnBrk="0" hangingPunct="1">
                        <a:defRPr sz="1800" b="1" kern="1200">
                          <a:solidFill>
                            <a:schemeClr val="lt1"/>
                          </a:solidFill>
                          <a:latin typeface="Tw Cen MT"/>
                        </a:defRPr>
                      </a:lvl1pPr>
                      <a:lvl2pPr marL="457200" algn="l" defTabSz="914400" rtl="0" eaLnBrk="1" latinLnBrk="0" hangingPunct="1">
                        <a:defRPr sz="1800" b="1" kern="1200">
                          <a:solidFill>
                            <a:schemeClr val="lt1"/>
                          </a:solidFill>
                          <a:latin typeface="Tw Cen MT"/>
                        </a:defRPr>
                      </a:lvl2pPr>
                      <a:lvl3pPr marL="914400" algn="l" defTabSz="914400" rtl="0" eaLnBrk="1" latinLnBrk="0" hangingPunct="1">
                        <a:defRPr sz="1800" b="1" kern="1200">
                          <a:solidFill>
                            <a:schemeClr val="lt1"/>
                          </a:solidFill>
                          <a:latin typeface="Tw Cen MT"/>
                        </a:defRPr>
                      </a:lvl3pPr>
                      <a:lvl4pPr marL="1371600" algn="l" defTabSz="914400" rtl="0" eaLnBrk="1" latinLnBrk="0" hangingPunct="1">
                        <a:defRPr sz="1800" b="1" kern="1200">
                          <a:solidFill>
                            <a:schemeClr val="lt1"/>
                          </a:solidFill>
                          <a:latin typeface="Tw Cen MT"/>
                        </a:defRPr>
                      </a:lvl4pPr>
                      <a:lvl5pPr marL="1828800" algn="l" defTabSz="914400" rtl="0" eaLnBrk="1" latinLnBrk="0" hangingPunct="1">
                        <a:defRPr sz="1800" b="1" kern="1200">
                          <a:solidFill>
                            <a:schemeClr val="lt1"/>
                          </a:solidFill>
                          <a:latin typeface="Tw Cen MT"/>
                        </a:defRPr>
                      </a:lvl5pPr>
                      <a:lvl6pPr marL="2286000" algn="l" defTabSz="914400" rtl="0" eaLnBrk="1" latinLnBrk="0" hangingPunct="1">
                        <a:defRPr sz="1800" b="1" kern="1200">
                          <a:solidFill>
                            <a:schemeClr val="lt1"/>
                          </a:solidFill>
                          <a:latin typeface="Tw Cen MT"/>
                        </a:defRPr>
                      </a:lvl6pPr>
                      <a:lvl7pPr marL="2743200" algn="l" defTabSz="914400" rtl="0" eaLnBrk="1" latinLnBrk="0" hangingPunct="1">
                        <a:defRPr sz="1800" b="1" kern="1200">
                          <a:solidFill>
                            <a:schemeClr val="lt1"/>
                          </a:solidFill>
                          <a:latin typeface="Tw Cen MT"/>
                        </a:defRPr>
                      </a:lvl7pPr>
                      <a:lvl8pPr marL="3200400" algn="l" defTabSz="914400" rtl="0" eaLnBrk="1" latinLnBrk="0" hangingPunct="1">
                        <a:defRPr sz="1800" b="1" kern="1200">
                          <a:solidFill>
                            <a:schemeClr val="lt1"/>
                          </a:solidFill>
                          <a:latin typeface="Tw Cen MT"/>
                        </a:defRPr>
                      </a:lvl8pPr>
                      <a:lvl9pPr marL="3657600" algn="l" defTabSz="914400" rtl="0" eaLnBrk="1" latinLnBrk="0" hangingPunct="1">
                        <a:defRPr sz="1800" b="1" kern="1200">
                          <a:solidFill>
                            <a:schemeClr val="lt1"/>
                          </a:solidFill>
                          <a:latin typeface="Tw Cen MT"/>
                        </a:defRPr>
                      </a:lvl9pPr>
                    </a:lstStyle>
                    <a:p>
                      <a:pPr algn="ctr"/>
                      <a:r>
                        <a:rPr lang="en-GB" sz="1400" dirty="0"/>
                        <a:t>Task</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FEB80A"/>
                    </a:solidFill>
                  </a:tcPr>
                </a:tc>
                <a:tc>
                  <a:txBody>
                    <a:bodyPr/>
                    <a:lstStyle>
                      <a:lvl1pPr marL="0" algn="l" defTabSz="914400" rtl="0" eaLnBrk="1" latinLnBrk="0" hangingPunct="1">
                        <a:defRPr sz="1800" b="1" kern="1200">
                          <a:solidFill>
                            <a:schemeClr val="lt1"/>
                          </a:solidFill>
                          <a:latin typeface="Tw Cen MT"/>
                        </a:defRPr>
                      </a:lvl1pPr>
                      <a:lvl2pPr marL="457200" algn="l" defTabSz="914400" rtl="0" eaLnBrk="1" latinLnBrk="0" hangingPunct="1">
                        <a:defRPr sz="1800" b="1" kern="1200">
                          <a:solidFill>
                            <a:schemeClr val="lt1"/>
                          </a:solidFill>
                          <a:latin typeface="Tw Cen MT"/>
                        </a:defRPr>
                      </a:lvl2pPr>
                      <a:lvl3pPr marL="914400" algn="l" defTabSz="914400" rtl="0" eaLnBrk="1" latinLnBrk="0" hangingPunct="1">
                        <a:defRPr sz="1800" b="1" kern="1200">
                          <a:solidFill>
                            <a:schemeClr val="lt1"/>
                          </a:solidFill>
                          <a:latin typeface="Tw Cen MT"/>
                        </a:defRPr>
                      </a:lvl3pPr>
                      <a:lvl4pPr marL="1371600" algn="l" defTabSz="914400" rtl="0" eaLnBrk="1" latinLnBrk="0" hangingPunct="1">
                        <a:defRPr sz="1800" b="1" kern="1200">
                          <a:solidFill>
                            <a:schemeClr val="lt1"/>
                          </a:solidFill>
                          <a:latin typeface="Tw Cen MT"/>
                        </a:defRPr>
                      </a:lvl4pPr>
                      <a:lvl5pPr marL="1828800" algn="l" defTabSz="914400" rtl="0" eaLnBrk="1" latinLnBrk="0" hangingPunct="1">
                        <a:defRPr sz="1800" b="1" kern="1200">
                          <a:solidFill>
                            <a:schemeClr val="lt1"/>
                          </a:solidFill>
                          <a:latin typeface="Tw Cen MT"/>
                        </a:defRPr>
                      </a:lvl5pPr>
                      <a:lvl6pPr marL="2286000" algn="l" defTabSz="914400" rtl="0" eaLnBrk="1" latinLnBrk="0" hangingPunct="1">
                        <a:defRPr sz="1800" b="1" kern="1200">
                          <a:solidFill>
                            <a:schemeClr val="lt1"/>
                          </a:solidFill>
                          <a:latin typeface="Tw Cen MT"/>
                        </a:defRPr>
                      </a:lvl6pPr>
                      <a:lvl7pPr marL="2743200" algn="l" defTabSz="914400" rtl="0" eaLnBrk="1" latinLnBrk="0" hangingPunct="1">
                        <a:defRPr sz="1800" b="1" kern="1200">
                          <a:solidFill>
                            <a:schemeClr val="lt1"/>
                          </a:solidFill>
                          <a:latin typeface="Tw Cen MT"/>
                        </a:defRPr>
                      </a:lvl7pPr>
                      <a:lvl8pPr marL="3200400" algn="l" defTabSz="914400" rtl="0" eaLnBrk="1" latinLnBrk="0" hangingPunct="1">
                        <a:defRPr sz="1800" b="1" kern="1200">
                          <a:solidFill>
                            <a:schemeClr val="lt1"/>
                          </a:solidFill>
                          <a:latin typeface="Tw Cen MT"/>
                        </a:defRPr>
                      </a:lvl8pPr>
                      <a:lvl9pPr marL="3657600" algn="l" defTabSz="914400" rtl="0" eaLnBrk="1" latinLnBrk="0" hangingPunct="1">
                        <a:defRPr sz="1800" b="1" kern="1200">
                          <a:solidFill>
                            <a:schemeClr val="lt1"/>
                          </a:solidFill>
                          <a:latin typeface="Tw Cen MT"/>
                        </a:defRPr>
                      </a:lvl9pPr>
                    </a:lstStyle>
                    <a:p>
                      <a:pPr algn="ctr"/>
                      <a:r>
                        <a:rPr lang="en-GB" sz="1400" dirty="0"/>
                        <a:t>Weight</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FEB80A"/>
                    </a:solidFill>
                  </a:tcPr>
                </a:tc>
                <a:tc>
                  <a:txBody>
                    <a:bodyPr/>
                    <a:lstStyle>
                      <a:lvl1pPr marL="0" algn="l" defTabSz="914400" rtl="0" eaLnBrk="1" latinLnBrk="0" hangingPunct="1">
                        <a:defRPr sz="1800" b="1" kern="1200">
                          <a:solidFill>
                            <a:schemeClr val="lt1"/>
                          </a:solidFill>
                          <a:latin typeface="Tw Cen MT"/>
                        </a:defRPr>
                      </a:lvl1pPr>
                      <a:lvl2pPr marL="457200" algn="l" defTabSz="914400" rtl="0" eaLnBrk="1" latinLnBrk="0" hangingPunct="1">
                        <a:defRPr sz="1800" b="1" kern="1200">
                          <a:solidFill>
                            <a:schemeClr val="lt1"/>
                          </a:solidFill>
                          <a:latin typeface="Tw Cen MT"/>
                        </a:defRPr>
                      </a:lvl2pPr>
                      <a:lvl3pPr marL="914400" algn="l" defTabSz="914400" rtl="0" eaLnBrk="1" latinLnBrk="0" hangingPunct="1">
                        <a:defRPr sz="1800" b="1" kern="1200">
                          <a:solidFill>
                            <a:schemeClr val="lt1"/>
                          </a:solidFill>
                          <a:latin typeface="Tw Cen MT"/>
                        </a:defRPr>
                      </a:lvl3pPr>
                      <a:lvl4pPr marL="1371600" algn="l" defTabSz="914400" rtl="0" eaLnBrk="1" latinLnBrk="0" hangingPunct="1">
                        <a:defRPr sz="1800" b="1" kern="1200">
                          <a:solidFill>
                            <a:schemeClr val="lt1"/>
                          </a:solidFill>
                          <a:latin typeface="Tw Cen MT"/>
                        </a:defRPr>
                      </a:lvl4pPr>
                      <a:lvl5pPr marL="1828800" algn="l" defTabSz="914400" rtl="0" eaLnBrk="1" latinLnBrk="0" hangingPunct="1">
                        <a:defRPr sz="1800" b="1" kern="1200">
                          <a:solidFill>
                            <a:schemeClr val="lt1"/>
                          </a:solidFill>
                          <a:latin typeface="Tw Cen MT"/>
                        </a:defRPr>
                      </a:lvl5pPr>
                      <a:lvl6pPr marL="2286000" algn="l" defTabSz="914400" rtl="0" eaLnBrk="1" latinLnBrk="0" hangingPunct="1">
                        <a:defRPr sz="1800" b="1" kern="1200">
                          <a:solidFill>
                            <a:schemeClr val="lt1"/>
                          </a:solidFill>
                          <a:latin typeface="Tw Cen MT"/>
                        </a:defRPr>
                      </a:lvl6pPr>
                      <a:lvl7pPr marL="2743200" algn="l" defTabSz="914400" rtl="0" eaLnBrk="1" latinLnBrk="0" hangingPunct="1">
                        <a:defRPr sz="1800" b="1" kern="1200">
                          <a:solidFill>
                            <a:schemeClr val="lt1"/>
                          </a:solidFill>
                          <a:latin typeface="Tw Cen MT"/>
                        </a:defRPr>
                      </a:lvl7pPr>
                      <a:lvl8pPr marL="3200400" algn="l" defTabSz="914400" rtl="0" eaLnBrk="1" latinLnBrk="0" hangingPunct="1">
                        <a:defRPr sz="1800" b="1" kern="1200">
                          <a:solidFill>
                            <a:schemeClr val="lt1"/>
                          </a:solidFill>
                          <a:latin typeface="Tw Cen MT"/>
                        </a:defRPr>
                      </a:lvl8pPr>
                      <a:lvl9pPr marL="3657600" algn="l" defTabSz="914400" rtl="0" eaLnBrk="1" latinLnBrk="0" hangingPunct="1">
                        <a:defRPr sz="1800" b="1" kern="1200">
                          <a:solidFill>
                            <a:schemeClr val="lt1"/>
                          </a:solidFill>
                          <a:latin typeface="Tw Cen MT"/>
                        </a:defRPr>
                      </a:lvl9pPr>
                    </a:lstStyle>
                    <a:p>
                      <a:pPr algn="ctr"/>
                      <a:r>
                        <a:rPr lang="en-GB" sz="1400" dirty="0"/>
                        <a:t>Completed</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FEB80A"/>
                    </a:solidFill>
                  </a:tcPr>
                </a:tc>
                <a:extLst>
                  <a:ext uri="{0D108BD9-81ED-4DB2-BD59-A6C34878D82A}">
                    <a16:rowId xmlns:a16="http://schemas.microsoft.com/office/drawing/2014/main" val="10000"/>
                  </a:ext>
                </a:extLst>
              </a:tr>
              <a:tr h="523174">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1400" dirty="0"/>
                        <a:t>1</a:t>
                      </a:r>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Requirements Engineering</a:t>
                      </a:r>
                      <a:r>
                        <a:rPr lang="en-US" sz="1400" dirty="0"/>
                        <a:t> </a:t>
                      </a:r>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10%</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Yes</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extLst>
                  <a:ext uri="{0D108BD9-81ED-4DB2-BD59-A6C34878D82A}">
                    <a16:rowId xmlns:a16="http://schemas.microsoft.com/office/drawing/2014/main" val="10001"/>
                  </a:ext>
                </a:extLst>
              </a:tr>
              <a:tr h="523174">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1400" dirty="0"/>
                        <a:t>2</a:t>
                      </a:r>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Fuzzy system development</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60%</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Yes</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extLst>
                  <a:ext uri="{0D108BD9-81ED-4DB2-BD59-A6C34878D82A}">
                    <a16:rowId xmlns:a16="http://schemas.microsoft.com/office/drawing/2014/main" val="10002"/>
                  </a:ext>
                </a:extLst>
              </a:tr>
              <a:tr h="523174">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US" sz="1400" dirty="0"/>
                        <a:t>3</a:t>
                      </a:r>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Interface design and</a:t>
                      </a:r>
                      <a:r>
                        <a:rPr sz="1400" dirty="0"/>
                        <a:t> </a:t>
                      </a:r>
                      <a:r>
                        <a:rPr lang="en-GB" sz="1400" dirty="0"/>
                        <a:t>implementation</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20%</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Yes</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extLst>
                  <a:ext uri="{0D108BD9-81ED-4DB2-BD59-A6C34878D82A}">
                    <a16:rowId xmlns:a16="http://schemas.microsoft.com/office/drawing/2014/main" val="10003"/>
                  </a:ext>
                </a:extLst>
              </a:tr>
              <a:tr h="523174">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4</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Quality</a:t>
                      </a:r>
                      <a:r>
                        <a:rPr sz="1400" dirty="0"/>
                        <a:t> </a:t>
                      </a:r>
                      <a:r>
                        <a:rPr lang="en-GB" sz="1400" dirty="0"/>
                        <a:t>Assurance</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8%</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Partially</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extLst>
                  <a:ext uri="{0D108BD9-81ED-4DB2-BD59-A6C34878D82A}">
                    <a16:rowId xmlns:a16="http://schemas.microsoft.com/office/drawing/2014/main" val="10004"/>
                  </a:ext>
                </a:extLst>
              </a:tr>
              <a:tr h="523174">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5</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User acceptance</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2%</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r>
                        <a:rPr lang="en-GB" sz="1400" dirty="0"/>
                        <a:t>Yes</a:t>
                      </a: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40000"/>
                      </a:srgbClr>
                    </a:solidFill>
                  </a:tcPr>
                </a:tc>
                <a:extLst>
                  <a:ext uri="{0D108BD9-81ED-4DB2-BD59-A6C34878D82A}">
                    <a16:rowId xmlns:a16="http://schemas.microsoft.com/office/drawing/2014/main" val="10005"/>
                  </a:ext>
                </a:extLst>
              </a:tr>
              <a:tr h="523174">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tc>
                  <a:txBody>
                    <a:bodyPr/>
                    <a:lstStyle>
                      <a:lvl1pPr marL="0" algn="l" defTabSz="914400" rtl="0" eaLnBrk="1" latinLnBrk="0" hangingPunct="1">
                        <a:defRPr sz="1800" kern="1200">
                          <a:solidFill>
                            <a:schemeClr val="dk1"/>
                          </a:solidFill>
                          <a:latin typeface="Tw Cen MT"/>
                        </a:defRPr>
                      </a:lvl1pPr>
                      <a:lvl2pPr marL="457200" algn="l" defTabSz="914400" rtl="0" eaLnBrk="1" latinLnBrk="0" hangingPunct="1">
                        <a:defRPr sz="1800" kern="1200">
                          <a:solidFill>
                            <a:schemeClr val="dk1"/>
                          </a:solidFill>
                          <a:latin typeface="Tw Cen MT"/>
                        </a:defRPr>
                      </a:lvl2pPr>
                      <a:lvl3pPr marL="914400" algn="l" defTabSz="914400" rtl="0" eaLnBrk="1" latinLnBrk="0" hangingPunct="1">
                        <a:defRPr sz="1800" kern="1200">
                          <a:solidFill>
                            <a:schemeClr val="dk1"/>
                          </a:solidFill>
                          <a:latin typeface="Tw Cen MT"/>
                        </a:defRPr>
                      </a:lvl3pPr>
                      <a:lvl4pPr marL="1371600" algn="l" defTabSz="914400" rtl="0" eaLnBrk="1" latinLnBrk="0" hangingPunct="1">
                        <a:defRPr sz="1800" kern="1200">
                          <a:solidFill>
                            <a:schemeClr val="dk1"/>
                          </a:solidFill>
                          <a:latin typeface="Tw Cen MT"/>
                        </a:defRPr>
                      </a:lvl4pPr>
                      <a:lvl5pPr marL="1828800" algn="l" defTabSz="914400" rtl="0" eaLnBrk="1" latinLnBrk="0" hangingPunct="1">
                        <a:defRPr sz="1800" kern="1200">
                          <a:solidFill>
                            <a:schemeClr val="dk1"/>
                          </a:solidFill>
                          <a:latin typeface="Tw Cen MT"/>
                        </a:defRPr>
                      </a:lvl5pPr>
                      <a:lvl6pPr marL="2286000" algn="l" defTabSz="914400" rtl="0" eaLnBrk="1" latinLnBrk="0" hangingPunct="1">
                        <a:defRPr sz="1800" kern="1200">
                          <a:solidFill>
                            <a:schemeClr val="dk1"/>
                          </a:solidFill>
                          <a:latin typeface="Tw Cen MT"/>
                        </a:defRPr>
                      </a:lvl6pPr>
                      <a:lvl7pPr marL="2743200" algn="l" defTabSz="914400" rtl="0" eaLnBrk="1" latinLnBrk="0" hangingPunct="1">
                        <a:defRPr sz="1800" kern="1200">
                          <a:solidFill>
                            <a:schemeClr val="dk1"/>
                          </a:solidFill>
                          <a:latin typeface="Tw Cen MT"/>
                        </a:defRPr>
                      </a:lvl7pPr>
                      <a:lvl8pPr marL="3200400" algn="l" defTabSz="914400" rtl="0" eaLnBrk="1" latinLnBrk="0" hangingPunct="1">
                        <a:defRPr sz="1800" kern="1200">
                          <a:solidFill>
                            <a:schemeClr val="dk1"/>
                          </a:solidFill>
                          <a:latin typeface="Tw Cen MT"/>
                        </a:defRPr>
                      </a:lvl8pPr>
                      <a:lvl9pPr marL="3657600" algn="l" defTabSz="914400" rtl="0" eaLnBrk="1" latinLnBrk="0" hangingPunct="1">
                        <a:defRPr sz="1800" kern="1200">
                          <a:solidFill>
                            <a:schemeClr val="dk1"/>
                          </a:solidFill>
                          <a:latin typeface="Tw Cen MT"/>
                        </a:defRPr>
                      </a:lvl9pPr>
                    </a:lstStyle>
                    <a:p>
                      <a:pPr algn="ctr"/>
                      <a:endParaRPr lang="en-US" sz="1400" dirty="0"/>
                    </a:p>
                  </a:txBody>
                  <a:tcPr marL="95923" marR="95923">
                    <a:lnL>
                      <a:noFill/>
                    </a:lnL>
                    <a:lnR>
                      <a:noFill/>
                    </a:lnR>
                    <a:lnT>
                      <a:noFill/>
                    </a:lnT>
                    <a:lnB>
                      <a:noFill/>
                    </a:lnB>
                    <a:lnTlToBr w="12700" cmpd="sng">
                      <a:noFill/>
                      <a:prstDash val="solid"/>
                    </a:lnTlToBr>
                    <a:lnBlToTr w="12700" cmpd="sng">
                      <a:noFill/>
                      <a:prstDash val="solid"/>
                    </a:lnBlToTr>
                    <a:solidFill>
                      <a:srgbClr val="3891A7">
                        <a:tint val="20000"/>
                      </a:srgbClr>
                    </a:solidFill>
                  </a:tcPr>
                </a:tc>
                <a:extLst>
                  <a:ext uri="{0D108BD9-81ED-4DB2-BD59-A6C34878D82A}">
                    <a16:rowId xmlns:a16="http://schemas.microsoft.com/office/drawing/2014/main" val="10006"/>
                  </a:ext>
                </a:extLst>
              </a:tr>
            </a:tbl>
          </a:graphicData>
        </a:graphic>
      </p:graphicFrame>
      <p:pic>
        <p:nvPicPr>
          <p:cNvPr id="45" name="Picture 44"/>
          <p:cNvPicPr>
            <a:picLocks noChangeAspect="1"/>
          </p:cNvPicPr>
          <p:nvPr/>
        </p:nvPicPr>
        <p:blipFill>
          <a:blip r:embed="rId3"/>
          <a:srcRect/>
          <a:stretch>
            <a:fillRect/>
          </a:stretch>
        </p:blipFill>
        <p:spPr>
          <a:xfrm>
            <a:off x="218432" y="1760965"/>
            <a:ext cx="4762500" cy="381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noEditPoints="1"/>
          </p:cNvSpPr>
          <p:nvPr>
            <p:ph idx="1"/>
          </p:nvPr>
        </p:nvSpPr>
        <p:spPr>
          <a:xfrm>
            <a:off x="647700" y="1605491"/>
            <a:ext cx="10896600" cy="1603375"/>
          </a:xfrm>
          <a:prstGeom prst="rect">
            <a:avLst/>
          </a:prstGeom>
        </p:spPr>
        <p:txBody>
          <a:bodyPr/>
          <a:lstStyle/>
          <a:p>
            <a:r>
              <a:rPr lang="en-GB" dirty="0"/>
              <a:t>This systems is designed to aid teachers in grading students</a:t>
            </a:r>
          </a:p>
          <a:p>
            <a:r>
              <a:rPr lang="en-GB" dirty="0"/>
              <a:t>The system</a:t>
            </a:r>
            <a:r>
              <a:rPr dirty="0"/>
              <a:t> </a:t>
            </a:r>
            <a:r>
              <a:rPr lang="en-GB" dirty="0"/>
              <a:t>requires a user (teacher and heads of institution) to register themselves and login</a:t>
            </a:r>
          </a:p>
        </p:txBody>
      </p:sp>
      <p:sp>
        <p:nvSpPr>
          <p:cNvPr id="2" name="Title 1"/>
          <p:cNvSpPr>
            <a:spLocks noGrp="1" noEditPoints="1"/>
          </p:cNvSpPr>
          <p:nvPr>
            <p:ph type="title"/>
          </p:nvPr>
        </p:nvSpPr>
        <p:spPr>
          <a:prstGeom prst="rect">
            <a:avLst/>
          </a:prstGeom>
        </p:spPr>
        <p:txBody>
          <a:bodyPr/>
          <a:lstStyle/>
          <a:p>
            <a:r>
              <a:rPr lang="en-GB"/>
              <a:t>Results</a:t>
            </a:r>
          </a:p>
        </p:txBody>
      </p:sp>
      <p:pic>
        <p:nvPicPr>
          <p:cNvPr id="4" name="Picture 3">
            <a:extLst>
              <a:ext uri="{FF2B5EF4-FFF2-40B4-BE49-F238E27FC236}">
                <a16:creationId xmlns:a16="http://schemas.microsoft.com/office/drawing/2014/main" id="{CAF81F67-F484-71A0-9E19-9AFCAA27BDE0}"/>
              </a:ext>
            </a:extLst>
          </p:cNvPr>
          <p:cNvPicPr>
            <a:picLocks noChangeAspect="1"/>
          </p:cNvPicPr>
          <p:nvPr/>
        </p:nvPicPr>
        <p:blipFill rotWithShape="1">
          <a:blip r:embed="rId3">
            <a:extLst>
              <a:ext uri="{28A0092B-C50C-407E-A947-70E740481C1C}">
                <a14:useLocalDpi xmlns:a14="http://schemas.microsoft.com/office/drawing/2010/main" val="0"/>
              </a:ext>
            </a:extLst>
          </a:blip>
          <a:srcRect b="31969"/>
          <a:stretch/>
        </p:blipFill>
        <p:spPr>
          <a:xfrm>
            <a:off x="1847846" y="3004192"/>
            <a:ext cx="6578042" cy="34886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noEditPoints="1"/>
          </p:cNvSpPr>
          <p:nvPr>
            <p:ph idx="1"/>
          </p:nvPr>
        </p:nvSpPr>
        <p:spPr>
          <a:xfrm>
            <a:off x="5723467" y="1842559"/>
            <a:ext cx="5969000" cy="4351338"/>
          </a:xfrm>
          <a:prstGeom prst="rect">
            <a:avLst/>
          </a:prstGeom>
        </p:spPr>
        <p:txBody>
          <a:bodyPr/>
          <a:lstStyle/>
          <a:p>
            <a:r>
              <a:rPr lang="en-GB" dirty="0"/>
              <a:t>The system</a:t>
            </a:r>
            <a:r>
              <a:rPr dirty="0"/>
              <a:t> </a:t>
            </a:r>
            <a:r>
              <a:rPr lang="en-GB" dirty="0"/>
              <a:t>requires grades input from the teacher</a:t>
            </a:r>
          </a:p>
          <a:p>
            <a:r>
              <a:rPr lang="en-GB" dirty="0"/>
              <a:t>It is then runs through</a:t>
            </a:r>
            <a:r>
              <a:rPr dirty="0"/>
              <a:t> </a:t>
            </a:r>
            <a:r>
              <a:rPr lang="en-GB" dirty="0"/>
              <a:t>our</a:t>
            </a:r>
            <a:r>
              <a:rPr dirty="0"/>
              <a:t> </a:t>
            </a:r>
            <a:r>
              <a:rPr lang="en-GB" dirty="0"/>
              <a:t>trained</a:t>
            </a:r>
            <a:r>
              <a:rPr dirty="0"/>
              <a:t> </a:t>
            </a:r>
            <a:r>
              <a:rPr lang="en-GB" dirty="0"/>
              <a:t>model and </a:t>
            </a:r>
            <a:r>
              <a:rPr lang="en-US" dirty="0"/>
              <a:t>a GPA grade is determined</a:t>
            </a:r>
          </a:p>
          <a:p>
            <a:r>
              <a:rPr lang="en-US" dirty="0"/>
              <a:t>Moreover, the system offers various comments on the specific subjects </a:t>
            </a:r>
            <a:endParaRPr lang="en-GB" dirty="0"/>
          </a:p>
          <a:p>
            <a:endParaRPr lang="en-GB" dirty="0"/>
          </a:p>
        </p:txBody>
      </p:sp>
      <p:sp>
        <p:nvSpPr>
          <p:cNvPr id="2" name="Title 1"/>
          <p:cNvSpPr>
            <a:spLocks noGrp="1" noEditPoints="1"/>
          </p:cNvSpPr>
          <p:nvPr>
            <p:ph type="title"/>
          </p:nvPr>
        </p:nvSpPr>
        <p:spPr>
          <a:prstGeom prst="rect">
            <a:avLst/>
          </a:prstGeom>
        </p:spPr>
        <p:txBody>
          <a:bodyPr/>
          <a:lstStyle/>
          <a:p>
            <a:r>
              <a:rPr lang="en-GB"/>
              <a:t>Results</a:t>
            </a:r>
          </a:p>
        </p:txBody>
      </p:sp>
      <p:pic>
        <p:nvPicPr>
          <p:cNvPr id="4" name="Picture 3">
            <a:extLst>
              <a:ext uri="{FF2B5EF4-FFF2-40B4-BE49-F238E27FC236}">
                <a16:creationId xmlns:a16="http://schemas.microsoft.com/office/drawing/2014/main" id="{B09CF658-A1F1-5D06-8B32-4E984DA123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527007"/>
            <a:ext cx="3926037" cy="4982442"/>
          </a:xfrm>
          <a:prstGeom prst="rect">
            <a:avLst/>
          </a:prstGeom>
        </p:spPr>
      </p:pic>
    </p:spTree>
    <p:extLst>
      <p:ext uri="{BB962C8B-B14F-4D97-AF65-F5344CB8AC3E}">
        <p14:creationId xmlns:p14="http://schemas.microsoft.com/office/powerpoint/2010/main" val="2365339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Beng" typeface="Vrinda"/>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Hans" typeface="宋体"/>
        <a:font script="Hant" typeface="新細明體"/>
        <a:font script="Jpan" typeface="ＭＳ Ｐゴシック"/>
      </a:majorFont>
      <a:minorFont>
        <a:latin typeface="Calibri" panose="020F0502020204030204"/>
        <a:ea typeface=""/>
        <a:cs typeface=""/>
        <a:font script="Arab" typeface="Arial"/>
        <a:font script="Beng" typeface="Vrinda"/>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Hans" typeface="宋体"/>
        <a:font script="Hant" typeface="新細明體"/>
        <a:font script="Jpan" typeface="ＭＳ Ｐゴシック"/>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Arab" typeface="Times New Roman"/>
        <a:font script="Beng" typeface="Vrinda"/>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Hans" typeface="宋体"/>
        <a:font script="Hant" typeface="新細明體"/>
        <a:font script="Jpan" typeface="ＭＳ Ｐゴシック"/>
      </a:majorFont>
      <a:minorFont>
        <a:latin typeface="Calibri" panose="020F0502020204030204"/>
        <a:ea typeface=""/>
        <a:cs typeface=""/>
        <a:font script="Arab" typeface="Arial"/>
        <a:font script="Beng" typeface="Vrinda"/>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Hans" typeface="宋体"/>
        <a:font script="Hant" typeface="新細明體"/>
        <a:font script="Jpan" typeface="ＭＳ Ｐゴシック"/>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Times New Roman"/>
        <a:font script="Beng" typeface="Vrinda"/>
        <a:font script="Cher" typeface="Plantagenet Cherokee"/>
        <a:font script="Deva" typeface="Mangal"/>
        <a:font script="Ethi" typeface="Nyala"/>
        <a:font script="Geor" typeface="Sylfaen"/>
        <a:font script="Gujr" typeface="Shruti"/>
        <a:font script="Guru" typeface="Raavi"/>
        <a:font script="Hang" typeface="맑은 고딕"/>
        <a:font script="Hebr" typeface="Times New Roman"/>
        <a:font script="Knda" typeface="Tunga"/>
        <a:font script="Khmr" typeface="MoolBoran"/>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Angsana New"/>
        <a:font script="Tibt" typeface="Microsoft Himalaya"/>
        <a:font script="Cans" typeface="Euphemia"/>
        <a:font script="Yiii" typeface="Microsoft Yi Baiti"/>
        <a:font script="Hans" typeface="宋体"/>
        <a:font script="Hant" typeface="新細明體"/>
        <a:font script="Jpan" typeface="ＭＳ Ｐゴシック"/>
      </a:majorFont>
      <a:minorFont>
        <a:latin typeface="Calibri"/>
        <a:ea typeface=""/>
        <a:cs typeface=""/>
        <a:font script="Arab" typeface="Arial"/>
        <a:font script="Beng" typeface="Vrinda"/>
        <a:font script="Cher" typeface="Plantagenet Cherokee"/>
        <a:font script="Deva" typeface="Mangal"/>
        <a:font script="Ethi" typeface="Nyala"/>
        <a:font script="Geor" typeface="Sylfaen"/>
        <a:font script="Gujr" typeface="Shruti"/>
        <a:font script="Guru" typeface="Raavi"/>
        <a:font script="Hang" typeface="맑은 고딕"/>
        <a:font script="Hebr" typeface="Arial"/>
        <a:font script="Knda" typeface="Tunga"/>
        <a:font script="Khmr" typeface="DaunPenh"/>
        <a:font script="Laoo" typeface="DokChampa"/>
        <a:font script="Mlym" typeface="Kartika"/>
        <a:font script="Mong" typeface="Mongolian Baiti"/>
        <a:font script="Orya" typeface="Kalinga"/>
        <a:font script="Sinh" typeface="Iskoola Pota"/>
        <a:font script="Syrc" typeface="Estrangelo Edessa"/>
        <a:font script="Taml" typeface="Latha"/>
        <a:font script="Telu" typeface="Gautami"/>
        <a:font script="Thaa" typeface="MV Boli"/>
        <a:font script="Thai" typeface="Cordia New"/>
        <a:font script="Tibt" typeface="Microsoft Himalaya"/>
        <a:font script="Cans" typeface="Euphemia"/>
        <a:font script="Yiii" typeface="Microsoft Yi Baiti"/>
        <a:font script="Hans" typeface="宋体"/>
        <a:font script="Hant" typeface="新細明體"/>
        <a:font script="Jpan"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199</TotalTime>
  <Words>622</Words>
  <Application>Microsoft Office PowerPoint</Application>
  <PresentationFormat>Widescreen</PresentationFormat>
  <Paragraphs>91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Times New Roman</vt:lpstr>
      <vt:lpstr>Tw Cen MT</vt:lpstr>
      <vt:lpstr>Wingdings</vt:lpstr>
      <vt:lpstr>Office Theme</vt:lpstr>
      <vt:lpstr>CBC PERFORMANCE GRADING SYSTEM</vt:lpstr>
      <vt:lpstr>Problem Background</vt:lpstr>
      <vt:lpstr>Problem Definition</vt:lpstr>
      <vt:lpstr>Research Objectives </vt:lpstr>
      <vt:lpstr>System Solution</vt:lpstr>
      <vt:lpstr>Methodology</vt:lpstr>
      <vt:lpstr>Development Methodology</vt:lpstr>
      <vt:lpstr>Results</vt:lpstr>
      <vt:lpstr>Results</vt:lpstr>
      <vt:lpstr>Dashboard: User Interface</vt:lpstr>
      <vt:lpstr>Sample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CBC PERFORMANCE GRADING SYSTEM</dc:title>
  <dc:creator>User</dc:creator>
  <cp:lastModifiedBy>User</cp:lastModifiedBy>
  <cp:revision>9</cp:revision>
  <dcterms:created xsi:type="dcterms:W3CDTF">2016-03-12T11:01:26Z</dcterms:created>
  <dcterms:modified xsi:type="dcterms:W3CDTF">2022-08-16T09:41:44Z</dcterms:modified>
</cp:coreProperties>
</file>