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6" r:id="rId3"/>
    <p:sldId id="262" r:id="rId4"/>
    <p:sldId id="261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Cancellation Cause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Aircraft</c:v>
                </c:pt>
                <c:pt idx="1">
                  <c:v>Airline</c:v>
                </c:pt>
                <c:pt idx="2">
                  <c:v>Airport</c:v>
                </c:pt>
                <c:pt idx="3">
                  <c:v>Other</c:v>
                </c:pt>
                <c:pt idx="4">
                  <c:v>Unknown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55.0</c:v>
                </c:pt>
                <c:pt idx="1">
                  <c:v>21.0</c:v>
                </c:pt>
                <c:pt idx="2">
                  <c:v>8.0</c:v>
                </c:pt>
                <c:pt idx="3">
                  <c:v>4.0</c:v>
                </c:pt>
                <c:pt idx="4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06551563654997"/>
          <c:y val="0.256816754795967"/>
          <c:w val="0.365518907823484"/>
          <c:h val="0.598864328063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43929-D75F-7645-B97E-47DA82CBFB6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BC6B2-6544-F341-8315-BF10641E397B}">
      <dgm:prSet/>
      <dgm:spPr/>
      <dgm:t>
        <a:bodyPr/>
        <a:lstStyle/>
        <a:p>
          <a:pPr rtl="0"/>
          <a:r>
            <a:rPr lang="en-US" smtClean="0"/>
            <a:t>Consider carefully</a:t>
          </a:r>
          <a:endParaRPr lang="en-US"/>
        </a:p>
      </dgm:t>
    </dgm:pt>
    <dgm:pt modelId="{A15B75FC-2507-7949-B653-B3F9C46CE9EB}" type="parTrans" cxnId="{A43FB8EB-80BC-B74C-80F1-74924C22311A}">
      <dgm:prSet/>
      <dgm:spPr/>
      <dgm:t>
        <a:bodyPr/>
        <a:lstStyle/>
        <a:p>
          <a:endParaRPr lang="en-US"/>
        </a:p>
      </dgm:t>
    </dgm:pt>
    <dgm:pt modelId="{F8C2CF69-6629-D644-99D3-15AFC10DB2AF}" type="sibTrans" cxnId="{A43FB8EB-80BC-B74C-80F1-74924C22311A}">
      <dgm:prSet/>
      <dgm:spPr/>
      <dgm:t>
        <a:bodyPr/>
        <a:lstStyle/>
        <a:p>
          <a:endParaRPr lang="en-US"/>
        </a:p>
      </dgm:t>
    </dgm:pt>
    <dgm:pt modelId="{103C3735-D34A-244B-B1E6-52F77DFE0524}">
      <dgm:prSet/>
      <dgm:spPr/>
      <dgm:t>
        <a:bodyPr/>
        <a:lstStyle/>
        <a:p>
          <a:pPr rtl="0"/>
          <a:r>
            <a:rPr lang="en-US" smtClean="0"/>
            <a:t>The airline that will operate your customer’s flight</a:t>
          </a:r>
          <a:endParaRPr lang="en-US"/>
        </a:p>
      </dgm:t>
    </dgm:pt>
    <dgm:pt modelId="{F1CD2443-2EE5-DE40-946E-F639D0089575}" type="parTrans" cxnId="{36470E74-A029-0E43-BB4F-0453B470898A}">
      <dgm:prSet/>
      <dgm:spPr/>
      <dgm:t>
        <a:bodyPr/>
        <a:lstStyle/>
        <a:p>
          <a:endParaRPr lang="en-US"/>
        </a:p>
      </dgm:t>
    </dgm:pt>
    <dgm:pt modelId="{E717B430-9B35-1340-A721-9B7CC9E7EF73}" type="sibTrans" cxnId="{36470E74-A029-0E43-BB4F-0453B470898A}">
      <dgm:prSet/>
      <dgm:spPr/>
      <dgm:t>
        <a:bodyPr/>
        <a:lstStyle/>
        <a:p>
          <a:endParaRPr lang="en-US"/>
        </a:p>
      </dgm:t>
    </dgm:pt>
    <dgm:pt modelId="{61188121-0149-CF49-9F2A-8D7DA66114B5}">
      <dgm:prSet/>
      <dgm:spPr/>
      <dgm:t>
        <a:bodyPr/>
        <a:lstStyle/>
        <a:p>
          <a:pPr rtl="0"/>
          <a:r>
            <a:rPr lang="en-US" dirty="0" smtClean="0"/>
            <a:t>The model of the aircraft that will be used</a:t>
          </a:r>
          <a:endParaRPr lang="en-US" dirty="0"/>
        </a:p>
      </dgm:t>
    </dgm:pt>
    <dgm:pt modelId="{2A033920-EDBF-6340-BCDC-5A97215724E3}" type="parTrans" cxnId="{7093566A-C944-CD4F-8272-FC0AB5943932}">
      <dgm:prSet/>
      <dgm:spPr/>
      <dgm:t>
        <a:bodyPr/>
        <a:lstStyle/>
        <a:p>
          <a:endParaRPr lang="en-US"/>
        </a:p>
      </dgm:t>
    </dgm:pt>
    <dgm:pt modelId="{B8EEF7A6-43A7-4B4E-9514-565DC68BDDE8}" type="sibTrans" cxnId="{7093566A-C944-CD4F-8272-FC0AB5943932}">
      <dgm:prSet/>
      <dgm:spPr/>
      <dgm:t>
        <a:bodyPr/>
        <a:lstStyle/>
        <a:p>
          <a:endParaRPr lang="en-US"/>
        </a:p>
      </dgm:t>
    </dgm:pt>
    <dgm:pt modelId="{BA4A4DE6-8A16-6D44-90EB-1CB3DBE34A35}">
      <dgm:prSet/>
      <dgm:spPr/>
      <dgm:t>
        <a:bodyPr/>
        <a:lstStyle/>
        <a:p>
          <a:pPr rtl="0"/>
          <a:r>
            <a:rPr lang="en-US" dirty="0" smtClean="0"/>
            <a:t>The origin and destination airports</a:t>
          </a:r>
          <a:endParaRPr lang="en-US" dirty="0"/>
        </a:p>
      </dgm:t>
    </dgm:pt>
    <dgm:pt modelId="{6EBFFEFD-0A87-BE47-9DF7-1FF03D6F0662}" type="parTrans" cxnId="{F5588F66-D28B-5C46-AA59-BB2D18302763}">
      <dgm:prSet/>
      <dgm:spPr/>
      <dgm:t>
        <a:bodyPr/>
        <a:lstStyle/>
        <a:p>
          <a:endParaRPr lang="en-US"/>
        </a:p>
      </dgm:t>
    </dgm:pt>
    <dgm:pt modelId="{12463954-8317-0F40-A148-A144656C8FE8}" type="sibTrans" cxnId="{F5588F66-D28B-5C46-AA59-BB2D18302763}">
      <dgm:prSet/>
      <dgm:spPr/>
      <dgm:t>
        <a:bodyPr/>
        <a:lstStyle/>
        <a:p>
          <a:endParaRPr lang="en-US"/>
        </a:p>
      </dgm:t>
    </dgm:pt>
    <dgm:pt modelId="{61DFA804-1803-EC46-8AFD-8AA23F819AF1}">
      <dgm:prSet/>
      <dgm:spPr/>
      <dgm:t>
        <a:bodyPr/>
        <a:lstStyle/>
        <a:p>
          <a:pPr rtl="0"/>
          <a:r>
            <a:rPr lang="en-US" dirty="0" smtClean="0"/>
            <a:t>Long range weather forecasts</a:t>
          </a:r>
          <a:endParaRPr lang="en-US" dirty="0"/>
        </a:p>
      </dgm:t>
    </dgm:pt>
    <dgm:pt modelId="{CF95CB62-C1C8-C046-A6A5-22891E0361C9}" type="parTrans" cxnId="{9CE89C70-76B4-2241-939B-ED8F6ECFDAA1}">
      <dgm:prSet/>
      <dgm:spPr/>
      <dgm:t>
        <a:bodyPr/>
        <a:lstStyle/>
        <a:p>
          <a:endParaRPr lang="en-US"/>
        </a:p>
      </dgm:t>
    </dgm:pt>
    <dgm:pt modelId="{C45C0424-328F-6049-B74A-BD2705F31E30}" type="sibTrans" cxnId="{9CE89C70-76B4-2241-939B-ED8F6ECFDAA1}">
      <dgm:prSet/>
      <dgm:spPr/>
      <dgm:t>
        <a:bodyPr/>
        <a:lstStyle/>
        <a:p>
          <a:endParaRPr lang="en-US"/>
        </a:p>
      </dgm:t>
    </dgm:pt>
    <dgm:pt modelId="{020D0830-D55D-F84E-92B9-964691138509}">
      <dgm:prSet/>
      <dgm:spPr/>
      <dgm:t>
        <a:bodyPr/>
        <a:lstStyle/>
        <a:p>
          <a:pPr rtl="0"/>
          <a:r>
            <a:rPr lang="en-US" dirty="0" smtClean="0"/>
            <a:t>Seasonal factors</a:t>
          </a:r>
          <a:endParaRPr lang="en-US" dirty="0"/>
        </a:p>
      </dgm:t>
    </dgm:pt>
    <dgm:pt modelId="{05A012A5-D8F1-E241-9904-CED3CF8A2D8A}" type="parTrans" cxnId="{D8E1838F-F2A1-674D-8523-5E7256CFF1F4}">
      <dgm:prSet/>
      <dgm:spPr/>
      <dgm:t>
        <a:bodyPr/>
        <a:lstStyle/>
        <a:p>
          <a:endParaRPr lang="en-US"/>
        </a:p>
      </dgm:t>
    </dgm:pt>
    <dgm:pt modelId="{C100DD2E-1696-5D42-B436-BEB4C856ADC5}" type="sibTrans" cxnId="{D8E1838F-F2A1-674D-8523-5E7256CFF1F4}">
      <dgm:prSet/>
      <dgm:spPr/>
      <dgm:t>
        <a:bodyPr/>
        <a:lstStyle/>
        <a:p>
          <a:endParaRPr lang="en-US"/>
        </a:p>
      </dgm:t>
    </dgm:pt>
    <dgm:pt modelId="{CFF8D64B-87A3-A745-9C2C-373FA064A6E7}" type="pres">
      <dgm:prSet presAssocID="{CB043929-D75F-7645-B97E-47DA82CBFB6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A4E3F55-D067-4840-BF00-13DFBFF4872F}" type="pres">
      <dgm:prSet presAssocID="{F84BC6B2-6544-F341-8315-BF10641E397B}" presName="centerShape" presStyleLbl="node0" presStyleIdx="0" presStyleCnt="1"/>
      <dgm:spPr/>
    </dgm:pt>
    <dgm:pt modelId="{FA6F56ED-1FAF-9C44-B9DB-8FB602AF2B4A}" type="pres">
      <dgm:prSet presAssocID="{F1CD2443-2EE5-DE40-946E-F639D0089575}" presName="parTrans" presStyleLbl="bgSibTrans2D1" presStyleIdx="0" presStyleCnt="5"/>
      <dgm:spPr/>
    </dgm:pt>
    <dgm:pt modelId="{6E17DAF6-F013-684C-9B80-7FCB343F36B3}" type="pres">
      <dgm:prSet presAssocID="{103C3735-D34A-244B-B1E6-52F77DFE0524}" presName="node" presStyleLbl="node1" presStyleIdx="0" presStyleCnt="5">
        <dgm:presLayoutVars>
          <dgm:bulletEnabled val="1"/>
        </dgm:presLayoutVars>
      </dgm:prSet>
      <dgm:spPr/>
    </dgm:pt>
    <dgm:pt modelId="{BBF8A350-7B23-1347-9A4D-0D0801DD22DD}" type="pres">
      <dgm:prSet presAssocID="{2A033920-EDBF-6340-BCDC-5A97215724E3}" presName="parTrans" presStyleLbl="bgSibTrans2D1" presStyleIdx="1" presStyleCnt="5"/>
      <dgm:spPr/>
    </dgm:pt>
    <dgm:pt modelId="{163BD269-E582-154A-8E4F-CC07B87B2396}" type="pres">
      <dgm:prSet presAssocID="{61188121-0149-CF49-9F2A-8D7DA66114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8C4-7FEF-FA46-AD40-CF3B65E28326}" type="pres">
      <dgm:prSet presAssocID="{6EBFFEFD-0A87-BE47-9DF7-1FF03D6F0662}" presName="parTrans" presStyleLbl="bgSibTrans2D1" presStyleIdx="2" presStyleCnt="5"/>
      <dgm:spPr/>
    </dgm:pt>
    <dgm:pt modelId="{EAACD24D-7FD7-5C45-A629-68E82AB1AE08}" type="pres">
      <dgm:prSet presAssocID="{BA4A4DE6-8A16-6D44-90EB-1CB3DBE34A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6E38B-9087-D747-8966-E716FA4A803F}" type="pres">
      <dgm:prSet presAssocID="{05A012A5-D8F1-E241-9904-CED3CF8A2D8A}" presName="parTrans" presStyleLbl="bgSibTrans2D1" presStyleIdx="3" presStyleCnt="5"/>
      <dgm:spPr/>
    </dgm:pt>
    <dgm:pt modelId="{59FFC04D-89F6-434B-8544-6B3B192E821F}" type="pres">
      <dgm:prSet presAssocID="{020D0830-D55D-F84E-92B9-9646911385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3F4B-CCD0-0646-8423-4A8B01223E51}" type="pres">
      <dgm:prSet presAssocID="{CF95CB62-C1C8-C046-A6A5-22891E0361C9}" presName="parTrans" presStyleLbl="bgSibTrans2D1" presStyleIdx="4" presStyleCnt="5"/>
      <dgm:spPr/>
    </dgm:pt>
    <dgm:pt modelId="{AED10C36-196C-DC40-8282-184DF90E130D}" type="pres">
      <dgm:prSet presAssocID="{61DFA804-1803-EC46-8AFD-8AA23F819AF1}" presName="node" presStyleLbl="node1" presStyleIdx="4" presStyleCnt="5" custScaleX="118555" custScaleY="108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E740A-849A-E246-83D3-1E8A2F704B84}" type="presOf" srcId="{CB043929-D75F-7645-B97E-47DA82CBFB62}" destId="{CFF8D64B-87A3-A745-9C2C-373FA064A6E7}" srcOrd="0" destOrd="0" presId="urn:microsoft.com/office/officeart/2005/8/layout/radial4"/>
    <dgm:cxn modelId="{67D25ADE-5DD3-DE41-9426-6FD27245C97F}" type="presOf" srcId="{05A012A5-D8F1-E241-9904-CED3CF8A2D8A}" destId="{F576E38B-9087-D747-8966-E716FA4A803F}" srcOrd="0" destOrd="0" presId="urn:microsoft.com/office/officeart/2005/8/layout/radial4"/>
    <dgm:cxn modelId="{E3D05887-368C-ED4D-B054-0564D6DD976E}" type="presOf" srcId="{020D0830-D55D-F84E-92B9-964691138509}" destId="{59FFC04D-89F6-434B-8544-6B3B192E821F}" srcOrd="0" destOrd="0" presId="urn:microsoft.com/office/officeart/2005/8/layout/radial4"/>
    <dgm:cxn modelId="{F5588F66-D28B-5C46-AA59-BB2D18302763}" srcId="{F84BC6B2-6544-F341-8315-BF10641E397B}" destId="{BA4A4DE6-8A16-6D44-90EB-1CB3DBE34A35}" srcOrd="2" destOrd="0" parTransId="{6EBFFEFD-0A87-BE47-9DF7-1FF03D6F0662}" sibTransId="{12463954-8317-0F40-A148-A144656C8FE8}"/>
    <dgm:cxn modelId="{EF625DC0-1941-9249-BC8B-95B49170FA5B}" type="presOf" srcId="{BA4A4DE6-8A16-6D44-90EB-1CB3DBE34A35}" destId="{EAACD24D-7FD7-5C45-A629-68E82AB1AE08}" srcOrd="0" destOrd="0" presId="urn:microsoft.com/office/officeart/2005/8/layout/radial4"/>
    <dgm:cxn modelId="{16D9A0B5-A001-D046-A690-B22D065BBD51}" type="presOf" srcId="{6EBFFEFD-0A87-BE47-9DF7-1FF03D6F0662}" destId="{C1FFF8C4-7FEF-FA46-AD40-CF3B65E28326}" srcOrd="0" destOrd="0" presId="urn:microsoft.com/office/officeart/2005/8/layout/radial4"/>
    <dgm:cxn modelId="{42BD6580-E599-1B42-9CF4-E876A0BAF0CD}" type="presOf" srcId="{F1CD2443-2EE5-DE40-946E-F639D0089575}" destId="{FA6F56ED-1FAF-9C44-B9DB-8FB602AF2B4A}" srcOrd="0" destOrd="0" presId="urn:microsoft.com/office/officeart/2005/8/layout/radial4"/>
    <dgm:cxn modelId="{D8E1838F-F2A1-674D-8523-5E7256CFF1F4}" srcId="{F84BC6B2-6544-F341-8315-BF10641E397B}" destId="{020D0830-D55D-F84E-92B9-964691138509}" srcOrd="3" destOrd="0" parTransId="{05A012A5-D8F1-E241-9904-CED3CF8A2D8A}" sibTransId="{C100DD2E-1696-5D42-B436-BEB4C856ADC5}"/>
    <dgm:cxn modelId="{42B4604D-0935-A745-AECF-4246EB93E394}" type="presOf" srcId="{103C3735-D34A-244B-B1E6-52F77DFE0524}" destId="{6E17DAF6-F013-684C-9B80-7FCB343F36B3}" srcOrd="0" destOrd="0" presId="urn:microsoft.com/office/officeart/2005/8/layout/radial4"/>
    <dgm:cxn modelId="{D9783984-67FB-A143-9FB5-48E051A3B3DF}" type="presOf" srcId="{F84BC6B2-6544-F341-8315-BF10641E397B}" destId="{7A4E3F55-D067-4840-BF00-13DFBFF4872F}" srcOrd="0" destOrd="0" presId="urn:microsoft.com/office/officeart/2005/8/layout/radial4"/>
    <dgm:cxn modelId="{9CE89C70-76B4-2241-939B-ED8F6ECFDAA1}" srcId="{F84BC6B2-6544-F341-8315-BF10641E397B}" destId="{61DFA804-1803-EC46-8AFD-8AA23F819AF1}" srcOrd="4" destOrd="0" parTransId="{CF95CB62-C1C8-C046-A6A5-22891E0361C9}" sibTransId="{C45C0424-328F-6049-B74A-BD2705F31E30}"/>
    <dgm:cxn modelId="{EE388C0F-0E43-3541-9E48-310AC905B59F}" type="presOf" srcId="{CF95CB62-C1C8-C046-A6A5-22891E0361C9}" destId="{C6D53F4B-CCD0-0646-8423-4A8B01223E51}" srcOrd="0" destOrd="0" presId="urn:microsoft.com/office/officeart/2005/8/layout/radial4"/>
    <dgm:cxn modelId="{7093566A-C944-CD4F-8272-FC0AB5943932}" srcId="{F84BC6B2-6544-F341-8315-BF10641E397B}" destId="{61188121-0149-CF49-9F2A-8D7DA66114B5}" srcOrd="1" destOrd="0" parTransId="{2A033920-EDBF-6340-BCDC-5A97215724E3}" sibTransId="{B8EEF7A6-43A7-4B4E-9514-565DC68BDDE8}"/>
    <dgm:cxn modelId="{36470E74-A029-0E43-BB4F-0453B470898A}" srcId="{F84BC6B2-6544-F341-8315-BF10641E397B}" destId="{103C3735-D34A-244B-B1E6-52F77DFE0524}" srcOrd="0" destOrd="0" parTransId="{F1CD2443-2EE5-DE40-946E-F639D0089575}" sibTransId="{E717B430-9B35-1340-A721-9B7CC9E7EF73}"/>
    <dgm:cxn modelId="{7DBCCC45-09EC-D347-8331-CF89FAC72AB1}" type="presOf" srcId="{61188121-0149-CF49-9F2A-8D7DA66114B5}" destId="{163BD269-E582-154A-8E4F-CC07B87B2396}" srcOrd="0" destOrd="0" presId="urn:microsoft.com/office/officeart/2005/8/layout/radial4"/>
    <dgm:cxn modelId="{A43FB8EB-80BC-B74C-80F1-74924C22311A}" srcId="{CB043929-D75F-7645-B97E-47DA82CBFB62}" destId="{F84BC6B2-6544-F341-8315-BF10641E397B}" srcOrd="0" destOrd="0" parTransId="{A15B75FC-2507-7949-B653-B3F9C46CE9EB}" sibTransId="{F8C2CF69-6629-D644-99D3-15AFC10DB2AF}"/>
    <dgm:cxn modelId="{7514FAD0-9E44-3D41-9F99-FBE57282ADB5}" type="presOf" srcId="{61DFA804-1803-EC46-8AFD-8AA23F819AF1}" destId="{AED10C36-196C-DC40-8282-184DF90E130D}" srcOrd="0" destOrd="0" presId="urn:microsoft.com/office/officeart/2005/8/layout/radial4"/>
    <dgm:cxn modelId="{85C30496-0493-6A4A-9D87-2EE8D5CC7B0C}" type="presOf" srcId="{2A033920-EDBF-6340-BCDC-5A97215724E3}" destId="{BBF8A350-7B23-1347-9A4D-0D0801DD22DD}" srcOrd="0" destOrd="0" presId="urn:microsoft.com/office/officeart/2005/8/layout/radial4"/>
    <dgm:cxn modelId="{E935735A-9038-2142-9CFC-D1764D31F550}" type="presParOf" srcId="{CFF8D64B-87A3-A745-9C2C-373FA064A6E7}" destId="{7A4E3F55-D067-4840-BF00-13DFBFF4872F}" srcOrd="0" destOrd="0" presId="urn:microsoft.com/office/officeart/2005/8/layout/radial4"/>
    <dgm:cxn modelId="{D45424D6-A2D4-6C4F-8EDC-6D976E3A9CF5}" type="presParOf" srcId="{CFF8D64B-87A3-A745-9C2C-373FA064A6E7}" destId="{FA6F56ED-1FAF-9C44-B9DB-8FB602AF2B4A}" srcOrd="1" destOrd="0" presId="urn:microsoft.com/office/officeart/2005/8/layout/radial4"/>
    <dgm:cxn modelId="{BD65EA11-113F-3444-8FB8-426FA7E8D118}" type="presParOf" srcId="{CFF8D64B-87A3-A745-9C2C-373FA064A6E7}" destId="{6E17DAF6-F013-684C-9B80-7FCB343F36B3}" srcOrd="2" destOrd="0" presId="urn:microsoft.com/office/officeart/2005/8/layout/radial4"/>
    <dgm:cxn modelId="{983F311E-AA83-5744-B98F-1670FF907AFE}" type="presParOf" srcId="{CFF8D64B-87A3-A745-9C2C-373FA064A6E7}" destId="{BBF8A350-7B23-1347-9A4D-0D0801DD22DD}" srcOrd="3" destOrd="0" presId="urn:microsoft.com/office/officeart/2005/8/layout/radial4"/>
    <dgm:cxn modelId="{AF7EE5BA-4711-574A-9826-0E57D187F6D1}" type="presParOf" srcId="{CFF8D64B-87A3-A745-9C2C-373FA064A6E7}" destId="{163BD269-E582-154A-8E4F-CC07B87B2396}" srcOrd="4" destOrd="0" presId="urn:microsoft.com/office/officeart/2005/8/layout/radial4"/>
    <dgm:cxn modelId="{B612FC03-EAB7-2B4C-84AF-42904633FE50}" type="presParOf" srcId="{CFF8D64B-87A3-A745-9C2C-373FA064A6E7}" destId="{C1FFF8C4-7FEF-FA46-AD40-CF3B65E28326}" srcOrd="5" destOrd="0" presId="urn:microsoft.com/office/officeart/2005/8/layout/radial4"/>
    <dgm:cxn modelId="{3C48A4FB-7E18-2149-AD86-5366DAC850C3}" type="presParOf" srcId="{CFF8D64B-87A3-A745-9C2C-373FA064A6E7}" destId="{EAACD24D-7FD7-5C45-A629-68E82AB1AE08}" srcOrd="6" destOrd="0" presId="urn:microsoft.com/office/officeart/2005/8/layout/radial4"/>
    <dgm:cxn modelId="{86014A00-92CD-694D-B0C4-EE865A7BD092}" type="presParOf" srcId="{CFF8D64B-87A3-A745-9C2C-373FA064A6E7}" destId="{F576E38B-9087-D747-8966-E716FA4A803F}" srcOrd="7" destOrd="0" presId="urn:microsoft.com/office/officeart/2005/8/layout/radial4"/>
    <dgm:cxn modelId="{55AC69B0-439B-D542-8748-8EE4DB014375}" type="presParOf" srcId="{CFF8D64B-87A3-A745-9C2C-373FA064A6E7}" destId="{59FFC04D-89F6-434B-8544-6B3B192E821F}" srcOrd="8" destOrd="0" presId="urn:microsoft.com/office/officeart/2005/8/layout/radial4"/>
    <dgm:cxn modelId="{F24DE202-D495-E542-80B5-3A41EC8F20A4}" type="presParOf" srcId="{CFF8D64B-87A3-A745-9C2C-373FA064A6E7}" destId="{C6D53F4B-CCD0-0646-8423-4A8B01223E51}" srcOrd="9" destOrd="0" presId="urn:microsoft.com/office/officeart/2005/8/layout/radial4"/>
    <dgm:cxn modelId="{8FD89769-90AA-3242-B7FA-A8ED78B21BBA}" type="presParOf" srcId="{CFF8D64B-87A3-A745-9C2C-373FA064A6E7}" destId="{AED10C36-196C-DC40-8282-184DF90E130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E3F55-D067-4840-BF00-13DFBFF4872F}">
      <dsp:nvSpPr>
        <dsp:cNvPr id="0" name=""/>
        <dsp:cNvSpPr/>
      </dsp:nvSpPr>
      <dsp:spPr>
        <a:xfrm>
          <a:off x="3075127" y="1876440"/>
          <a:ext cx="1390091" cy="13900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Consider carefully</a:t>
          </a:r>
          <a:endParaRPr lang="en-US" sz="1900" kern="1200"/>
        </a:p>
      </dsp:txBody>
      <dsp:txXfrm>
        <a:off x="3278701" y="2080014"/>
        <a:ext cx="982943" cy="982943"/>
      </dsp:txXfrm>
    </dsp:sp>
    <dsp:sp modelId="{FA6F56ED-1FAF-9C44-B9DB-8FB602AF2B4A}">
      <dsp:nvSpPr>
        <dsp:cNvPr id="0" name=""/>
        <dsp:cNvSpPr/>
      </dsp:nvSpPr>
      <dsp:spPr>
        <a:xfrm rot="10800000">
          <a:off x="1727558" y="2373398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7DAF6-F013-684C-9B80-7FCB343F36B3}">
      <dsp:nvSpPr>
        <dsp:cNvPr id="0" name=""/>
        <dsp:cNvSpPr/>
      </dsp:nvSpPr>
      <dsp:spPr>
        <a:xfrm>
          <a:off x="1067265" y="2043251"/>
          <a:ext cx="1320586" cy="1056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airline that will operate your customer’s flight</a:t>
          </a:r>
          <a:endParaRPr lang="en-US" sz="1400" kern="1200"/>
        </a:p>
      </dsp:txBody>
      <dsp:txXfrm>
        <a:off x="1098208" y="2074194"/>
        <a:ext cx="1258700" cy="994583"/>
      </dsp:txXfrm>
    </dsp:sp>
    <dsp:sp modelId="{BBF8A350-7B23-1347-9A4D-0D0801DD22DD}">
      <dsp:nvSpPr>
        <dsp:cNvPr id="0" name=""/>
        <dsp:cNvSpPr/>
      </dsp:nvSpPr>
      <dsp:spPr>
        <a:xfrm rot="13500000">
          <a:off x="2139333" y="1379285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3BD269-E582-154A-8E4F-CC07B87B2396}">
      <dsp:nvSpPr>
        <dsp:cNvPr id="0" name=""/>
        <dsp:cNvSpPr/>
      </dsp:nvSpPr>
      <dsp:spPr>
        <a:xfrm>
          <a:off x="1665533" y="598904"/>
          <a:ext cx="1320586" cy="1056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model of the aircraft that will be used</a:t>
          </a:r>
          <a:endParaRPr lang="en-US" sz="1400" kern="1200" dirty="0"/>
        </a:p>
      </dsp:txBody>
      <dsp:txXfrm>
        <a:off x="1696476" y="629847"/>
        <a:ext cx="1258700" cy="994583"/>
      </dsp:txXfrm>
    </dsp:sp>
    <dsp:sp modelId="{C1FFF8C4-7FEF-FA46-AD40-CF3B65E28326}">
      <dsp:nvSpPr>
        <dsp:cNvPr id="0" name=""/>
        <dsp:cNvSpPr/>
      </dsp:nvSpPr>
      <dsp:spPr>
        <a:xfrm rot="16200000">
          <a:off x="3133447" y="967509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CD24D-7FD7-5C45-A629-68E82AB1AE08}">
      <dsp:nvSpPr>
        <dsp:cNvPr id="0" name=""/>
        <dsp:cNvSpPr/>
      </dsp:nvSpPr>
      <dsp:spPr>
        <a:xfrm>
          <a:off x="3109879" y="637"/>
          <a:ext cx="1320586" cy="1056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origin and destination airports</a:t>
          </a:r>
          <a:endParaRPr lang="en-US" sz="1400" kern="1200" dirty="0"/>
        </a:p>
      </dsp:txBody>
      <dsp:txXfrm>
        <a:off x="3140822" y="31580"/>
        <a:ext cx="1258700" cy="994583"/>
      </dsp:txXfrm>
    </dsp:sp>
    <dsp:sp modelId="{F576E38B-9087-D747-8966-E716FA4A803F}">
      <dsp:nvSpPr>
        <dsp:cNvPr id="0" name=""/>
        <dsp:cNvSpPr/>
      </dsp:nvSpPr>
      <dsp:spPr>
        <a:xfrm rot="18900000">
          <a:off x="4127560" y="1379285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FFC04D-89F6-434B-8544-6B3B192E821F}">
      <dsp:nvSpPr>
        <dsp:cNvPr id="0" name=""/>
        <dsp:cNvSpPr/>
      </dsp:nvSpPr>
      <dsp:spPr>
        <a:xfrm>
          <a:off x="4554226" y="598904"/>
          <a:ext cx="1320586" cy="1056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Seasonal factors</a:t>
          </a:r>
          <a:endParaRPr lang="en-US" sz="1400" kern="1200" dirty="0"/>
        </a:p>
      </dsp:txBody>
      <dsp:txXfrm>
        <a:off x="4585169" y="629847"/>
        <a:ext cx="1258700" cy="994583"/>
      </dsp:txXfrm>
    </dsp:sp>
    <dsp:sp modelId="{C6D53F4B-CCD0-0646-8423-4A8B01223E51}">
      <dsp:nvSpPr>
        <dsp:cNvPr id="0" name=""/>
        <dsp:cNvSpPr/>
      </dsp:nvSpPr>
      <dsp:spPr>
        <a:xfrm>
          <a:off x="4539335" y="2373398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10C36-196C-DC40-8282-184DF90E130D}">
      <dsp:nvSpPr>
        <dsp:cNvPr id="0" name=""/>
        <dsp:cNvSpPr/>
      </dsp:nvSpPr>
      <dsp:spPr>
        <a:xfrm>
          <a:off x="5029976" y="1999846"/>
          <a:ext cx="1565621" cy="1143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Long range weather forecasts</a:t>
          </a:r>
          <a:endParaRPr lang="en-US" sz="1400" kern="1200" dirty="0"/>
        </a:p>
      </dsp:txBody>
      <dsp:txXfrm>
        <a:off x="5063461" y="2033331"/>
        <a:ext cx="1498651" cy="107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864F3-A54A-EB4B-9A17-DA060B0C2424}" type="datetimeFigureOut">
              <a:rPr lang="en-US" smtClean="0"/>
              <a:t>21/06/19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C1EC-C729-8449-8590-D039695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‘Other’ includes</a:t>
            </a:r>
            <a:r>
              <a:rPr lang="en-US" baseline="0" dirty="0" smtClean="0"/>
              <a:t> recent delay backlog and daily weather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was hard to solve; might be better to also use multi-label classification problem for short, medium and long delays, and else add seasonal factors into the feature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Delays and Cancellations: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does the data tell us?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ga-IE" dirty="0" smtClean="0"/>
              <a:t>Assume all numbers are reliable, accurate and timely</a:t>
            </a:r>
          </a:p>
          <a:p>
            <a:r>
              <a:rPr lang="ga-IE" dirty="0" smtClean="0"/>
              <a:t>Missing ‘actual departure time’ means flight was cancelled</a:t>
            </a:r>
            <a:endParaRPr lang="en-US" dirty="0" smtClean="0"/>
          </a:p>
          <a:p>
            <a:r>
              <a:rPr lang="en-US" dirty="0" smtClean="0"/>
              <a:t>Missing ‘actual arrival time’ means arrived on</a:t>
            </a:r>
            <a:r>
              <a:rPr lang="en-US" dirty="0"/>
              <a:t>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Other missing values are replaced with either</a:t>
            </a:r>
          </a:p>
          <a:p>
            <a:pPr lvl="1"/>
            <a:r>
              <a:rPr lang="en-US" dirty="0" smtClean="0"/>
              <a:t>‘Missing’ if a non-numeric value</a:t>
            </a:r>
          </a:p>
          <a:p>
            <a:pPr lvl="1"/>
            <a:r>
              <a:rPr lang="en-US" dirty="0" smtClean="0"/>
              <a:t>A default value e.g. average temperature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was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METAR weather data for origin and destination airports (within nearest hour)</a:t>
            </a:r>
          </a:p>
          <a:p>
            <a:r>
              <a:rPr lang="en-US" dirty="0" smtClean="0"/>
              <a:t>Calculated backlog of recent delays and cancellations</a:t>
            </a:r>
          </a:p>
          <a:p>
            <a:r>
              <a:rPr lang="en-US" dirty="0" smtClean="0"/>
              <a:t>Calculated average delays and cancellations for</a:t>
            </a:r>
          </a:p>
          <a:p>
            <a:pPr lvl="1"/>
            <a:r>
              <a:rPr lang="en-US" dirty="0" smtClean="0"/>
              <a:t>Origin and Destination airports</a:t>
            </a:r>
          </a:p>
          <a:p>
            <a:pPr lvl="1"/>
            <a:r>
              <a:rPr lang="en-US" dirty="0" smtClean="0"/>
              <a:t>Airline</a:t>
            </a:r>
          </a:p>
          <a:p>
            <a:pPr lvl="1"/>
            <a:r>
              <a:rPr lang="en-US" dirty="0" smtClean="0"/>
              <a:t>Aircraft model</a:t>
            </a:r>
          </a:p>
        </p:txBody>
      </p:sp>
    </p:spTree>
    <p:extLst>
      <p:ext uri="{BB962C8B-B14F-4D97-AF65-F5344CB8AC3E}">
        <p14:creationId xmlns:p14="http://schemas.microsoft.com/office/powerpoint/2010/main" val="385803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094"/>
            <a:ext cx="4834356" cy="3541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Binary classification problem, with class imbalance</a:t>
            </a:r>
          </a:p>
          <a:p>
            <a:pPr lvl="1"/>
            <a:r>
              <a:rPr lang="en-US" dirty="0" smtClean="0"/>
              <a:t>Samples from under-represented classes are given more weight</a:t>
            </a:r>
          </a:p>
          <a:p>
            <a:r>
              <a:rPr lang="en-US" dirty="0" smtClean="0"/>
              <a:t>Cancellation rate correlated with</a:t>
            </a:r>
          </a:p>
          <a:p>
            <a:pPr lvl="1"/>
            <a:r>
              <a:rPr lang="en-US" dirty="0" smtClean="0"/>
              <a:t>Aircraft model	55%</a:t>
            </a:r>
          </a:p>
          <a:p>
            <a:pPr lvl="1"/>
            <a:r>
              <a:rPr lang="en-US" dirty="0" smtClean="0"/>
              <a:t>Airline		21%</a:t>
            </a:r>
          </a:p>
          <a:p>
            <a:pPr lvl="1"/>
            <a:r>
              <a:rPr lang="en-US" dirty="0" smtClean="0"/>
              <a:t>Airport		8%</a:t>
            </a:r>
          </a:p>
          <a:p>
            <a:pPr lvl="1"/>
            <a:r>
              <a:rPr lang="en-US" dirty="0" smtClean="0"/>
              <a:t>Other		4%</a:t>
            </a:r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72048327"/>
              </p:ext>
            </p:extLst>
          </p:nvPr>
        </p:nvGraphicFramePr>
        <p:xfrm>
          <a:off x="5291556" y="2405280"/>
          <a:ext cx="3637727" cy="4167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75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 problem (instead of classification) if we what to know how long will be the delay instead of if there will be a delay</a:t>
            </a:r>
          </a:p>
          <a:p>
            <a:pPr lvl="1"/>
            <a:r>
              <a:rPr lang="en-US" dirty="0" smtClean="0"/>
              <a:t>Long delays are worse than short delays</a:t>
            </a:r>
          </a:p>
          <a:p>
            <a:pPr lvl="1"/>
            <a:r>
              <a:rPr lang="en-US" dirty="0" smtClean="0"/>
              <a:t>Length of departure delay in is the single most important factor in length of arrival delay (62% explained variance)</a:t>
            </a:r>
            <a:endParaRPr lang="en-US" dirty="0" smtClean="0"/>
          </a:p>
          <a:p>
            <a:pPr lvl="1"/>
            <a:r>
              <a:rPr lang="en-US" dirty="0" smtClean="0"/>
              <a:t>Length of departure delay is hard to predict (31% predictable)</a:t>
            </a:r>
            <a:endParaRPr lang="en-US" dirty="0" smtClean="0"/>
          </a:p>
          <a:p>
            <a:r>
              <a:rPr lang="en-US" dirty="0" smtClean="0"/>
              <a:t>More investigation needed </a:t>
            </a:r>
          </a:p>
          <a:p>
            <a:pPr lvl="1"/>
            <a:r>
              <a:rPr lang="en-US" dirty="0" smtClean="0"/>
              <a:t>Seasonal factors (time of day, month of year, major holidays)</a:t>
            </a:r>
          </a:p>
          <a:p>
            <a:pPr lvl="1"/>
            <a:r>
              <a:rPr lang="en-US" dirty="0" smtClean="0"/>
              <a:t>Classification of short (&lt;10min), medium (&lt; 2hrs) and long delays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6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Experience Recommendations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94988"/>
              </p:ext>
            </p:extLst>
          </p:nvPr>
        </p:nvGraphicFramePr>
        <p:xfrm>
          <a:off x="739775" y="2770094"/>
          <a:ext cx="7662864" cy="326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92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1009</TotalTime>
  <Words>316</Words>
  <Application>Microsoft Macintosh PowerPoint</Application>
  <PresentationFormat>On-screen Show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Flight Delays and Cancellations:</vt:lpstr>
      <vt:lpstr>Assumptions about the data</vt:lpstr>
      <vt:lpstr>How data was used</vt:lpstr>
      <vt:lpstr>Predicting cancellations</vt:lpstr>
      <vt:lpstr>Predicting Delays</vt:lpstr>
      <vt:lpstr>Customer Experience 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62</cp:revision>
  <dcterms:created xsi:type="dcterms:W3CDTF">2019-06-16T14:27:28Z</dcterms:created>
  <dcterms:modified xsi:type="dcterms:W3CDTF">2019-06-21T07:46:58Z</dcterms:modified>
</cp:coreProperties>
</file>