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3" r:id="rId3"/>
    <p:sldId id="257" r:id="rId4"/>
    <p:sldId id="264" r:id="rId5"/>
    <p:sldId id="258" r:id="rId6"/>
    <p:sldId id="270" r:id="rId7"/>
    <p:sldId id="271" r:id="rId8"/>
    <p:sldId id="265" r:id="rId9"/>
    <p:sldId id="259" r:id="rId10"/>
    <p:sldId id="266" r:id="rId11"/>
    <p:sldId id="260" r:id="rId12"/>
    <p:sldId id="267" r:id="rId13"/>
    <p:sldId id="261" r:id="rId14"/>
    <p:sldId id="262"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43"/>
  </p:normalViewPr>
  <p:slideViewPr>
    <p:cSldViewPr snapToGrid="0" snapToObjects="1">
      <p:cViewPr varScale="1">
        <p:scale>
          <a:sx n="97" d="100"/>
          <a:sy n="97" d="100"/>
        </p:scale>
        <p:origin x="96"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CA610-6C52-4347-A5AC-98625D458CF6}"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C0FD1-0AA1-B544-80B3-292479F4395B}" type="slidenum">
              <a:rPr lang="en-US" smtClean="0"/>
              <a:t>‹#›</a:t>
            </a:fld>
            <a:endParaRPr lang="en-US"/>
          </a:p>
        </p:txBody>
      </p:sp>
    </p:spTree>
    <p:extLst>
      <p:ext uri="{BB962C8B-B14F-4D97-AF65-F5344CB8AC3E}">
        <p14:creationId xmlns:p14="http://schemas.microsoft.com/office/powerpoint/2010/main" val="856354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B76C0B-722E-9546-B618-A4EAD2569630}"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59453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6C0B-722E-9546-B618-A4EAD2569630}"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89751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6C0B-722E-9546-B618-A4EAD2569630}"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5366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B76C0B-722E-9546-B618-A4EAD2569630}"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6500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76C0B-722E-9546-B618-A4EAD2569630}"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165201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B76C0B-722E-9546-B618-A4EAD2569630}"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60280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B76C0B-722E-9546-B618-A4EAD2569630}"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168162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B76C0B-722E-9546-B618-A4EAD2569630}"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4489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76C0B-722E-9546-B618-A4EAD2569630}" type="datetimeFigureOut">
              <a:rPr lang="en-US" smtClean="0"/>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78767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76C0B-722E-9546-B618-A4EAD2569630}"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133156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B76C0B-722E-9546-B618-A4EAD2569630}"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E5478-AF14-E34C-ABC2-8F421089F277}" type="slidenum">
              <a:rPr lang="en-US" smtClean="0"/>
              <a:t>‹#›</a:t>
            </a:fld>
            <a:endParaRPr lang="en-US"/>
          </a:p>
        </p:txBody>
      </p:sp>
    </p:spTree>
    <p:extLst>
      <p:ext uri="{BB962C8B-B14F-4D97-AF65-F5344CB8AC3E}">
        <p14:creationId xmlns:p14="http://schemas.microsoft.com/office/powerpoint/2010/main" val="70881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76C0B-722E-9546-B618-A4EAD2569630}" type="datetimeFigureOut">
              <a:rPr lang="en-US" smtClean="0"/>
              <a:t>10/5/2017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E5478-AF14-E34C-ABC2-8F421089F277}" type="slidenum">
              <a:rPr lang="en-US" smtClean="0"/>
              <a:t>‹#›</a:t>
            </a:fld>
            <a:endParaRPr lang="en-US"/>
          </a:p>
        </p:txBody>
      </p:sp>
    </p:spTree>
    <p:extLst>
      <p:ext uri="{BB962C8B-B14F-4D97-AF65-F5344CB8AC3E}">
        <p14:creationId xmlns:p14="http://schemas.microsoft.com/office/powerpoint/2010/main" val="90863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52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of </a:t>
            </a:r>
            <a:r>
              <a:rPr lang="en-US" dirty="0" err="1" smtClean="0"/>
              <a:t>MCTruth</a:t>
            </a:r>
            <a:endParaRPr lang="en-US" dirty="0"/>
          </a:p>
        </p:txBody>
      </p:sp>
    </p:spTree>
    <p:extLst>
      <p:ext uri="{BB962C8B-B14F-4D97-AF65-F5344CB8AC3E}">
        <p14:creationId xmlns:p14="http://schemas.microsoft.com/office/powerpoint/2010/main" val="110111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343151" y="719691"/>
            <a:ext cx="762476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"user defined name for this data </a:t>
            </a:r>
            <a:r>
              <a:rPr lang="en-US" i="1" smtClean="0"/>
              <a:t>product instance"</a:t>
            </a:r>
            <a:r>
              <a:rPr lang="en-US" dirty="0" smtClean="0"/>
              <a:t/>
            </a:r>
            <a:br>
              <a:rPr lang="en-US" dirty="0" smtClean="0"/>
            </a:br>
            <a:r>
              <a:rPr lang="en-US" dirty="0" smtClean="0"/>
              <a:t>(Top-Level Group)</a:t>
            </a:r>
            <a:endParaRPr lang="en-US" i="1" dirty="0" smtClean="0"/>
          </a:p>
        </p:txBody>
      </p:sp>
      <p:sp>
        <p:nvSpPr>
          <p:cNvPr id="4" name="Rectangle 3"/>
          <p:cNvSpPr/>
          <p:nvPr/>
        </p:nvSpPr>
        <p:spPr>
          <a:xfrm>
            <a:off x="2343151" y="2814638"/>
            <a:ext cx="1243012" cy="19573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Rectangle 4"/>
          <p:cNvSpPr/>
          <p:nvPr/>
        </p:nvSpPr>
        <p:spPr>
          <a:xfrm>
            <a:off x="3938588" y="2814638"/>
            <a:ext cx="1243012" cy="19573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5534025" y="2814636"/>
            <a:ext cx="1243012" cy="19573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7129462" y="2814636"/>
            <a:ext cx="1243012" cy="19573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8724899" y="2814636"/>
            <a:ext cx="1243012" cy="19573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 name="Straight Connector 9"/>
          <p:cNvCxnSpPr>
            <a:stCxn id="4" idx="0"/>
            <a:endCxn id="3" idx="4"/>
          </p:cNvCxnSpPr>
          <p:nvPr/>
        </p:nvCxnSpPr>
        <p:spPr>
          <a:xfrm flipV="1">
            <a:off x="2964657" y="1634091"/>
            <a:ext cx="3190874" cy="118054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5" idx="0"/>
            <a:endCxn id="3" idx="4"/>
          </p:cNvCxnSpPr>
          <p:nvPr/>
        </p:nvCxnSpPr>
        <p:spPr>
          <a:xfrm flipV="1">
            <a:off x="4560094" y="1634091"/>
            <a:ext cx="1595437" cy="118054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6" idx="0"/>
            <a:endCxn id="3" idx="4"/>
          </p:cNvCxnSpPr>
          <p:nvPr/>
        </p:nvCxnSpPr>
        <p:spPr>
          <a:xfrm flipV="1">
            <a:off x="6155531" y="1634091"/>
            <a:ext cx="0" cy="11805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7" idx="0"/>
          </p:cNvCxnSpPr>
          <p:nvPr/>
        </p:nvCxnSpPr>
        <p:spPr>
          <a:xfrm flipH="1" flipV="1">
            <a:off x="6155531" y="1634091"/>
            <a:ext cx="1595437" cy="118054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0"/>
            <a:endCxn id="3" idx="4"/>
          </p:cNvCxnSpPr>
          <p:nvPr/>
        </p:nvCxnSpPr>
        <p:spPr>
          <a:xfrm flipH="1" flipV="1">
            <a:off x="6155531" y="1634091"/>
            <a:ext cx="3190874" cy="1180545"/>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343151" y="5072063"/>
            <a:ext cx="1243012" cy="369332"/>
          </a:xfrm>
          <a:prstGeom prst="rect">
            <a:avLst/>
          </a:prstGeom>
          <a:noFill/>
        </p:spPr>
        <p:txBody>
          <a:bodyPr wrap="square" rtlCol="0">
            <a:spAutoFit/>
          </a:bodyPr>
          <a:lstStyle/>
          <a:p>
            <a:pPr algn="ctr"/>
            <a:r>
              <a:rPr lang="en-US" dirty="0" smtClean="0"/>
              <a:t>truths</a:t>
            </a:r>
            <a:endParaRPr lang="en-US" dirty="0"/>
          </a:p>
        </p:txBody>
      </p:sp>
      <p:sp>
        <p:nvSpPr>
          <p:cNvPr id="20" name="TextBox 19"/>
          <p:cNvSpPr txBox="1"/>
          <p:nvPr/>
        </p:nvSpPr>
        <p:spPr>
          <a:xfrm>
            <a:off x="3938588" y="5072063"/>
            <a:ext cx="1243012" cy="369332"/>
          </a:xfrm>
          <a:prstGeom prst="rect">
            <a:avLst/>
          </a:prstGeom>
          <a:noFill/>
        </p:spPr>
        <p:txBody>
          <a:bodyPr wrap="square" rtlCol="0">
            <a:spAutoFit/>
          </a:bodyPr>
          <a:lstStyle/>
          <a:p>
            <a:pPr algn="ctr"/>
            <a:r>
              <a:rPr lang="en-US" dirty="0" smtClean="0"/>
              <a:t>neutrinos</a:t>
            </a:r>
            <a:endParaRPr lang="en-US" dirty="0"/>
          </a:p>
        </p:txBody>
      </p:sp>
      <p:sp>
        <p:nvSpPr>
          <p:cNvPr id="21" name="TextBox 20"/>
          <p:cNvSpPr txBox="1"/>
          <p:nvPr/>
        </p:nvSpPr>
        <p:spPr>
          <a:xfrm>
            <a:off x="5534025" y="5072063"/>
            <a:ext cx="1243012" cy="369332"/>
          </a:xfrm>
          <a:prstGeom prst="rect">
            <a:avLst/>
          </a:prstGeom>
          <a:noFill/>
        </p:spPr>
        <p:txBody>
          <a:bodyPr wrap="square" rtlCol="0">
            <a:spAutoFit/>
          </a:bodyPr>
          <a:lstStyle/>
          <a:p>
            <a:pPr algn="ctr"/>
            <a:r>
              <a:rPr lang="en-US" smtClean="0"/>
              <a:t>particles</a:t>
            </a:r>
            <a:endParaRPr lang="en-US" dirty="0"/>
          </a:p>
        </p:txBody>
      </p:sp>
      <p:sp>
        <p:nvSpPr>
          <p:cNvPr id="22" name="TextBox 21"/>
          <p:cNvSpPr txBox="1"/>
          <p:nvPr/>
        </p:nvSpPr>
        <p:spPr>
          <a:xfrm>
            <a:off x="7129462" y="5072063"/>
            <a:ext cx="1243012" cy="369332"/>
          </a:xfrm>
          <a:prstGeom prst="rect">
            <a:avLst/>
          </a:prstGeom>
          <a:noFill/>
        </p:spPr>
        <p:txBody>
          <a:bodyPr wrap="square" rtlCol="0">
            <a:spAutoFit/>
          </a:bodyPr>
          <a:lstStyle/>
          <a:p>
            <a:pPr algn="ctr"/>
            <a:r>
              <a:rPr lang="en-US" dirty="0" smtClean="0"/>
              <a:t>trajectories</a:t>
            </a:r>
            <a:endParaRPr lang="en-US" dirty="0"/>
          </a:p>
        </p:txBody>
      </p:sp>
      <p:sp>
        <p:nvSpPr>
          <p:cNvPr id="23" name="TextBox 22"/>
          <p:cNvSpPr txBox="1"/>
          <p:nvPr/>
        </p:nvSpPr>
        <p:spPr>
          <a:xfrm>
            <a:off x="8724899" y="5072063"/>
            <a:ext cx="1243012" cy="369332"/>
          </a:xfrm>
          <a:prstGeom prst="rect">
            <a:avLst/>
          </a:prstGeom>
          <a:noFill/>
        </p:spPr>
        <p:txBody>
          <a:bodyPr wrap="square" rtlCol="0">
            <a:spAutoFit/>
          </a:bodyPr>
          <a:lstStyle/>
          <a:p>
            <a:pPr algn="ctr"/>
            <a:r>
              <a:rPr lang="en-US" dirty="0" smtClean="0"/>
              <a:t>daughters</a:t>
            </a:r>
            <a:endParaRPr lang="en-US" dirty="0"/>
          </a:p>
        </p:txBody>
      </p:sp>
      <p:sp>
        <p:nvSpPr>
          <p:cNvPr id="24" name="Rectangle 23"/>
          <p:cNvSpPr/>
          <p:nvPr/>
        </p:nvSpPr>
        <p:spPr>
          <a:xfrm>
            <a:off x="3938588" y="2813051"/>
            <a:ext cx="1243012" cy="3423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Rectangle 24"/>
          <p:cNvSpPr/>
          <p:nvPr/>
        </p:nvSpPr>
        <p:spPr>
          <a:xfrm>
            <a:off x="2343151" y="3386694"/>
            <a:ext cx="1243012" cy="3423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ectangle 25"/>
          <p:cNvSpPr/>
          <p:nvPr/>
        </p:nvSpPr>
        <p:spPr>
          <a:xfrm>
            <a:off x="5534025" y="3450985"/>
            <a:ext cx="1243012" cy="692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ectangle 26"/>
          <p:cNvSpPr/>
          <p:nvPr/>
        </p:nvSpPr>
        <p:spPr>
          <a:xfrm>
            <a:off x="7129462" y="3211671"/>
            <a:ext cx="1243012" cy="517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ectangle 27"/>
          <p:cNvSpPr/>
          <p:nvPr/>
        </p:nvSpPr>
        <p:spPr>
          <a:xfrm>
            <a:off x="8724899" y="3054787"/>
            <a:ext cx="1243012" cy="517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6210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Assns</a:t>
            </a:r>
            <a:endParaRPr lang="en-US" dirty="0"/>
          </a:p>
        </p:txBody>
      </p:sp>
    </p:spTree>
    <p:extLst>
      <p:ext uri="{BB962C8B-B14F-4D97-AF65-F5344CB8AC3E}">
        <p14:creationId xmlns:p14="http://schemas.microsoft.com/office/powerpoint/2010/main" val="103193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343151" y="719691"/>
            <a:ext cx="7300912"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"user defined name for this data </a:t>
            </a:r>
            <a:r>
              <a:rPr lang="en-US" i="1" smtClean="0"/>
              <a:t>product instance"</a:t>
            </a:r>
            <a:r>
              <a:rPr lang="en-US" dirty="0" smtClean="0"/>
              <a:t/>
            </a:r>
            <a:br>
              <a:rPr lang="en-US" dirty="0" smtClean="0"/>
            </a:br>
            <a:r>
              <a:rPr lang="en-US" dirty="0" smtClean="0"/>
              <a:t>(Top-Level Group)</a:t>
            </a:r>
            <a:endParaRPr lang="en-US" i="1" dirty="0" smtClean="0"/>
          </a:p>
        </p:txBody>
      </p:sp>
      <p:sp>
        <p:nvSpPr>
          <p:cNvPr id="7" name="Rectangle 6"/>
          <p:cNvSpPr/>
          <p:nvPr/>
        </p:nvSpPr>
        <p:spPr>
          <a:xfrm>
            <a:off x="4337417" y="2343984"/>
            <a:ext cx="1199265" cy="320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pair 1</a:t>
            </a:r>
            <a:endParaRPr lang="en-US" dirty="0"/>
          </a:p>
        </p:txBody>
      </p:sp>
      <p:sp>
        <p:nvSpPr>
          <p:cNvPr id="8" name="Rectangle 7"/>
          <p:cNvSpPr/>
          <p:nvPr/>
        </p:nvSpPr>
        <p:spPr>
          <a:xfrm>
            <a:off x="4337418" y="2666015"/>
            <a:ext cx="1199264" cy="320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pair 2</a:t>
            </a:r>
            <a:endParaRPr lang="en-US" dirty="0"/>
          </a:p>
        </p:txBody>
      </p:sp>
      <p:sp>
        <p:nvSpPr>
          <p:cNvPr id="9" name="Rectangle 8"/>
          <p:cNvSpPr/>
          <p:nvPr/>
        </p:nvSpPr>
        <p:spPr>
          <a:xfrm>
            <a:off x="4337417" y="3875335"/>
            <a:ext cx="1199264" cy="320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pair </a:t>
            </a:r>
            <a:r>
              <a:rPr lang="en-US" i="1" dirty="0" smtClean="0"/>
              <a:t>n</a:t>
            </a:r>
            <a:endParaRPr lang="en-US" i="1" dirty="0"/>
          </a:p>
        </p:txBody>
      </p:sp>
      <p:sp>
        <p:nvSpPr>
          <p:cNvPr id="10" name="TextBox 9"/>
          <p:cNvSpPr txBox="1"/>
          <p:nvPr/>
        </p:nvSpPr>
        <p:spPr>
          <a:xfrm>
            <a:off x="4337417" y="3257780"/>
            <a:ext cx="1199263"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cxnSp>
        <p:nvCxnSpPr>
          <p:cNvPr id="13" name="Straight Connector 12"/>
          <p:cNvCxnSpPr/>
          <p:nvPr/>
        </p:nvCxnSpPr>
        <p:spPr>
          <a:xfrm flipV="1">
            <a:off x="4937050" y="1634091"/>
            <a:ext cx="1056557" cy="709893"/>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4337417" y="3003071"/>
            <a:ext cx="1199264" cy="3205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pair 3</a:t>
            </a:r>
            <a:endParaRPr lang="en-US" dirty="0"/>
          </a:p>
        </p:txBody>
      </p:sp>
      <p:sp>
        <p:nvSpPr>
          <p:cNvPr id="16" name="Rectangle 15"/>
          <p:cNvSpPr/>
          <p:nvPr/>
        </p:nvSpPr>
        <p:spPr>
          <a:xfrm>
            <a:off x="6593240" y="2343984"/>
            <a:ext cx="1199265" cy="320504"/>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data 1</a:t>
            </a:r>
            <a:endParaRPr lang="en-US" dirty="0"/>
          </a:p>
        </p:txBody>
      </p:sp>
      <p:sp>
        <p:nvSpPr>
          <p:cNvPr id="17" name="Rectangle 16"/>
          <p:cNvSpPr/>
          <p:nvPr/>
        </p:nvSpPr>
        <p:spPr>
          <a:xfrm>
            <a:off x="6593241" y="2666015"/>
            <a:ext cx="1199264" cy="320504"/>
          </a:xfrm>
          <a:prstGeom prst="rect">
            <a:avLst/>
          </a:prstGeom>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data 2</a:t>
            </a:r>
            <a:endParaRPr lang="en-US" dirty="0"/>
          </a:p>
        </p:txBody>
      </p:sp>
      <p:sp>
        <p:nvSpPr>
          <p:cNvPr id="18" name="Rectangle 17"/>
          <p:cNvSpPr/>
          <p:nvPr/>
        </p:nvSpPr>
        <p:spPr>
          <a:xfrm>
            <a:off x="6593240" y="3875335"/>
            <a:ext cx="1199264" cy="320504"/>
          </a:xfrm>
          <a:prstGeom prst="rect">
            <a:avLst/>
          </a:prstGeom>
          <a:ln>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data </a:t>
            </a:r>
            <a:r>
              <a:rPr lang="en-US" i="1" dirty="0" smtClean="0"/>
              <a:t>n</a:t>
            </a:r>
            <a:endParaRPr lang="en-US" i="1" dirty="0"/>
          </a:p>
        </p:txBody>
      </p:sp>
      <p:sp>
        <p:nvSpPr>
          <p:cNvPr id="19" name="TextBox 18"/>
          <p:cNvSpPr txBox="1"/>
          <p:nvPr/>
        </p:nvSpPr>
        <p:spPr>
          <a:xfrm>
            <a:off x="6593240" y="3257780"/>
            <a:ext cx="1199263"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20" name="Rectangle 19"/>
          <p:cNvSpPr/>
          <p:nvPr/>
        </p:nvSpPr>
        <p:spPr>
          <a:xfrm>
            <a:off x="6593240" y="3003071"/>
            <a:ext cx="1199264" cy="320504"/>
          </a:xfrm>
          <a:prstGeom prst="rect">
            <a:avLst/>
          </a:prstGeom>
          <a:ln>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 3</a:t>
            </a:r>
            <a:endParaRPr lang="en-US" dirty="0"/>
          </a:p>
        </p:txBody>
      </p:sp>
      <p:cxnSp>
        <p:nvCxnSpPr>
          <p:cNvPr id="22" name="Straight Connector 21"/>
          <p:cNvCxnSpPr>
            <a:stCxn id="3" idx="4"/>
            <a:endCxn id="16" idx="0"/>
          </p:cNvCxnSpPr>
          <p:nvPr/>
        </p:nvCxnSpPr>
        <p:spPr>
          <a:xfrm>
            <a:off x="5993607" y="1634091"/>
            <a:ext cx="1199266" cy="70989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6352899" y="4271205"/>
            <a:ext cx="1679944" cy="369332"/>
          </a:xfrm>
          <a:prstGeom prst="rect">
            <a:avLst/>
          </a:prstGeom>
          <a:noFill/>
        </p:spPr>
        <p:txBody>
          <a:bodyPr wrap="square" rtlCol="0">
            <a:spAutoFit/>
          </a:bodyPr>
          <a:lstStyle/>
          <a:p>
            <a:pPr algn="ctr"/>
            <a:r>
              <a:rPr lang="en-US" smtClean="0"/>
              <a:t>(optional)</a:t>
            </a:r>
            <a:endParaRPr lang="en-US" dirty="0"/>
          </a:p>
        </p:txBody>
      </p:sp>
      <p:sp>
        <p:nvSpPr>
          <p:cNvPr id="4" name="Rounded Rectangle 3"/>
          <p:cNvSpPr/>
          <p:nvPr/>
        </p:nvSpPr>
        <p:spPr>
          <a:xfrm>
            <a:off x="1633791" y="1877664"/>
            <a:ext cx="1994265" cy="4146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Left Product Name</a:t>
            </a:r>
            <a:endParaRPr lang="en-US"/>
          </a:p>
        </p:txBody>
      </p:sp>
      <p:sp>
        <p:nvSpPr>
          <p:cNvPr id="21" name="Rounded Rectangle 20"/>
          <p:cNvSpPr/>
          <p:nvPr/>
        </p:nvSpPr>
        <p:spPr>
          <a:xfrm>
            <a:off x="8149801" y="1877665"/>
            <a:ext cx="2160158" cy="41466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Right Product Name</a:t>
            </a:r>
            <a:endParaRPr lang="en-US"/>
          </a:p>
        </p:txBody>
      </p:sp>
      <p:cxnSp>
        <p:nvCxnSpPr>
          <p:cNvPr id="6" name="Straight Connector 5"/>
          <p:cNvCxnSpPr>
            <a:stCxn id="4" idx="3"/>
            <a:endCxn id="3" idx="4"/>
          </p:cNvCxnSpPr>
          <p:nvPr/>
        </p:nvCxnSpPr>
        <p:spPr>
          <a:xfrm flipV="1">
            <a:off x="3628056" y="1634091"/>
            <a:ext cx="2365551" cy="450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4"/>
            <a:endCxn id="21" idx="1"/>
          </p:cNvCxnSpPr>
          <p:nvPr/>
        </p:nvCxnSpPr>
        <p:spPr>
          <a:xfrm>
            <a:off x="5993607" y="1634091"/>
            <a:ext cx="2156194" cy="4509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78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25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486399" cy="369332"/>
          </a:xfrm>
          <a:prstGeom prst="rect">
            <a:avLst/>
          </a:prstGeom>
          <a:noFill/>
        </p:spPr>
        <p:txBody>
          <a:bodyPr wrap="square" rtlCol="0">
            <a:spAutoFit/>
          </a:bodyPr>
          <a:lstStyle/>
          <a:p>
            <a:r>
              <a:rPr lang="en-US" dirty="0" smtClean="0"/>
              <a:t>Various ways to </a:t>
            </a:r>
            <a:r>
              <a:rPr lang="en-US" smtClean="0"/>
              <a:t>store strings in datasets</a:t>
            </a:r>
            <a:endParaRPr lang="en-US" dirty="0"/>
          </a:p>
        </p:txBody>
      </p:sp>
    </p:spTree>
    <p:extLst>
      <p:ext uri="{BB962C8B-B14F-4D97-AF65-F5344CB8AC3E}">
        <p14:creationId xmlns:p14="http://schemas.microsoft.com/office/powerpoint/2010/main" val="42284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5486425" y="5611605"/>
            <a:ext cx="614364" cy="306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a:t>
            </a:r>
            <a:endParaRPr lang="en-US" dirty="0"/>
          </a:p>
        </p:txBody>
      </p:sp>
      <p:sp>
        <p:nvSpPr>
          <p:cNvPr id="141" name="Rectangle 140"/>
          <p:cNvSpPr/>
          <p:nvPr/>
        </p:nvSpPr>
        <p:spPr>
          <a:xfrm>
            <a:off x="5486424" y="5921709"/>
            <a:ext cx="614364" cy="306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2" name="Rectangle 141"/>
          <p:cNvSpPr/>
          <p:nvPr/>
        </p:nvSpPr>
        <p:spPr>
          <a:xfrm>
            <a:off x="5486423" y="6240226"/>
            <a:ext cx="614364" cy="3069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8" name="Rectangle 127"/>
          <p:cNvSpPr/>
          <p:nvPr/>
        </p:nvSpPr>
        <p:spPr>
          <a:xfrm>
            <a:off x="6518030"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9" name="Rectangle 128"/>
          <p:cNvSpPr/>
          <p:nvPr/>
        </p:nvSpPr>
        <p:spPr>
          <a:xfrm>
            <a:off x="6818069"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0" name="Rectangle 129"/>
          <p:cNvSpPr/>
          <p:nvPr/>
        </p:nvSpPr>
        <p:spPr>
          <a:xfrm>
            <a:off x="7118108"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1" name="Rectangle 130"/>
          <p:cNvSpPr/>
          <p:nvPr/>
        </p:nvSpPr>
        <p:spPr>
          <a:xfrm>
            <a:off x="7414736"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2" name="Rectangle 131"/>
          <p:cNvSpPr/>
          <p:nvPr/>
        </p:nvSpPr>
        <p:spPr>
          <a:xfrm>
            <a:off x="7718186"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3" name="Rectangle 132"/>
          <p:cNvSpPr/>
          <p:nvPr/>
        </p:nvSpPr>
        <p:spPr>
          <a:xfrm>
            <a:off x="8011403" y="592788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8043862" y="1471016"/>
            <a:ext cx="2386012" cy="150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p:cNvSpPr txBox="1"/>
          <p:nvPr/>
        </p:nvSpPr>
        <p:spPr>
          <a:xfrm>
            <a:off x="1157288" y="1814515"/>
            <a:ext cx="2628900" cy="369332"/>
          </a:xfrm>
          <a:prstGeom prst="rect">
            <a:avLst/>
          </a:prstGeom>
          <a:noFill/>
        </p:spPr>
        <p:txBody>
          <a:bodyPr wrap="square" rtlCol="0">
            <a:spAutoFit/>
          </a:bodyPr>
          <a:lstStyle/>
          <a:p>
            <a:r>
              <a:rPr lang="en-US" dirty="0" smtClean="0"/>
              <a:t>A) variable-length types</a:t>
            </a:r>
            <a:endParaRPr lang="en-US" dirty="0"/>
          </a:p>
        </p:txBody>
      </p:sp>
      <p:sp>
        <p:nvSpPr>
          <p:cNvPr id="4" name="TextBox 3"/>
          <p:cNvSpPr txBox="1"/>
          <p:nvPr/>
        </p:nvSpPr>
        <p:spPr>
          <a:xfrm>
            <a:off x="1157288" y="3772988"/>
            <a:ext cx="2628900" cy="369332"/>
          </a:xfrm>
          <a:prstGeom prst="rect">
            <a:avLst/>
          </a:prstGeom>
          <a:noFill/>
        </p:spPr>
        <p:txBody>
          <a:bodyPr wrap="square" rtlCol="0">
            <a:spAutoFit/>
          </a:bodyPr>
          <a:lstStyle/>
          <a:p>
            <a:r>
              <a:rPr lang="en-US" dirty="0" smtClean="0"/>
              <a:t>B) fixed-length strings</a:t>
            </a:r>
            <a:endParaRPr lang="en-US" dirty="0"/>
          </a:p>
        </p:txBody>
      </p:sp>
      <p:sp>
        <p:nvSpPr>
          <p:cNvPr id="5" name="TextBox 4"/>
          <p:cNvSpPr txBox="1"/>
          <p:nvPr/>
        </p:nvSpPr>
        <p:spPr>
          <a:xfrm>
            <a:off x="1157288" y="5711322"/>
            <a:ext cx="2628900" cy="369332"/>
          </a:xfrm>
          <a:prstGeom prst="rect">
            <a:avLst/>
          </a:prstGeom>
          <a:noFill/>
        </p:spPr>
        <p:txBody>
          <a:bodyPr wrap="square" rtlCol="0">
            <a:spAutoFit/>
          </a:bodyPr>
          <a:lstStyle/>
          <a:p>
            <a:r>
              <a:rPr lang="en-US" dirty="0" smtClean="0"/>
              <a:t>C) two datasets</a:t>
            </a:r>
            <a:endParaRPr lang="en-US" dirty="0"/>
          </a:p>
        </p:txBody>
      </p:sp>
      <p:sp>
        <p:nvSpPr>
          <p:cNvPr id="6" name="Rectangle 5"/>
          <p:cNvSpPr/>
          <p:nvPr/>
        </p:nvSpPr>
        <p:spPr>
          <a:xfrm>
            <a:off x="4873219" y="1511120"/>
            <a:ext cx="1042987" cy="32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8365336"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TextBox 15"/>
          <p:cNvSpPr txBox="1"/>
          <p:nvPr/>
        </p:nvSpPr>
        <p:spPr>
          <a:xfrm>
            <a:off x="7258050" y="709288"/>
            <a:ext cx="3957637" cy="646331"/>
          </a:xfrm>
          <a:prstGeom prst="rect">
            <a:avLst/>
          </a:prstGeom>
          <a:noFill/>
        </p:spPr>
        <p:txBody>
          <a:bodyPr wrap="square" rtlCol="0">
            <a:spAutoFit/>
          </a:bodyPr>
          <a:lstStyle/>
          <a:p>
            <a:pPr algn="ctr"/>
            <a:r>
              <a:rPr lang="en-US" dirty="0" smtClean="0"/>
              <a:t>uncompressible</a:t>
            </a:r>
          </a:p>
          <a:p>
            <a:pPr algn="ctr"/>
            <a:r>
              <a:rPr lang="en-US" dirty="0" smtClean="0"/>
              <a:t>stored inside HDF5 internal metadata</a:t>
            </a:r>
            <a:endParaRPr lang="en-US" dirty="0"/>
          </a:p>
        </p:txBody>
      </p:sp>
      <p:sp>
        <p:nvSpPr>
          <p:cNvPr id="45" name="Rectangle 44"/>
          <p:cNvSpPr/>
          <p:nvPr/>
        </p:nvSpPr>
        <p:spPr>
          <a:xfrm>
            <a:off x="4872038" y="5617051"/>
            <a:ext cx="614364" cy="306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a:t>
            </a:r>
            <a:endParaRPr lang="en-US" dirty="0"/>
          </a:p>
        </p:txBody>
      </p:sp>
      <p:sp>
        <p:nvSpPr>
          <p:cNvPr id="46" name="Rectangle 45"/>
          <p:cNvSpPr/>
          <p:nvPr/>
        </p:nvSpPr>
        <p:spPr>
          <a:xfrm>
            <a:off x="4872037" y="5927155"/>
            <a:ext cx="614364" cy="3069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Rectangle 46"/>
          <p:cNvSpPr/>
          <p:nvPr/>
        </p:nvSpPr>
        <p:spPr>
          <a:xfrm>
            <a:off x="4872036" y="6245672"/>
            <a:ext cx="614364" cy="3069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6" name="Rectangle 65"/>
          <p:cNvSpPr/>
          <p:nvPr/>
        </p:nvSpPr>
        <p:spPr>
          <a:xfrm>
            <a:off x="4873219" y="1844190"/>
            <a:ext cx="1042987" cy="3296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7" name="Rectangle 66"/>
          <p:cNvSpPr/>
          <p:nvPr/>
        </p:nvSpPr>
        <p:spPr>
          <a:xfrm>
            <a:off x="4873219" y="2164023"/>
            <a:ext cx="1042987" cy="3296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1" name="Straight Arrow Connector 80"/>
          <p:cNvCxnSpPr>
            <a:stCxn id="6" idx="3"/>
            <a:endCxn id="7" idx="1"/>
          </p:cNvCxnSpPr>
          <p:nvPr/>
        </p:nvCxnSpPr>
        <p:spPr>
          <a:xfrm>
            <a:off x="5916206" y="1675962"/>
            <a:ext cx="2449130" cy="164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a:off x="5316369" y="5834346"/>
            <a:ext cx="1529728" cy="263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p:nvPr/>
        </p:nvCxnSpPr>
        <p:spPr>
          <a:xfrm>
            <a:off x="5988248" y="5834346"/>
            <a:ext cx="2146114" cy="271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5" name="Rectangle 84"/>
          <p:cNvSpPr/>
          <p:nvPr/>
        </p:nvSpPr>
        <p:spPr>
          <a:xfrm>
            <a:off x="8665375"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7" name="Rectangle 86"/>
          <p:cNvSpPr/>
          <p:nvPr/>
        </p:nvSpPr>
        <p:spPr>
          <a:xfrm>
            <a:off x="8965414"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Rectangle 87"/>
          <p:cNvSpPr/>
          <p:nvPr/>
        </p:nvSpPr>
        <p:spPr>
          <a:xfrm>
            <a:off x="9262042"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0" name="Rectangle 89"/>
          <p:cNvSpPr/>
          <p:nvPr/>
        </p:nvSpPr>
        <p:spPr>
          <a:xfrm>
            <a:off x="9565492"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Rectangle 90"/>
          <p:cNvSpPr/>
          <p:nvPr/>
        </p:nvSpPr>
        <p:spPr>
          <a:xfrm>
            <a:off x="9858709" y="1671803"/>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2" name="Rectangle 91"/>
          <p:cNvSpPr/>
          <p:nvPr/>
        </p:nvSpPr>
        <p:spPr>
          <a:xfrm>
            <a:off x="8367716"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3" name="Rectangle 92"/>
          <p:cNvSpPr/>
          <p:nvPr/>
        </p:nvSpPr>
        <p:spPr>
          <a:xfrm>
            <a:off x="8667755"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4" name="Rectangle 93"/>
          <p:cNvSpPr/>
          <p:nvPr/>
        </p:nvSpPr>
        <p:spPr>
          <a:xfrm>
            <a:off x="8967794"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5" name="Rectangle 94"/>
          <p:cNvSpPr/>
          <p:nvPr/>
        </p:nvSpPr>
        <p:spPr>
          <a:xfrm>
            <a:off x="9264422"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6" name="Rectangle 95"/>
          <p:cNvSpPr/>
          <p:nvPr/>
        </p:nvSpPr>
        <p:spPr>
          <a:xfrm>
            <a:off x="9567872"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7" name="Rectangle 96"/>
          <p:cNvSpPr/>
          <p:nvPr/>
        </p:nvSpPr>
        <p:spPr>
          <a:xfrm>
            <a:off x="9861089" y="1970232"/>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8" name="Rectangle 97"/>
          <p:cNvSpPr/>
          <p:nvPr/>
        </p:nvSpPr>
        <p:spPr>
          <a:xfrm>
            <a:off x="8367716"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9" name="Rectangle 98"/>
          <p:cNvSpPr/>
          <p:nvPr/>
        </p:nvSpPr>
        <p:spPr>
          <a:xfrm>
            <a:off x="8667755"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Rectangle 99"/>
          <p:cNvSpPr/>
          <p:nvPr/>
        </p:nvSpPr>
        <p:spPr>
          <a:xfrm>
            <a:off x="8967794"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1" name="Rectangle 100"/>
          <p:cNvSpPr/>
          <p:nvPr/>
        </p:nvSpPr>
        <p:spPr>
          <a:xfrm>
            <a:off x="9264422"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2" name="Rectangle 101"/>
          <p:cNvSpPr/>
          <p:nvPr/>
        </p:nvSpPr>
        <p:spPr>
          <a:xfrm>
            <a:off x="9567872"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3" name="Rectangle 102"/>
          <p:cNvSpPr/>
          <p:nvPr/>
        </p:nvSpPr>
        <p:spPr>
          <a:xfrm>
            <a:off x="9861089" y="2287590"/>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ectangle 103"/>
          <p:cNvSpPr/>
          <p:nvPr/>
        </p:nvSpPr>
        <p:spPr>
          <a:xfrm>
            <a:off x="6280722"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5" name="Rectangle 104"/>
          <p:cNvSpPr/>
          <p:nvPr/>
        </p:nvSpPr>
        <p:spPr>
          <a:xfrm>
            <a:off x="6580761"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6" name="Rectangle 105"/>
          <p:cNvSpPr/>
          <p:nvPr/>
        </p:nvSpPr>
        <p:spPr>
          <a:xfrm>
            <a:off x="6880800"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7" name="Rectangle 106"/>
          <p:cNvSpPr/>
          <p:nvPr/>
        </p:nvSpPr>
        <p:spPr>
          <a:xfrm>
            <a:off x="7177428"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8" name="Rectangle 107"/>
          <p:cNvSpPr/>
          <p:nvPr/>
        </p:nvSpPr>
        <p:spPr>
          <a:xfrm>
            <a:off x="7480878"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9" name="Rectangle 108"/>
          <p:cNvSpPr/>
          <p:nvPr/>
        </p:nvSpPr>
        <p:spPr>
          <a:xfrm>
            <a:off x="7774095" y="3594518"/>
            <a:ext cx="300039" cy="3373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0" name="Rectangle 109"/>
          <p:cNvSpPr/>
          <p:nvPr/>
        </p:nvSpPr>
        <p:spPr>
          <a:xfrm>
            <a:off x="6283102"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1" name="Rectangle 110"/>
          <p:cNvSpPr/>
          <p:nvPr/>
        </p:nvSpPr>
        <p:spPr>
          <a:xfrm>
            <a:off x="6583141"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Rectangle 111"/>
          <p:cNvSpPr/>
          <p:nvPr/>
        </p:nvSpPr>
        <p:spPr>
          <a:xfrm>
            <a:off x="6883180"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3" name="Rectangle 112"/>
          <p:cNvSpPr/>
          <p:nvPr/>
        </p:nvSpPr>
        <p:spPr>
          <a:xfrm>
            <a:off x="7179808"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Rectangle 113"/>
          <p:cNvSpPr/>
          <p:nvPr/>
        </p:nvSpPr>
        <p:spPr>
          <a:xfrm>
            <a:off x="7483258"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5" name="Rectangle 114"/>
          <p:cNvSpPr/>
          <p:nvPr/>
        </p:nvSpPr>
        <p:spPr>
          <a:xfrm>
            <a:off x="7776475" y="3892947"/>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6" name="Rectangle 115"/>
          <p:cNvSpPr/>
          <p:nvPr/>
        </p:nvSpPr>
        <p:spPr>
          <a:xfrm>
            <a:off x="6283102"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7" name="Rectangle 116"/>
          <p:cNvSpPr/>
          <p:nvPr/>
        </p:nvSpPr>
        <p:spPr>
          <a:xfrm>
            <a:off x="6583141"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8" name="Rectangle 117"/>
          <p:cNvSpPr/>
          <p:nvPr/>
        </p:nvSpPr>
        <p:spPr>
          <a:xfrm>
            <a:off x="6883180"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9" name="Rectangle 118"/>
          <p:cNvSpPr/>
          <p:nvPr/>
        </p:nvSpPr>
        <p:spPr>
          <a:xfrm>
            <a:off x="7179808"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0" name="Rectangle 119"/>
          <p:cNvSpPr/>
          <p:nvPr/>
        </p:nvSpPr>
        <p:spPr>
          <a:xfrm>
            <a:off x="7483258"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1" name="Rectangle 120"/>
          <p:cNvSpPr/>
          <p:nvPr/>
        </p:nvSpPr>
        <p:spPr>
          <a:xfrm>
            <a:off x="7776475" y="4210305"/>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ectangle 121"/>
          <p:cNvSpPr/>
          <p:nvPr/>
        </p:nvSpPr>
        <p:spPr>
          <a:xfrm>
            <a:off x="10129835"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3" name="Rectangle 122"/>
          <p:cNvSpPr/>
          <p:nvPr/>
        </p:nvSpPr>
        <p:spPr>
          <a:xfrm>
            <a:off x="10429874"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4" name="Rectangle 123"/>
          <p:cNvSpPr/>
          <p:nvPr/>
        </p:nvSpPr>
        <p:spPr>
          <a:xfrm>
            <a:off x="10729913"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5" name="Rectangle 124"/>
          <p:cNvSpPr/>
          <p:nvPr/>
        </p:nvSpPr>
        <p:spPr>
          <a:xfrm>
            <a:off x="11026541"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6" name="Rectangle 125"/>
          <p:cNvSpPr/>
          <p:nvPr/>
        </p:nvSpPr>
        <p:spPr>
          <a:xfrm>
            <a:off x="11329991"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7" name="Rectangle 126"/>
          <p:cNvSpPr/>
          <p:nvPr/>
        </p:nvSpPr>
        <p:spPr>
          <a:xfrm>
            <a:off x="11623208" y="5916369"/>
            <a:ext cx="300039" cy="3373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ectangle 133"/>
          <p:cNvSpPr/>
          <p:nvPr/>
        </p:nvSpPr>
        <p:spPr>
          <a:xfrm>
            <a:off x="8319769"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5" name="Rectangle 134"/>
          <p:cNvSpPr/>
          <p:nvPr/>
        </p:nvSpPr>
        <p:spPr>
          <a:xfrm>
            <a:off x="8619808"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6" name="Rectangle 135"/>
          <p:cNvSpPr/>
          <p:nvPr/>
        </p:nvSpPr>
        <p:spPr>
          <a:xfrm>
            <a:off x="8919847"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7" name="Rectangle 136"/>
          <p:cNvSpPr/>
          <p:nvPr/>
        </p:nvSpPr>
        <p:spPr>
          <a:xfrm>
            <a:off x="9216475"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8" name="Rectangle 137"/>
          <p:cNvSpPr/>
          <p:nvPr/>
        </p:nvSpPr>
        <p:spPr>
          <a:xfrm>
            <a:off x="9519925"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9" name="Rectangle 138"/>
          <p:cNvSpPr/>
          <p:nvPr/>
        </p:nvSpPr>
        <p:spPr>
          <a:xfrm>
            <a:off x="9813142" y="5914276"/>
            <a:ext cx="300039" cy="337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649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Per-Event Schema</a:t>
            </a:r>
            <a:endParaRPr lang="en-US" dirty="0"/>
          </a:p>
        </p:txBody>
      </p:sp>
    </p:spTree>
    <p:extLst>
      <p:ext uri="{BB962C8B-B14F-4D97-AF65-F5344CB8AC3E}">
        <p14:creationId xmlns:p14="http://schemas.microsoft.com/office/powerpoint/2010/main" val="8920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47508" y="691116"/>
            <a:ext cx="6592186"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Sub-Run</a:t>
            </a:r>
            <a:endParaRPr lang="en-US" dirty="0"/>
          </a:p>
        </p:txBody>
      </p:sp>
      <p:sp>
        <p:nvSpPr>
          <p:cNvPr id="5" name="Oval 4"/>
          <p:cNvSpPr/>
          <p:nvPr/>
        </p:nvSpPr>
        <p:spPr>
          <a:xfrm>
            <a:off x="2647508" y="2679405"/>
            <a:ext cx="1440714" cy="5422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 1</a:t>
            </a:r>
            <a:endParaRPr lang="en-US" dirty="0"/>
          </a:p>
        </p:txBody>
      </p:sp>
      <p:cxnSp>
        <p:nvCxnSpPr>
          <p:cNvPr id="7" name="Straight Connector 6"/>
          <p:cNvCxnSpPr>
            <a:stCxn id="5" idx="0"/>
            <a:endCxn id="4" idx="4"/>
          </p:cNvCxnSpPr>
          <p:nvPr/>
        </p:nvCxnSpPr>
        <p:spPr>
          <a:xfrm flipV="1">
            <a:off x="3367865" y="1605516"/>
            <a:ext cx="2575736" cy="1073889"/>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2647508" y="3795822"/>
            <a:ext cx="372140" cy="10207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p:cNvSpPr/>
          <p:nvPr/>
        </p:nvSpPr>
        <p:spPr>
          <a:xfrm>
            <a:off x="3181795" y="3795823"/>
            <a:ext cx="372140" cy="8080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p:cNvSpPr/>
          <p:nvPr/>
        </p:nvSpPr>
        <p:spPr>
          <a:xfrm>
            <a:off x="3716082" y="3795822"/>
            <a:ext cx="372140" cy="13397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 name="Straight Connector 14"/>
          <p:cNvCxnSpPr>
            <a:stCxn id="8" idx="0"/>
            <a:endCxn id="5" idx="4"/>
          </p:cNvCxnSpPr>
          <p:nvPr/>
        </p:nvCxnSpPr>
        <p:spPr>
          <a:xfrm flipV="1">
            <a:off x="2833578" y="3221665"/>
            <a:ext cx="534287" cy="57415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9" idx="0"/>
            <a:endCxn id="5" idx="4"/>
          </p:cNvCxnSpPr>
          <p:nvPr/>
        </p:nvCxnSpPr>
        <p:spPr>
          <a:xfrm flipV="1">
            <a:off x="3367865" y="3221665"/>
            <a:ext cx="0" cy="57415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0" idx="0"/>
            <a:endCxn id="5" idx="4"/>
          </p:cNvCxnSpPr>
          <p:nvPr/>
        </p:nvCxnSpPr>
        <p:spPr>
          <a:xfrm flipH="1" flipV="1">
            <a:off x="3367865" y="3221665"/>
            <a:ext cx="534287" cy="574157"/>
          </a:xfrm>
          <a:prstGeom prst="line">
            <a:avLst/>
          </a:prstGeom>
        </p:spPr>
        <p:style>
          <a:lnRef idx="1">
            <a:schemeClr val="dk1"/>
          </a:lnRef>
          <a:fillRef idx="0">
            <a:schemeClr val="dk1"/>
          </a:fillRef>
          <a:effectRef idx="0">
            <a:schemeClr val="dk1"/>
          </a:effectRef>
          <a:fontRef idx="minor">
            <a:schemeClr val="tx1"/>
          </a:fontRef>
        </p:style>
      </p:cxnSp>
      <p:sp>
        <p:nvSpPr>
          <p:cNvPr id="20" name="Oval 19"/>
          <p:cNvSpPr/>
          <p:nvPr/>
        </p:nvSpPr>
        <p:spPr>
          <a:xfrm>
            <a:off x="4734150" y="2679405"/>
            <a:ext cx="1440714" cy="54226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Event 2</a:t>
            </a:r>
            <a:endParaRPr lang="en-US" dirty="0"/>
          </a:p>
        </p:txBody>
      </p:sp>
      <p:sp>
        <p:nvSpPr>
          <p:cNvPr id="21" name="Rectangle 20"/>
          <p:cNvSpPr/>
          <p:nvPr/>
        </p:nvSpPr>
        <p:spPr>
          <a:xfrm>
            <a:off x="4734150" y="3795822"/>
            <a:ext cx="372140" cy="1020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5268437" y="3795823"/>
            <a:ext cx="372140" cy="8080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5802724" y="3795822"/>
            <a:ext cx="372140" cy="133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4" name="Straight Connector 23"/>
          <p:cNvCxnSpPr>
            <a:stCxn id="26" idx="0"/>
            <a:endCxn id="23" idx="4"/>
          </p:cNvCxnSpPr>
          <p:nvPr/>
        </p:nvCxnSpPr>
        <p:spPr>
          <a:xfrm flipV="1">
            <a:off x="4920220" y="3221665"/>
            <a:ext cx="534287" cy="57415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endCxn id="23" idx="4"/>
          </p:cNvCxnSpPr>
          <p:nvPr/>
        </p:nvCxnSpPr>
        <p:spPr>
          <a:xfrm flipV="1">
            <a:off x="5454507" y="3221665"/>
            <a:ext cx="0" cy="57415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endCxn id="23" idx="4"/>
          </p:cNvCxnSpPr>
          <p:nvPr/>
        </p:nvCxnSpPr>
        <p:spPr>
          <a:xfrm flipH="1" flipV="1">
            <a:off x="5454507" y="3221665"/>
            <a:ext cx="534287" cy="574157"/>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20" idx="0"/>
            <a:endCxn id="4" idx="4"/>
          </p:cNvCxnSpPr>
          <p:nvPr/>
        </p:nvCxnSpPr>
        <p:spPr>
          <a:xfrm flipV="1">
            <a:off x="5454507" y="1605516"/>
            <a:ext cx="489094" cy="1073889"/>
          </a:xfrm>
          <a:prstGeom prst="line">
            <a:avLst/>
          </a:prstGeom>
        </p:spPr>
        <p:style>
          <a:lnRef idx="1">
            <a:schemeClr val="dk1"/>
          </a:lnRef>
          <a:fillRef idx="0">
            <a:schemeClr val="dk1"/>
          </a:fillRef>
          <a:effectRef idx="0">
            <a:schemeClr val="dk1"/>
          </a:effectRef>
          <a:fontRef idx="minor">
            <a:schemeClr val="tx1"/>
          </a:fontRef>
        </p:style>
      </p:cxnSp>
      <p:sp>
        <p:nvSpPr>
          <p:cNvPr id="30" name="Oval 29"/>
          <p:cNvSpPr/>
          <p:nvPr/>
        </p:nvSpPr>
        <p:spPr>
          <a:xfrm>
            <a:off x="7798980" y="2679405"/>
            <a:ext cx="1440714" cy="54226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Event </a:t>
            </a:r>
            <a:r>
              <a:rPr lang="en-US" i="1" dirty="0" smtClean="0"/>
              <a:t>n</a:t>
            </a:r>
            <a:endParaRPr lang="en-US" i="1" dirty="0"/>
          </a:p>
        </p:txBody>
      </p:sp>
      <p:sp>
        <p:nvSpPr>
          <p:cNvPr id="31" name="Rectangle 30"/>
          <p:cNvSpPr/>
          <p:nvPr/>
        </p:nvSpPr>
        <p:spPr>
          <a:xfrm>
            <a:off x="7798980" y="3795822"/>
            <a:ext cx="372140" cy="10207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Rectangle 31"/>
          <p:cNvSpPr/>
          <p:nvPr/>
        </p:nvSpPr>
        <p:spPr>
          <a:xfrm>
            <a:off x="8333267" y="3795823"/>
            <a:ext cx="372140" cy="8080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Rectangle 32"/>
          <p:cNvSpPr/>
          <p:nvPr/>
        </p:nvSpPr>
        <p:spPr>
          <a:xfrm>
            <a:off x="8867554" y="3795822"/>
            <a:ext cx="372140" cy="13397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4" name="Straight Connector 33"/>
          <p:cNvCxnSpPr/>
          <p:nvPr/>
        </p:nvCxnSpPr>
        <p:spPr>
          <a:xfrm flipV="1">
            <a:off x="7985050" y="3221665"/>
            <a:ext cx="534287" cy="57415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8519337" y="3221665"/>
            <a:ext cx="0" cy="57415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8519337" y="3221665"/>
            <a:ext cx="534287" cy="574157"/>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6384856" y="3508743"/>
            <a:ext cx="1041991" cy="646331"/>
          </a:xfrm>
          <a:prstGeom prst="rect">
            <a:avLst/>
          </a:prstGeom>
          <a:noFill/>
        </p:spPr>
        <p:txBody>
          <a:bodyPr wrap="square" rtlCol="0">
            <a:spAutoFit/>
          </a:bodyPr>
          <a:lstStyle/>
          <a:p>
            <a:pPr algn="ctr"/>
            <a:r>
              <a:rPr lang="en-US" sz="3600" b="1" dirty="0" smtClean="0"/>
              <a:t>. . . </a:t>
            </a:r>
            <a:endParaRPr lang="en-US" sz="3600" b="1" dirty="0"/>
          </a:p>
        </p:txBody>
      </p:sp>
      <p:cxnSp>
        <p:nvCxnSpPr>
          <p:cNvPr id="38" name="Straight Connector 37"/>
          <p:cNvCxnSpPr>
            <a:stCxn id="30" idx="0"/>
            <a:endCxn id="4" idx="4"/>
          </p:cNvCxnSpPr>
          <p:nvPr/>
        </p:nvCxnSpPr>
        <p:spPr>
          <a:xfrm flipH="1" flipV="1">
            <a:off x="5943601" y="1605516"/>
            <a:ext cx="2575736" cy="1073889"/>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10119537" y="3508743"/>
            <a:ext cx="1563652" cy="369332"/>
          </a:xfrm>
          <a:prstGeom prst="rect">
            <a:avLst/>
          </a:prstGeom>
          <a:noFill/>
        </p:spPr>
        <p:txBody>
          <a:bodyPr wrap="square" rtlCol="0">
            <a:spAutoFit/>
          </a:bodyPr>
          <a:lstStyle/>
          <a:p>
            <a:pPr algn="ctr"/>
            <a:r>
              <a:rPr lang="en-US" dirty="0" smtClean="0"/>
              <a:t>data products</a:t>
            </a:r>
            <a:endParaRPr lang="en-US" dirty="0"/>
          </a:p>
        </p:txBody>
      </p:sp>
      <p:cxnSp>
        <p:nvCxnSpPr>
          <p:cNvPr id="48" name="Straight Arrow Connector 47"/>
          <p:cNvCxnSpPr>
            <a:stCxn id="46" idx="1"/>
            <a:endCxn id="33" idx="3"/>
          </p:cNvCxnSpPr>
          <p:nvPr/>
        </p:nvCxnSpPr>
        <p:spPr>
          <a:xfrm flipH="1">
            <a:off x="9239694" y="3693409"/>
            <a:ext cx="879843" cy="77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99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Flattened Schema</a:t>
            </a:r>
            <a:endParaRPr lang="en-US" dirty="0"/>
          </a:p>
        </p:txBody>
      </p:sp>
      <p:sp>
        <p:nvSpPr>
          <p:cNvPr id="3" name="TextBox 2"/>
          <p:cNvSpPr txBox="1"/>
          <p:nvPr/>
        </p:nvSpPr>
        <p:spPr>
          <a:xfrm>
            <a:off x="196369" y="4893838"/>
            <a:ext cx="2812530" cy="1754326"/>
          </a:xfrm>
          <a:prstGeom prst="rect">
            <a:avLst/>
          </a:prstGeom>
          <a:noFill/>
          <a:ln>
            <a:solidFill>
              <a:schemeClr val="tx1"/>
            </a:solidFill>
          </a:ln>
        </p:spPr>
        <p:txBody>
          <a:bodyPr wrap="square" rtlCol="0">
            <a:spAutoFit/>
          </a:bodyPr>
          <a:lstStyle/>
          <a:p>
            <a:r>
              <a:rPr lang="en-US" dirty="0" smtClean="0"/>
              <a:t>Each index element stores the event number and the start/end indices in the other datasets for the data which correspond to that event.</a:t>
            </a:r>
            <a:endParaRPr lang="en-US" dirty="0"/>
          </a:p>
        </p:txBody>
      </p:sp>
    </p:spTree>
    <p:extLst>
      <p:ext uri="{BB962C8B-B14F-4D97-AF65-F5344CB8AC3E}">
        <p14:creationId xmlns:p14="http://schemas.microsoft.com/office/powerpoint/2010/main" val="159962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647508" y="691116"/>
            <a:ext cx="6592186"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Sub-Run</a:t>
            </a:r>
            <a:endParaRPr lang="en-US" dirty="0"/>
          </a:p>
        </p:txBody>
      </p:sp>
      <p:sp>
        <p:nvSpPr>
          <p:cNvPr id="5" name="Rectangle 4"/>
          <p:cNvSpPr/>
          <p:nvPr/>
        </p:nvSpPr>
        <p:spPr>
          <a:xfrm>
            <a:off x="4900280" y="2138671"/>
            <a:ext cx="372140" cy="10207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12" name="Rectangle 11"/>
          <p:cNvSpPr/>
          <p:nvPr/>
        </p:nvSpPr>
        <p:spPr>
          <a:xfrm>
            <a:off x="4900280" y="3159397"/>
            <a:ext cx="372140" cy="1020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20" name="Rectangle 19"/>
          <p:cNvSpPr/>
          <p:nvPr/>
        </p:nvSpPr>
        <p:spPr>
          <a:xfrm>
            <a:off x="4900280" y="4722382"/>
            <a:ext cx="372140" cy="10207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i="1" dirty="0" smtClean="0"/>
              <a:t>n</a:t>
            </a:r>
            <a:endParaRPr lang="en-US" i="1" dirty="0"/>
          </a:p>
        </p:txBody>
      </p:sp>
      <p:sp>
        <p:nvSpPr>
          <p:cNvPr id="6" name="Rectangle 5"/>
          <p:cNvSpPr/>
          <p:nvPr/>
        </p:nvSpPr>
        <p:spPr>
          <a:xfrm>
            <a:off x="5943601" y="2138671"/>
            <a:ext cx="372140" cy="8080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13" name="Rectangle 12"/>
          <p:cNvSpPr/>
          <p:nvPr/>
        </p:nvSpPr>
        <p:spPr>
          <a:xfrm>
            <a:off x="5943601" y="2946746"/>
            <a:ext cx="372140" cy="8080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21" name="Rectangle 20"/>
          <p:cNvSpPr/>
          <p:nvPr/>
        </p:nvSpPr>
        <p:spPr>
          <a:xfrm>
            <a:off x="5943601" y="4286449"/>
            <a:ext cx="372140" cy="8080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i="1" dirty="0" smtClean="0"/>
              <a:t>n</a:t>
            </a:r>
            <a:endParaRPr lang="en-US" i="1" dirty="0"/>
          </a:p>
        </p:txBody>
      </p:sp>
      <p:sp>
        <p:nvSpPr>
          <p:cNvPr id="7" name="Rectangle 6"/>
          <p:cNvSpPr/>
          <p:nvPr/>
        </p:nvSpPr>
        <p:spPr>
          <a:xfrm>
            <a:off x="6986922" y="2138671"/>
            <a:ext cx="372140" cy="13397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14" name="Rectangle 13"/>
          <p:cNvSpPr/>
          <p:nvPr/>
        </p:nvSpPr>
        <p:spPr>
          <a:xfrm>
            <a:off x="6986922" y="3478374"/>
            <a:ext cx="372140" cy="133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22" name="Rectangle 21"/>
          <p:cNvSpPr/>
          <p:nvPr/>
        </p:nvSpPr>
        <p:spPr>
          <a:xfrm>
            <a:off x="6986922" y="5352765"/>
            <a:ext cx="372140" cy="13397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i="1" dirty="0" smtClean="0"/>
              <a:t>n</a:t>
            </a:r>
            <a:endParaRPr lang="en-US" i="1" dirty="0"/>
          </a:p>
        </p:txBody>
      </p:sp>
      <p:sp>
        <p:nvSpPr>
          <p:cNvPr id="245" name="Rectangle 244"/>
          <p:cNvSpPr/>
          <p:nvPr/>
        </p:nvSpPr>
        <p:spPr>
          <a:xfrm>
            <a:off x="2765792" y="2143959"/>
            <a:ext cx="1199265" cy="320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event 1</a:t>
            </a:r>
            <a:endParaRPr lang="en-US" dirty="0"/>
          </a:p>
        </p:txBody>
      </p:sp>
      <p:sp>
        <p:nvSpPr>
          <p:cNvPr id="246" name="Rectangle 245"/>
          <p:cNvSpPr/>
          <p:nvPr/>
        </p:nvSpPr>
        <p:spPr>
          <a:xfrm>
            <a:off x="2765793" y="2465990"/>
            <a:ext cx="1199264" cy="320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event 2</a:t>
            </a:r>
            <a:endParaRPr lang="en-US" dirty="0"/>
          </a:p>
        </p:txBody>
      </p:sp>
      <p:sp>
        <p:nvSpPr>
          <p:cNvPr id="248" name="Rectangle 247"/>
          <p:cNvSpPr/>
          <p:nvPr/>
        </p:nvSpPr>
        <p:spPr>
          <a:xfrm>
            <a:off x="2765792" y="3318122"/>
            <a:ext cx="1199264" cy="320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event </a:t>
            </a:r>
            <a:r>
              <a:rPr lang="en-US" i="1" dirty="0" smtClean="0"/>
              <a:t>n</a:t>
            </a:r>
            <a:endParaRPr lang="en-US" i="1" dirty="0"/>
          </a:p>
        </p:txBody>
      </p:sp>
      <p:sp>
        <p:nvSpPr>
          <p:cNvPr id="249" name="TextBox 248"/>
          <p:cNvSpPr txBox="1"/>
          <p:nvPr/>
        </p:nvSpPr>
        <p:spPr>
          <a:xfrm>
            <a:off x="2765792" y="2729143"/>
            <a:ext cx="1199263"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250" name="TextBox 249"/>
          <p:cNvSpPr txBox="1"/>
          <p:nvPr/>
        </p:nvSpPr>
        <p:spPr>
          <a:xfrm>
            <a:off x="4900278" y="4107223"/>
            <a:ext cx="372140"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251" name="TextBox 250"/>
          <p:cNvSpPr txBox="1"/>
          <p:nvPr/>
        </p:nvSpPr>
        <p:spPr>
          <a:xfrm>
            <a:off x="5943600" y="3669760"/>
            <a:ext cx="372140"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252" name="TextBox 251"/>
          <p:cNvSpPr txBox="1"/>
          <p:nvPr/>
        </p:nvSpPr>
        <p:spPr>
          <a:xfrm>
            <a:off x="6986921" y="4722382"/>
            <a:ext cx="372140"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263" name="TextBox 262"/>
          <p:cNvSpPr txBox="1"/>
          <p:nvPr/>
        </p:nvSpPr>
        <p:spPr>
          <a:xfrm>
            <a:off x="2525451" y="3737891"/>
            <a:ext cx="1679944" cy="369332"/>
          </a:xfrm>
          <a:prstGeom prst="rect">
            <a:avLst/>
          </a:prstGeom>
          <a:noFill/>
        </p:spPr>
        <p:txBody>
          <a:bodyPr wrap="square" rtlCol="0">
            <a:spAutoFit/>
          </a:bodyPr>
          <a:lstStyle/>
          <a:p>
            <a:pPr algn="ctr"/>
            <a:r>
              <a:rPr lang="en-US" smtClean="0"/>
              <a:t>(index dataset)</a:t>
            </a:r>
            <a:endParaRPr lang="en-US" dirty="0"/>
          </a:p>
        </p:txBody>
      </p:sp>
      <p:cxnSp>
        <p:nvCxnSpPr>
          <p:cNvPr id="265" name="Straight Connector 264"/>
          <p:cNvCxnSpPr>
            <a:stCxn id="245" idx="0"/>
            <a:endCxn id="2" idx="4"/>
          </p:cNvCxnSpPr>
          <p:nvPr/>
        </p:nvCxnSpPr>
        <p:spPr>
          <a:xfrm flipV="1">
            <a:off x="3365425" y="1605516"/>
            <a:ext cx="2578176" cy="538443"/>
          </a:xfrm>
          <a:prstGeom prst="line">
            <a:avLst/>
          </a:prstGeom>
        </p:spPr>
        <p:style>
          <a:lnRef idx="1">
            <a:schemeClr val="dk1"/>
          </a:lnRef>
          <a:fillRef idx="0">
            <a:schemeClr val="dk1"/>
          </a:fillRef>
          <a:effectRef idx="0">
            <a:schemeClr val="dk1"/>
          </a:effectRef>
          <a:fontRef idx="minor">
            <a:schemeClr val="tx1"/>
          </a:fontRef>
        </p:style>
      </p:cxnSp>
      <p:cxnSp>
        <p:nvCxnSpPr>
          <p:cNvPr id="267" name="Straight Connector 266"/>
          <p:cNvCxnSpPr>
            <a:stCxn id="5" idx="0"/>
            <a:endCxn id="2" idx="4"/>
          </p:cNvCxnSpPr>
          <p:nvPr/>
        </p:nvCxnSpPr>
        <p:spPr>
          <a:xfrm flipV="1">
            <a:off x="5086350" y="1605516"/>
            <a:ext cx="857251" cy="533155"/>
          </a:xfrm>
          <a:prstGeom prst="line">
            <a:avLst/>
          </a:prstGeom>
        </p:spPr>
        <p:style>
          <a:lnRef idx="1">
            <a:schemeClr val="dk1"/>
          </a:lnRef>
          <a:fillRef idx="0">
            <a:schemeClr val="dk1"/>
          </a:fillRef>
          <a:effectRef idx="0">
            <a:schemeClr val="dk1"/>
          </a:effectRef>
          <a:fontRef idx="minor">
            <a:schemeClr val="tx1"/>
          </a:fontRef>
        </p:style>
      </p:cxnSp>
      <p:cxnSp>
        <p:nvCxnSpPr>
          <p:cNvPr id="269" name="Straight Connector 268"/>
          <p:cNvCxnSpPr>
            <a:stCxn id="6" idx="0"/>
            <a:endCxn id="2" idx="4"/>
          </p:cNvCxnSpPr>
          <p:nvPr/>
        </p:nvCxnSpPr>
        <p:spPr>
          <a:xfrm flipH="1" flipV="1">
            <a:off x="5943601" y="1605516"/>
            <a:ext cx="186070" cy="533155"/>
          </a:xfrm>
          <a:prstGeom prst="line">
            <a:avLst/>
          </a:prstGeom>
        </p:spPr>
        <p:style>
          <a:lnRef idx="1">
            <a:schemeClr val="dk1"/>
          </a:lnRef>
          <a:fillRef idx="0">
            <a:schemeClr val="dk1"/>
          </a:fillRef>
          <a:effectRef idx="0">
            <a:schemeClr val="dk1"/>
          </a:effectRef>
          <a:fontRef idx="minor">
            <a:schemeClr val="tx1"/>
          </a:fontRef>
        </p:style>
      </p:cxnSp>
      <p:cxnSp>
        <p:nvCxnSpPr>
          <p:cNvPr id="271" name="Straight Connector 270"/>
          <p:cNvCxnSpPr>
            <a:stCxn id="7" idx="0"/>
            <a:endCxn id="2" idx="4"/>
          </p:cNvCxnSpPr>
          <p:nvPr/>
        </p:nvCxnSpPr>
        <p:spPr>
          <a:xfrm flipH="1" flipV="1">
            <a:off x="5943601" y="1605516"/>
            <a:ext cx="1229391" cy="5331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vs HDF5 Storage Schemes</a:t>
            </a:r>
            <a:endParaRPr lang="en-US" dirty="0"/>
          </a:p>
        </p:txBody>
      </p:sp>
      <p:sp>
        <p:nvSpPr>
          <p:cNvPr id="3" name="TextBox 2"/>
          <p:cNvSpPr txBox="1"/>
          <p:nvPr/>
        </p:nvSpPr>
        <p:spPr>
          <a:xfrm>
            <a:off x="838200" y="2924432"/>
            <a:ext cx="8544697" cy="2585323"/>
          </a:xfrm>
          <a:prstGeom prst="rect">
            <a:avLst/>
          </a:prstGeom>
          <a:noFill/>
        </p:spPr>
        <p:txBody>
          <a:bodyPr wrap="square" rtlCol="0">
            <a:spAutoFit/>
          </a:bodyPr>
          <a:lstStyle/>
          <a:p>
            <a:pPr marL="342900" indent="-342900">
              <a:buAutoNum type="alphaUcParenR"/>
            </a:pPr>
            <a:r>
              <a:rPr lang="en-US" dirty="0"/>
              <a:t>T</a:t>
            </a:r>
            <a:r>
              <a:rPr lang="en-US" dirty="0" smtClean="0"/>
              <a:t>he current ROOT scheme. Since ROOT can only have one open data file at a time, a copy of the data from step 1 is used to store the output of step 2. A copy of this file is then used to store the data from step 3. Since the data files at each step are archived, a large quantity of redundant data are stored.</a:t>
            </a:r>
          </a:p>
          <a:p>
            <a:pPr marL="342900" indent="-342900">
              <a:buAutoNum type="alphaUcParenR"/>
            </a:pPr>
            <a:r>
              <a:rPr lang="en-US" dirty="0" smtClean="0"/>
              <a:t>HDF5 can support the scheme outlined in A, but since the limitations on the number of open files is determined by the OS and file system, independent data files can be stored. If desired, an optional top-level index file (dashed lines) containing external links can be used to present a single file to downstream software. It is entirely up to the user to decide how many files to create.</a:t>
            </a:r>
            <a:endParaRPr lang="en-US" dirty="0"/>
          </a:p>
        </p:txBody>
      </p:sp>
    </p:spTree>
    <p:extLst>
      <p:ext uri="{BB962C8B-B14F-4D97-AF65-F5344CB8AC3E}">
        <p14:creationId xmlns:p14="http://schemas.microsoft.com/office/powerpoint/2010/main" val="209282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a:xfrm>
            <a:off x="1186250" y="1111842"/>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Flowchart: Magnetic Disk 20"/>
          <p:cNvSpPr/>
          <p:nvPr/>
        </p:nvSpPr>
        <p:spPr>
          <a:xfrm>
            <a:off x="3931506" y="1111842"/>
            <a:ext cx="1474573" cy="98030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Flowchart: Magnetic Disk 21"/>
          <p:cNvSpPr/>
          <p:nvPr/>
        </p:nvSpPr>
        <p:spPr>
          <a:xfrm>
            <a:off x="9218141" y="1111842"/>
            <a:ext cx="2133599" cy="98030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1287163" y="1525793"/>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26" name="Rounded Rectangle 25"/>
          <p:cNvSpPr/>
          <p:nvPr/>
        </p:nvSpPr>
        <p:spPr>
          <a:xfrm>
            <a:off x="4102441" y="1488724"/>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28" name="Rounded Rectangle 27"/>
          <p:cNvSpPr/>
          <p:nvPr/>
        </p:nvSpPr>
        <p:spPr>
          <a:xfrm>
            <a:off x="4754260" y="1488723"/>
            <a:ext cx="535459" cy="469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38" name="Rounded Rectangle 37"/>
          <p:cNvSpPr/>
          <p:nvPr/>
        </p:nvSpPr>
        <p:spPr>
          <a:xfrm>
            <a:off x="9339649" y="1488724"/>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39" name="Rounded Rectangle 38"/>
          <p:cNvSpPr/>
          <p:nvPr/>
        </p:nvSpPr>
        <p:spPr>
          <a:xfrm>
            <a:off x="9991468" y="1488723"/>
            <a:ext cx="535459" cy="469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40" name="Rounded Rectangle 39"/>
          <p:cNvSpPr/>
          <p:nvPr/>
        </p:nvSpPr>
        <p:spPr>
          <a:xfrm>
            <a:off x="10679327" y="1488724"/>
            <a:ext cx="535459" cy="46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3</a:t>
            </a:r>
            <a:endParaRPr lang="en-US" dirty="0"/>
          </a:p>
        </p:txBody>
      </p:sp>
      <p:sp>
        <p:nvSpPr>
          <p:cNvPr id="41" name="Flowchart: Magnetic Disk 40"/>
          <p:cNvSpPr/>
          <p:nvPr/>
        </p:nvSpPr>
        <p:spPr>
          <a:xfrm>
            <a:off x="1184191" y="4479325"/>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Rounded Rectangle 41"/>
          <p:cNvSpPr/>
          <p:nvPr/>
        </p:nvSpPr>
        <p:spPr>
          <a:xfrm>
            <a:off x="1285104" y="4893276"/>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43" name="Flowchart: Magnetic Disk 42"/>
          <p:cNvSpPr/>
          <p:nvPr/>
        </p:nvSpPr>
        <p:spPr>
          <a:xfrm>
            <a:off x="2930611" y="4479325"/>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4" name="Rounded Rectangle 43"/>
          <p:cNvSpPr/>
          <p:nvPr/>
        </p:nvSpPr>
        <p:spPr>
          <a:xfrm>
            <a:off x="3031524" y="4893276"/>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45" name="Flowchart: Magnetic Disk 44"/>
          <p:cNvSpPr/>
          <p:nvPr/>
        </p:nvSpPr>
        <p:spPr>
          <a:xfrm>
            <a:off x="3830593" y="4479325"/>
            <a:ext cx="737286" cy="98030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Rounded Rectangle 45"/>
          <p:cNvSpPr/>
          <p:nvPr/>
        </p:nvSpPr>
        <p:spPr>
          <a:xfrm>
            <a:off x="3931506" y="4893276"/>
            <a:ext cx="535459" cy="469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47" name="Flowchart: Magnetic Disk 46"/>
          <p:cNvSpPr/>
          <p:nvPr/>
        </p:nvSpPr>
        <p:spPr>
          <a:xfrm>
            <a:off x="2927523" y="1111842"/>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Rounded Rectangle 47"/>
          <p:cNvSpPr/>
          <p:nvPr/>
        </p:nvSpPr>
        <p:spPr>
          <a:xfrm>
            <a:off x="3028436" y="1525793"/>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0" name="Flowchart: Magnetic Disk 49"/>
          <p:cNvSpPr/>
          <p:nvPr/>
        </p:nvSpPr>
        <p:spPr>
          <a:xfrm>
            <a:off x="7506733" y="1111842"/>
            <a:ext cx="1474573" cy="98030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Rounded Rectangle 50"/>
          <p:cNvSpPr/>
          <p:nvPr/>
        </p:nvSpPr>
        <p:spPr>
          <a:xfrm>
            <a:off x="7677668" y="1488724"/>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2" name="Rounded Rectangle 51"/>
          <p:cNvSpPr/>
          <p:nvPr/>
        </p:nvSpPr>
        <p:spPr>
          <a:xfrm>
            <a:off x="8329487" y="1488723"/>
            <a:ext cx="535459" cy="469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53" name="Flowchart: Magnetic Disk 52"/>
          <p:cNvSpPr/>
          <p:nvPr/>
        </p:nvSpPr>
        <p:spPr>
          <a:xfrm>
            <a:off x="6502750" y="1111842"/>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4" name="Rounded Rectangle 53"/>
          <p:cNvSpPr/>
          <p:nvPr/>
        </p:nvSpPr>
        <p:spPr>
          <a:xfrm>
            <a:off x="6603663" y="1525793"/>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5" name="Flowchart: Magnetic Disk 54"/>
          <p:cNvSpPr/>
          <p:nvPr/>
        </p:nvSpPr>
        <p:spPr>
          <a:xfrm>
            <a:off x="6502750" y="4479325"/>
            <a:ext cx="737286" cy="980303"/>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6" name="Rounded Rectangle 55"/>
          <p:cNvSpPr/>
          <p:nvPr/>
        </p:nvSpPr>
        <p:spPr>
          <a:xfrm>
            <a:off x="6603663" y="4893276"/>
            <a:ext cx="535459" cy="4695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1</a:t>
            </a:r>
            <a:endParaRPr lang="en-US" dirty="0"/>
          </a:p>
        </p:txBody>
      </p:sp>
      <p:sp>
        <p:nvSpPr>
          <p:cNvPr id="57" name="Flowchart: Magnetic Disk 56"/>
          <p:cNvSpPr/>
          <p:nvPr/>
        </p:nvSpPr>
        <p:spPr>
          <a:xfrm>
            <a:off x="7402732" y="4479325"/>
            <a:ext cx="737286" cy="980303"/>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8" name="Rounded Rectangle 57"/>
          <p:cNvSpPr/>
          <p:nvPr/>
        </p:nvSpPr>
        <p:spPr>
          <a:xfrm>
            <a:off x="7503645" y="4893276"/>
            <a:ext cx="535459" cy="4695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2</a:t>
            </a:r>
            <a:endParaRPr lang="en-US" dirty="0"/>
          </a:p>
        </p:txBody>
      </p:sp>
      <p:sp>
        <p:nvSpPr>
          <p:cNvPr id="59" name="Flowchart: Magnetic Disk 58"/>
          <p:cNvSpPr/>
          <p:nvPr/>
        </p:nvSpPr>
        <p:spPr>
          <a:xfrm>
            <a:off x="8329487" y="4479325"/>
            <a:ext cx="737286" cy="98030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0" name="Rounded Rectangle 59"/>
          <p:cNvSpPr/>
          <p:nvPr/>
        </p:nvSpPr>
        <p:spPr>
          <a:xfrm>
            <a:off x="8430400" y="4893276"/>
            <a:ext cx="535459" cy="4695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3</a:t>
            </a:r>
            <a:endParaRPr lang="en-US" dirty="0"/>
          </a:p>
        </p:txBody>
      </p:sp>
      <p:sp>
        <p:nvSpPr>
          <p:cNvPr id="5" name="TextBox 4"/>
          <p:cNvSpPr txBox="1"/>
          <p:nvPr/>
        </p:nvSpPr>
        <p:spPr>
          <a:xfrm>
            <a:off x="222423" y="1344560"/>
            <a:ext cx="659027" cy="646331"/>
          </a:xfrm>
          <a:prstGeom prst="rect">
            <a:avLst/>
          </a:prstGeom>
          <a:noFill/>
        </p:spPr>
        <p:txBody>
          <a:bodyPr wrap="square" rtlCol="0">
            <a:spAutoFit/>
          </a:bodyPr>
          <a:lstStyle/>
          <a:p>
            <a:r>
              <a:rPr lang="en-US" sz="3600" dirty="0" smtClean="0"/>
              <a:t>A)</a:t>
            </a:r>
            <a:endParaRPr lang="en-US" sz="3600" dirty="0"/>
          </a:p>
        </p:txBody>
      </p:sp>
      <p:sp>
        <p:nvSpPr>
          <p:cNvPr id="61" name="TextBox 60"/>
          <p:cNvSpPr txBox="1"/>
          <p:nvPr/>
        </p:nvSpPr>
        <p:spPr>
          <a:xfrm>
            <a:off x="216760" y="3832994"/>
            <a:ext cx="659027" cy="646331"/>
          </a:xfrm>
          <a:prstGeom prst="rect">
            <a:avLst/>
          </a:prstGeom>
          <a:noFill/>
        </p:spPr>
        <p:txBody>
          <a:bodyPr wrap="square" rtlCol="0">
            <a:spAutoFit/>
          </a:bodyPr>
          <a:lstStyle/>
          <a:p>
            <a:r>
              <a:rPr lang="en-US" sz="3600" dirty="0"/>
              <a:t>B</a:t>
            </a:r>
            <a:r>
              <a:rPr lang="en-US" sz="3600" dirty="0" smtClean="0"/>
              <a:t>)</a:t>
            </a:r>
            <a:endParaRPr lang="en-US" sz="3600" dirty="0"/>
          </a:p>
        </p:txBody>
      </p:sp>
      <p:sp>
        <p:nvSpPr>
          <p:cNvPr id="62" name="TextBox 61"/>
          <p:cNvSpPr txBox="1"/>
          <p:nvPr/>
        </p:nvSpPr>
        <p:spPr>
          <a:xfrm>
            <a:off x="936541" y="212802"/>
            <a:ext cx="1232584" cy="461665"/>
          </a:xfrm>
          <a:prstGeom prst="rect">
            <a:avLst/>
          </a:prstGeom>
          <a:noFill/>
        </p:spPr>
        <p:txBody>
          <a:bodyPr wrap="square" rtlCol="0">
            <a:spAutoFit/>
          </a:bodyPr>
          <a:lstStyle/>
          <a:p>
            <a:pPr algn="ctr"/>
            <a:r>
              <a:rPr lang="en-US" sz="2400" dirty="0" smtClean="0"/>
              <a:t>step 1</a:t>
            </a:r>
            <a:endParaRPr lang="en-US" sz="2400" dirty="0"/>
          </a:p>
        </p:txBody>
      </p:sp>
      <p:sp>
        <p:nvSpPr>
          <p:cNvPr id="63" name="TextBox 62"/>
          <p:cNvSpPr txBox="1"/>
          <p:nvPr/>
        </p:nvSpPr>
        <p:spPr>
          <a:xfrm>
            <a:off x="3335295" y="212802"/>
            <a:ext cx="1232584" cy="461665"/>
          </a:xfrm>
          <a:prstGeom prst="rect">
            <a:avLst/>
          </a:prstGeom>
          <a:noFill/>
        </p:spPr>
        <p:txBody>
          <a:bodyPr wrap="square" rtlCol="0">
            <a:spAutoFit/>
          </a:bodyPr>
          <a:lstStyle/>
          <a:p>
            <a:pPr algn="ctr"/>
            <a:r>
              <a:rPr lang="en-US" sz="2400" dirty="0" smtClean="0"/>
              <a:t>step 2</a:t>
            </a:r>
            <a:endParaRPr lang="en-US" sz="2400" dirty="0"/>
          </a:p>
        </p:txBody>
      </p:sp>
      <p:sp>
        <p:nvSpPr>
          <p:cNvPr id="64" name="TextBox 63"/>
          <p:cNvSpPr txBox="1"/>
          <p:nvPr/>
        </p:nvSpPr>
        <p:spPr>
          <a:xfrm>
            <a:off x="8039104" y="212801"/>
            <a:ext cx="1232584" cy="461665"/>
          </a:xfrm>
          <a:prstGeom prst="rect">
            <a:avLst/>
          </a:prstGeom>
          <a:noFill/>
        </p:spPr>
        <p:txBody>
          <a:bodyPr wrap="square" rtlCol="0">
            <a:spAutoFit/>
          </a:bodyPr>
          <a:lstStyle/>
          <a:p>
            <a:pPr algn="ctr"/>
            <a:r>
              <a:rPr lang="en-US" sz="2400" dirty="0" smtClean="0"/>
              <a:t>step 3</a:t>
            </a:r>
            <a:endParaRPr lang="en-US" sz="2400" dirty="0"/>
          </a:p>
        </p:txBody>
      </p:sp>
      <p:cxnSp>
        <p:nvCxnSpPr>
          <p:cNvPr id="7" name="Straight Connector 6"/>
          <p:cNvCxnSpPr/>
          <p:nvPr/>
        </p:nvCxnSpPr>
        <p:spPr>
          <a:xfrm>
            <a:off x="2421924" y="212801"/>
            <a:ext cx="0" cy="5603113"/>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5984789" y="227217"/>
            <a:ext cx="0" cy="5588697"/>
          </a:xfrm>
          <a:prstGeom prst="line">
            <a:avLst/>
          </a:prstGeom>
          <a:ln>
            <a:solidFill>
              <a:schemeClr val="tx1"/>
            </a:solidFill>
            <a:prstDash val="dash"/>
          </a:ln>
        </p:spPr>
        <p:style>
          <a:lnRef idx="3">
            <a:schemeClr val="accent1"/>
          </a:lnRef>
          <a:fillRef idx="0">
            <a:schemeClr val="accent1"/>
          </a:fillRef>
          <a:effectRef idx="2">
            <a:schemeClr val="accent1"/>
          </a:effectRef>
          <a:fontRef idx="minor">
            <a:schemeClr val="tx1"/>
          </a:fontRef>
        </p:style>
      </p:cxnSp>
      <p:sp>
        <p:nvSpPr>
          <p:cNvPr id="69" name="Flowchart: Magnetic Disk 68"/>
          <p:cNvSpPr/>
          <p:nvPr/>
        </p:nvSpPr>
        <p:spPr>
          <a:xfrm>
            <a:off x="6502749" y="3517557"/>
            <a:ext cx="2564023" cy="573553"/>
          </a:xfrm>
          <a:prstGeom prst="flowChartMagneticDisk">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1" name="Straight Connector 70"/>
          <p:cNvCxnSpPr>
            <a:stCxn id="55" idx="1"/>
            <a:endCxn id="69" idx="3"/>
          </p:cNvCxnSpPr>
          <p:nvPr/>
        </p:nvCxnSpPr>
        <p:spPr>
          <a:xfrm flipV="1">
            <a:off x="6871393" y="4091110"/>
            <a:ext cx="913368" cy="38821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9" idx="3"/>
            <a:endCxn id="57" idx="1"/>
          </p:cNvCxnSpPr>
          <p:nvPr/>
        </p:nvCxnSpPr>
        <p:spPr>
          <a:xfrm flipH="1">
            <a:off x="7771375" y="4091110"/>
            <a:ext cx="13386" cy="38821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9" idx="3"/>
            <a:endCxn id="59" idx="1"/>
          </p:cNvCxnSpPr>
          <p:nvPr/>
        </p:nvCxnSpPr>
        <p:spPr>
          <a:xfrm>
            <a:off x="7784761" y="4091110"/>
            <a:ext cx="913369" cy="38821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Flowchart: Magnetic Disk 75"/>
          <p:cNvSpPr/>
          <p:nvPr/>
        </p:nvSpPr>
        <p:spPr>
          <a:xfrm>
            <a:off x="2930611" y="3517556"/>
            <a:ext cx="1637268" cy="573553"/>
          </a:xfrm>
          <a:prstGeom prst="flowChartMagneticDisk">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81" name="Straight Connector 80"/>
          <p:cNvCxnSpPr>
            <a:stCxn id="43" idx="1"/>
            <a:endCxn id="76" idx="3"/>
          </p:cNvCxnSpPr>
          <p:nvPr/>
        </p:nvCxnSpPr>
        <p:spPr>
          <a:xfrm flipV="1">
            <a:off x="3299254" y="4091109"/>
            <a:ext cx="449991" cy="38821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6" idx="3"/>
            <a:endCxn id="45" idx="1"/>
          </p:cNvCxnSpPr>
          <p:nvPr/>
        </p:nvCxnSpPr>
        <p:spPr>
          <a:xfrm>
            <a:off x="3749245" y="4091109"/>
            <a:ext cx="449991" cy="38821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654710" y="924232"/>
            <a:ext cx="1175883" cy="160265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bg1">
                    <a:lumMod val="50000"/>
                  </a:schemeClr>
                </a:solidFill>
              </a:rPr>
              <a:t>Archived</a:t>
            </a:r>
            <a:endParaRPr lang="en-US" dirty="0">
              <a:solidFill>
                <a:schemeClr val="bg1">
                  <a:lumMod val="50000"/>
                </a:schemeClr>
              </a:solidFill>
            </a:endParaRPr>
          </a:p>
        </p:txBody>
      </p:sp>
      <p:sp>
        <p:nvSpPr>
          <p:cNvPr id="85" name="Rectangle 84"/>
          <p:cNvSpPr/>
          <p:nvPr/>
        </p:nvSpPr>
        <p:spPr>
          <a:xfrm>
            <a:off x="6272670" y="919463"/>
            <a:ext cx="2829111" cy="160265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bg1">
                    <a:lumMod val="50000"/>
                  </a:schemeClr>
                </a:solidFill>
              </a:rPr>
              <a:t>Archived</a:t>
            </a:r>
            <a:endParaRPr lang="en-US" dirty="0">
              <a:solidFill>
                <a:schemeClr val="bg1">
                  <a:lumMod val="50000"/>
                </a:schemeClr>
              </a:solidFill>
            </a:endParaRPr>
          </a:p>
        </p:txBody>
      </p:sp>
    </p:spTree>
    <p:extLst>
      <p:ext uri="{BB962C8B-B14F-4D97-AF65-F5344CB8AC3E}">
        <p14:creationId xmlns:p14="http://schemas.microsoft.com/office/powerpoint/2010/main" val="141562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of </a:t>
            </a:r>
            <a:r>
              <a:rPr lang="en-US" dirty="0" err="1" smtClean="0"/>
              <a:t>MCHitCollection</a:t>
            </a:r>
            <a:endParaRPr lang="en-US" dirty="0"/>
          </a:p>
        </p:txBody>
      </p:sp>
    </p:spTree>
    <p:extLst>
      <p:ext uri="{BB962C8B-B14F-4D97-AF65-F5344CB8AC3E}">
        <p14:creationId xmlns:p14="http://schemas.microsoft.com/office/powerpoint/2010/main" val="100041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2343151" y="719691"/>
            <a:ext cx="7300912"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"user defined name for this data </a:t>
            </a:r>
            <a:r>
              <a:rPr lang="en-US" i="1" smtClean="0"/>
              <a:t>product instance"</a:t>
            </a:r>
            <a:r>
              <a:rPr lang="en-US" dirty="0" smtClean="0"/>
              <a:t/>
            </a:r>
            <a:br>
              <a:rPr lang="en-US" dirty="0" smtClean="0"/>
            </a:br>
            <a:r>
              <a:rPr lang="en-US" dirty="0" smtClean="0"/>
              <a:t>(Top-Level Group)</a:t>
            </a:r>
            <a:endParaRPr lang="en-US" i="1" dirty="0" smtClean="0"/>
          </a:p>
        </p:txBody>
      </p:sp>
      <p:sp>
        <p:nvSpPr>
          <p:cNvPr id="29" name="Rectangle 28"/>
          <p:cNvSpPr/>
          <p:nvPr/>
        </p:nvSpPr>
        <p:spPr>
          <a:xfrm>
            <a:off x="6471904" y="2338696"/>
            <a:ext cx="1829135" cy="10207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30" name="Rectangle 29"/>
          <p:cNvSpPr/>
          <p:nvPr/>
        </p:nvSpPr>
        <p:spPr>
          <a:xfrm>
            <a:off x="6471904" y="3359422"/>
            <a:ext cx="1829135" cy="542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31" name="Rectangle 30"/>
          <p:cNvSpPr/>
          <p:nvPr/>
        </p:nvSpPr>
        <p:spPr>
          <a:xfrm>
            <a:off x="6471904" y="4548012"/>
            <a:ext cx="1829135" cy="13951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i="1" dirty="0" smtClean="0"/>
              <a:t>n</a:t>
            </a:r>
            <a:endParaRPr lang="en-US" i="1" dirty="0"/>
          </a:p>
        </p:txBody>
      </p:sp>
      <p:sp>
        <p:nvSpPr>
          <p:cNvPr id="32" name="Rectangle 31"/>
          <p:cNvSpPr/>
          <p:nvPr/>
        </p:nvSpPr>
        <p:spPr>
          <a:xfrm>
            <a:off x="4337417" y="2343984"/>
            <a:ext cx="1199265" cy="320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channel 1</a:t>
            </a:r>
            <a:endParaRPr lang="en-US" dirty="0"/>
          </a:p>
        </p:txBody>
      </p:sp>
      <p:sp>
        <p:nvSpPr>
          <p:cNvPr id="33" name="Rectangle 32"/>
          <p:cNvSpPr/>
          <p:nvPr/>
        </p:nvSpPr>
        <p:spPr>
          <a:xfrm>
            <a:off x="4337418" y="2666015"/>
            <a:ext cx="1199264" cy="320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channel 2</a:t>
            </a:r>
            <a:endParaRPr lang="en-US" dirty="0"/>
          </a:p>
        </p:txBody>
      </p:sp>
      <p:sp>
        <p:nvSpPr>
          <p:cNvPr id="34" name="Rectangle 33"/>
          <p:cNvSpPr/>
          <p:nvPr/>
        </p:nvSpPr>
        <p:spPr>
          <a:xfrm>
            <a:off x="4337417" y="3875335"/>
            <a:ext cx="1199264" cy="320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channel </a:t>
            </a:r>
            <a:r>
              <a:rPr lang="en-US" i="1" dirty="0" smtClean="0"/>
              <a:t>n</a:t>
            </a:r>
            <a:endParaRPr lang="en-US" i="1" dirty="0"/>
          </a:p>
        </p:txBody>
      </p:sp>
      <p:sp>
        <p:nvSpPr>
          <p:cNvPr id="35" name="TextBox 34"/>
          <p:cNvSpPr txBox="1"/>
          <p:nvPr/>
        </p:nvSpPr>
        <p:spPr>
          <a:xfrm>
            <a:off x="4337417" y="3257780"/>
            <a:ext cx="1199263"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36" name="TextBox 35"/>
          <p:cNvSpPr txBox="1"/>
          <p:nvPr/>
        </p:nvSpPr>
        <p:spPr>
          <a:xfrm>
            <a:off x="6471903" y="3901681"/>
            <a:ext cx="1829135" cy="646331"/>
          </a:xfrm>
          <a:prstGeom prst="rect">
            <a:avLst/>
          </a:prstGeom>
          <a:noFill/>
        </p:spPr>
        <p:txBody>
          <a:bodyPr wrap="square" rtlCol="0">
            <a:spAutoFit/>
          </a:bodyPr>
          <a:lstStyle/>
          <a:p>
            <a:pPr algn="ctr"/>
            <a:r>
              <a:rPr lang="en-US" sz="1200" b="1" dirty="0" smtClean="0"/>
              <a:t>.</a:t>
            </a:r>
          </a:p>
          <a:p>
            <a:pPr algn="ctr"/>
            <a:r>
              <a:rPr lang="en-US" sz="1200" b="1" dirty="0" smtClean="0"/>
              <a:t>.</a:t>
            </a:r>
          </a:p>
          <a:p>
            <a:pPr algn="ctr"/>
            <a:r>
              <a:rPr lang="en-US" sz="1200" b="1" dirty="0" smtClean="0"/>
              <a:t>.</a:t>
            </a:r>
          </a:p>
        </p:txBody>
      </p:sp>
      <p:sp>
        <p:nvSpPr>
          <p:cNvPr id="37" name="TextBox 36"/>
          <p:cNvSpPr txBox="1"/>
          <p:nvPr/>
        </p:nvSpPr>
        <p:spPr>
          <a:xfrm>
            <a:off x="4097076" y="4295104"/>
            <a:ext cx="1679944" cy="369332"/>
          </a:xfrm>
          <a:prstGeom prst="rect">
            <a:avLst/>
          </a:prstGeom>
          <a:noFill/>
        </p:spPr>
        <p:txBody>
          <a:bodyPr wrap="square" rtlCol="0">
            <a:spAutoFit/>
          </a:bodyPr>
          <a:lstStyle/>
          <a:p>
            <a:pPr algn="ctr"/>
            <a:r>
              <a:rPr lang="en-US" smtClean="0"/>
              <a:t>(index dataset)</a:t>
            </a:r>
            <a:endParaRPr lang="en-US" dirty="0"/>
          </a:p>
        </p:txBody>
      </p:sp>
      <p:cxnSp>
        <p:nvCxnSpPr>
          <p:cNvPr id="16" name="Straight Connector 15"/>
          <p:cNvCxnSpPr>
            <a:stCxn id="32" idx="0"/>
            <a:endCxn id="27" idx="4"/>
          </p:cNvCxnSpPr>
          <p:nvPr/>
        </p:nvCxnSpPr>
        <p:spPr>
          <a:xfrm flipV="1">
            <a:off x="4937050" y="1634091"/>
            <a:ext cx="1056557" cy="70989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27" idx="4"/>
            <a:endCxn id="29" idx="0"/>
          </p:cNvCxnSpPr>
          <p:nvPr/>
        </p:nvCxnSpPr>
        <p:spPr>
          <a:xfrm>
            <a:off x="5993607" y="1634091"/>
            <a:ext cx="1392865" cy="704605"/>
          </a:xfrm>
          <a:prstGeom prst="line">
            <a:avLst/>
          </a:prstGeom>
        </p:spPr>
        <p:style>
          <a:lnRef idx="1">
            <a:schemeClr val="dk1"/>
          </a:lnRef>
          <a:fillRef idx="0">
            <a:schemeClr val="dk1"/>
          </a:fillRef>
          <a:effectRef idx="0">
            <a:schemeClr val="dk1"/>
          </a:effectRef>
          <a:fontRef idx="minor">
            <a:schemeClr val="tx1"/>
          </a:fontRef>
        </p:style>
      </p:cxnSp>
      <p:sp>
        <p:nvSpPr>
          <p:cNvPr id="49" name="Rectangle 48"/>
          <p:cNvSpPr/>
          <p:nvPr/>
        </p:nvSpPr>
        <p:spPr>
          <a:xfrm>
            <a:off x="4337417" y="3003071"/>
            <a:ext cx="1199264" cy="3205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channel 3</a:t>
            </a:r>
            <a:endParaRPr lang="en-US" dirty="0"/>
          </a:p>
        </p:txBody>
      </p:sp>
      <p:sp>
        <p:nvSpPr>
          <p:cNvPr id="15" name="TextBox 14"/>
          <p:cNvSpPr txBox="1"/>
          <p:nvPr/>
        </p:nvSpPr>
        <p:spPr>
          <a:xfrm>
            <a:off x="6546498" y="6100194"/>
            <a:ext cx="1679944" cy="369332"/>
          </a:xfrm>
          <a:prstGeom prst="rect">
            <a:avLst/>
          </a:prstGeom>
          <a:noFill/>
        </p:spPr>
        <p:txBody>
          <a:bodyPr wrap="square" rtlCol="0">
            <a:spAutoFit/>
          </a:bodyPr>
          <a:lstStyle/>
          <a:p>
            <a:pPr algn="ctr"/>
            <a:r>
              <a:rPr lang="en-US" dirty="0" smtClean="0"/>
              <a:t>(hit dataset</a:t>
            </a:r>
            <a:r>
              <a:rPr lang="en-US" dirty="0" smtClean="0"/>
              <a:t>)</a:t>
            </a:r>
            <a:endParaRPr lang="en-US" dirty="0"/>
          </a:p>
        </p:txBody>
      </p:sp>
    </p:spTree>
    <p:extLst>
      <p:ext uri="{BB962C8B-B14F-4D97-AF65-F5344CB8AC3E}">
        <p14:creationId xmlns:p14="http://schemas.microsoft.com/office/powerpoint/2010/main" val="106050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378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Per-Event Schema</vt:lpstr>
      <vt:lpstr>PowerPoint Presentation</vt:lpstr>
      <vt:lpstr>Flattened Schema</vt:lpstr>
      <vt:lpstr>PowerPoint Presentation</vt:lpstr>
      <vt:lpstr>ROOT vs HDF5 Storage Schemes</vt:lpstr>
      <vt:lpstr>PowerPoint Presentation</vt:lpstr>
      <vt:lpstr>Vector of MCHitCollection</vt:lpstr>
      <vt:lpstr>PowerPoint Presentation</vt:lpstr>
      <vt:lpstr>Vector of MCTruth</vt:lpstr>
      <vt:lpstr>PowerPoint Presentation</vt:lpstr>
      <vt:lpstr>Assns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Robinson</dc:creator>
  <cp:lastModifiedBy>Dana Robinson</cp:lastModifiedBy>
  <cp:revision>22</cp:revision>
  <dcterms:created xsi:type="dcterms:W3CDTF">2017-09-26T11:34:42Z</dcterms:created>
  <dcterms:modified xsi:type="dcterms:W3CDTF">2017-10-06T10:31:59Z</dcterms:modified>
</cp:coreProperties>
</file>