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9289" r:id="rId5"/>
  </p:sldMasterIdLst>
  <p:notesMasterIdLst>
    <p:notesMasterId r:id="rId22"/>
  </p:notesMasterIdLst>
  <p:handoutMasterIdLst>
    <p:handoutMasterId r:id="rId23"/>
  </p:handoutMasterIdLst>
  <p:sldIdLst>
    <p:sldId id="3002" r:id="rId6"/>
    <p:sldId id="3003" r:id="rId7"/>
    <p:sldId id="3015" r:id="rId8"/>
    <p:sldId id="3867" r:id="rId9"/>
    <p:sldId id="3868" r:id="rId10"/>
    <p:sldId id="3869" r:id="rId11"/>
    <p:sldId id="3882" r:id="rId12"/>
    <p:sldId id="3892" r:id="rId13"/>
    <p:sldId id="3891" r:id="rId14"/>
    <p:sldId id="3880" r:id="rId15"/>
    <p:sldId id="3875" r:id="rId16"/>
    <p:sldId id="3889" r:id="rId17"/>
    <p:sldId id="3878" r:id="rId18"/>
    <p:sldId id="416" r:id="rId19"/>
    <p:sldId id="3877" r:id="rId20"/>
    <p:sldId id="2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24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6" pos="5808" userDrawn="1">
          <p15:clr>
            <a:srgbClr val="A4A3A4"/>
          </p15:clr>
        </p15:guide>
        <p15:guide id="7" pos="336" userDrawn="1">
          <p15:clr>
            <a:srgbClr val="A4A3A4"/>
          </p15:clr>
        </p15:guide>
        <p15:guide id="8" pos="7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ne Patrick" initials="JP" lastIdx="12" clrIdx="0">
    <p:extLst>
      <p:ext uri="{19B8F6BF-5375-455C-9EA6-DF929625EA0E}">
        <p15:presenceInfo xmlns:p15="http://schemas.microsoft.com/office/powerpoint/2012/main" userId="S::jpatrick@microsoft.com::f2d8e92d-0754-4949-9fa1-1dc73cf35dd4" providerId="AD"/>
      </p:ext>
    </p:extLst>
  </p:cmAuthor>
  <p:cmAuthor id="2" name="Eric Powlesson" initials="ECP" lastIdx="2" clrIdx="1">
    <p:extLst>
      <p:ext uri="{19B8F6BF-5375-455C-9EA6-DF929625EA0E}">
        <p15:presenceInfo xmlns:p15="http://schemas.microsoft.com/office/powerpoint/2012/main" userId="Eric Powles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0078D7"/>
    <a:srgbClr val="50E6FF"/>
    <a:srgbClr val="3C3C41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AC4AC-446E-424B-A195-B935266E0043}" v="746" dt="2020-09-01T22:29:46.379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86385" autoAdjust="0"/>
  </p:normalViewPr>
  <p:slideViewPr>
    <p:cSldViewPr snapToGrid="0">
      <p:cViewPr varScale="1">
        <p:scale>
          <a:sx n="60" d="100"/>
          <a:sy n="60" d="100"/>
        </p:scale>
        <p:origin x="840" y="72"/>
      </p:cViewPr>
      <p:guideLst>
        <p:guide orient="horz" pos="2160"/>
        <p:guide pos="1824"/>
        <p:guide orient="horz" pos="1248"/>
        <p:guide orient="horz" pos="1824"/>
        <p:guide pos="3864"/>
        <p:guide pos="5808"/>
        <p:guide pos="336"/>
        <p:guide pos="732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1998AC-409F-8E4D-BD86-F1278279D6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C615-0E60-5545-9E8A-E8EFB10ACB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FFF2-C4C9-C548-A153-894DF6D2399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EC2F-0BEE-3D41-8959-B850777745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06D4-F5B4-354C-A25D-AC7EF73009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94D7B-1F7C-0643-8379-6DE676026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2387-3594-E943-B6F4-7DCD646CC9C7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9B4B9-06C7-3E44-A25B-D8918F1F0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7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Options for customization:</a:t>
            </a:r>
          </a:p>
          <a:p>
            <a:r>
              <a:rPr lang="en-US" dirty="0"/>
              <a:t>Along with adding your name, title, and current date, consider updating the presentation title to better fit your organization and plans.</a:t>
            </a:r>
          </a:p>
          <a:p>
            <a:endParaRPr lang="en-US" b="1" dirty="0"/>
          </a:p>
          <a:p>
            <a:r>
              <a:rPr lang="en-US" b="1" dirty="0"/>
              <a:t>Talking points:</a:t>
            </a:r>
          </a:p>
          <a:p>
            <a:r>
              <a:rPr lang="en-US" dirty="0"/>
              <a:t>In this presentation, I’d like to discuss why we are considering moving some of our IT infrastructure and applications out of our on-premises datacenter and into the cloud.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3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9B4B9-06C7-3E44-A25B-D8918F1F0A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Azure Migration Program (AMP)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gives you prescriptive guidance for a step by step approach to cloud migration. AMP offers the opportunity to work closely with Microsoft experts and specialized migration partners to simplify and accelerate your migration.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program delivers: </a:t>
            </a:r>
          </a:p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Best practices for a step by step approach from start to finish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Technical skill building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ensure your organization can successfully adopt Azure</a:t>
            </a:r>
          </a:p>
          <a:p>
            <a:pPr marL="171450" marR="0" lvl="0" indent="-171450" algn="l" defTabSz="93274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FastTrack for Azure engineering assistance for data and infrastructure foundations </a:t>
            </a:r>
          </a:p>
          <a:p>
            <a:pPr marL="171450" marR="0" lvl="0" indent="-171450" algn="l" defTabSz="93274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Expert guidance from specialized migration partners</a:t>
            </a:r>
          </a:p>
          <a:p>
            <a:pPr marL="171450" marR="0" lvl="0" indent="-171450" algn="l" defTabSz="93274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 Azure tools like Azure Migrate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help you efficiently execute migrations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pPr marL="171450" marR="0" lvl="0" indent="-171450" algn="l" defTabSz="93274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cost-effective offers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help you save money before, during, and after migration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BC530-F4EE-4F11-9D05-65DBEBD7EC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382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9B4B9-06C7-3E44-A25B-D8918F1F0AD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1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5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9B4B9-06C7-3E44-A25B-D8918F1F0A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9B4B9-06C7-3E44-A25B-D8918F1F0A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2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14F99-D794-440C-9021-575A53CA6B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4A1C-93E8-1949-AED7-2B88FD90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BE8F8-61A0-3740-9719-06ECD068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B41B-1496-4946-93B2-A31709B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648C-B852-1340-82BA-3E7A1CD0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4342-B711-854E-A1D6-A2631999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1D83-8A49-9944-8072-F1846A85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A29E-E049-B947-A205-96FD71CC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E0FE-FE4C-DE4B-83D1-D186DFEA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6687-D009-644C-853A-110361E2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E72E-0AC6-D14B-9012-DEC953DA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76DF1-C9D5-A844-A15B-03E2ECAC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3D069-A9BA-DD49-85BB-38404BEA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B3F5-591E-AD43-852C-A9E63186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B6EE-D881-E941-B3E0-ED6338B0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A91C5-BE00-F142-9436-3B7A6D1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804" y="1607947"/>
            <a:ext cx="9401560" cy="2725470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Azure </a:t>
            </a:r>
            <a:br>
              <a:rPr lang="en-US"/>
            </a:br>
            <a:r>
              <a:rPr lang="en-US"/>
              <a:t>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804" y="4342824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5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9096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4506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2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1" y="3200691"/>
            <a:ext cx="3146711" cy="4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44" t="9591" r="17683" b="23336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2485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21925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20DB-668B-5C46-9CFA-50C4138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E22-9A4F-6B41-88B6-3A4A8616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E056-7F9F-914B-854F-A83D8080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794B-3444-7D44-B4E4-CEFFCC31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CE83-5EE8-4F43-ADF8-6D9642CD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66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179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4119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7130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4936774" cy="12685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F9F24-8B6A-40C4-8536-D0EECE328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1725769"/>
            <a:ext cx="4936774" cy="927279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1943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0026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F9F24-8B6A-40C4-8536-D0EECE328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1050302"/>
            <a:ext cx="11015474" cy="307777"/>
          </a:xfrm>
        </p:spPr>
        <p:txBody>
          <a:bodyPr/>
          <a:lstStyle>
            <a:lvl1pPr marL="0" indent="0" algn="ctr">
              <a:spcBef>
                <a:spcPts val="18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05E05-2421-4436-913A-F55D8721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18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77B4-048E-40A3-9301-4D44BEEE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970468"/>
            <a:ext cx="4589044" cy="1778949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 lang="en-US" sz="2400" kern="1200" spc="0" baseline="0" dirty="0" smtClean="0">
                <a:solidFill>
                  <a:schemeClr val="accent2"/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>
              <a:buNone/>
              <a:defRPr sz="18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F9F24-8B6A-40C4-8536-D0EECE328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1050302"/>
            <a:ext cx="11015474" cy="307777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466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77B4-048E-40A3-9301-4D44BEEE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970468"/>
            <a:ext cx="4589044" cy="1877437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spcBef>
                <a:spcPts val="1200"/>
              </a:spcBef>
              <a:spcAft>
                <a:spcPts val="600"/>
              </a:spcAft>
              <a:buNone/>
              <a:defRPr lang="en-US" sz="2400" kern="1200" spc="0" baseline="0" dirty="0" smtClean="0">
                <a:solidFill>
                  <a:schemeClr val="accent2"/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8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0247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77B4-048E-40A3-9301-4D44BEEE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970468"/>
            <a:ext cx="4589044" cy="1769715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defRPr lang="en-US" sz="2400" kern="1200" spc="0" baseline="0" dirty="0" smtClean="0">
                <a:solidFill>
                  <a:schemeClr val="accent2"/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6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3296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77B4-048E-40A3-9301-4D44BEEE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970468"/>
            <a:ext cx="5507736" cy="1769715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defRPr lang="en-US" sz="2400" kern="1200" spc="0" baseline="0" dirty="0" smtClean="0">
                <a:solidFill>
                  <a:schemeClr val="accent2"/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6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F41BE7-CD15-4EAB-A150-479F7C5DC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5687" y="1970468"/>
            <a:ext cx="4589044" cy="1846659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marL="0" indent="0">
              <a:spcAft>
                <a:spcPts val="600"/>
              </a:spcAft>
              <a:buNone/>
              <a:defRPr sz="1800"/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defRPr lang="en-US" sz="2400" kern="1200" spc="0" baseline="0" dirty="0" smtClean="0">
                <a:solidFill>
                  <a:schemeClr val="accent2"/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6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710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87D9-68D3-F442-A9B2-E1184E86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37EB-B9E4-AD4D-85FD-F3602D4C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CB68-1B26-5142-9F1A-8A787EB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E810-B4DE-C247-B0B4-5AFA53CA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A510-4237-C846-BCBD-CA8F57D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77B4-048E-40A3-9301-4D44BEEE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436688"/>
            <a:ext cx="4589044" cy="1677382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defRPr lang="en-US" sz="2000" kern="1200" spc="0" baseline="0" dirty="0" smtClean="0">
                <a:solidFill>
                  <a:schemeClr val="accent2"/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733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5273082" cy="11762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77B4-048E-40A3-9301-4D44BEEE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356834"/>
            <a:ext cx="5271623" cy="140346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F9F24-8B6A-40C4-8536-D0EECE328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1633415"/>
            <a:ext cx="5271624" cy="5338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9436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25C-CEF5-444E-A28C-B959AA6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21004"/>
            <a:ext cx="4246384" cy="110799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638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0090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12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5023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6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3542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795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4FB7-E4CD-764C-A172-B9E54FD6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FEB5-06DA-A847-9825-13CCFD74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FACE-F985-864D-8608-6A38D4B1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9499-D393-094F-9E14-D500B0E5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E6F1-F415-BA4E-90FF-35AC402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398-8D60-7C41-A93C-83D2A7C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ECE2-AFBD-0749-84F1-63E2BA1D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48CB-F7E9-DB44-90DE-B0E2051D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EA58-BB09-A043-B823-93F408B0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FE222-7E6D-694A-8FE7-9216E4E2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20A13-DEE9-9D40-B37D-493BEB037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AF3D5-E378-BE4F-B3F4-90411E25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27E08-78FD-BF4F-BF25-59663A48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3DDFD-3A7A-F848-AC4B-1A97691D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1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8EB-54D9-E841-B6BA-693B077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764EB-AE70-E047-87D5-4E9932A0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09939-F8D9-0540-9408-339850EF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EA1E-6C7A-8B40-BF82-BE8444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13538-7FBF-CF4B-AE3B-EB0BF968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7CED5-5945-B542-B236-346A07F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FBC10-2A39-084B-B850-4756930E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8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2B46-722D-9846-B88F-1D676734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95D5-7CE3-BA47-81D0-E3AD0D9C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A708-E87D-1D46-821A-B04B7009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F9B7-ACA6-754F-9530-E64F777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00330-2507-A648-8F42-F314B2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2DC8-D3B0-FC44-BE33-63CEC735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7CD-8FD8-6E4C-94BC-A68DA928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B4377-EBF0-B842-808B-B3CE504B4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6EEBA-8018-8B4C-837E-42AE7E887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AB8D-8B11-B34E-85AE-2DF153FA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5066-C0AD-1F4D-9EF7-EFBBB576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61454-0E19-2D42-A2D4-F4E73AC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E32C7-0925-2249-A886-59CB0FAE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C296B-FF3A-5B42-9779-6F7F5FE0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E0CB-FD25-FD4B-9039-C7143864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87DD-A9DF-EA4D-869F-28FC5E8A722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C5D7-3939-F849-9A32-A8FD0A4D9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55DB-E7B9-E441-AF9B-7991CEF89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F961-B288-FA4B-8484-E0D3F06E9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96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9290" r:id="rId1"/>
    <p:sldLayoutId id="2147489291" r:id="rId2"/>
    <p:sldLayoutId id="2147489292" r:id="rId3"/>
    <p:sldLayoutId id="2147489293" r:id="rId4"/>
    <p:sldLayoutId id="2147489294" r:id="rId5"/>
    <p:sldLayoutId id="2147489295" r:id="rId6"/>
    <p:sldLayoutId id="2147489296" r:id="rId7"/>
    <p:sldLayoutId id="2147489297" r:id="rId8"/>
    <p:sldLayoutId id="2147489352" r:id="rId9"/>
    <p:sldLayoutId id="2147489349" r:id="rId10"/>
    <p:sldLayoutId id="2147489351" r:id="rId11"/>
    <p:sldLayoutId id="2147489350" r:id="rId12"/>
    <p:sldLayoutId id="2147489355" r:id="rId13"/>
    <p:sldLayoutId id="2147489354" r:id="rId14"/>
    <p:sldLayoutId id="2147489357" r:id="rId15"/>
    <p:sldLayoutId id="2147489356" r:id="rId16"/>
    <p:sldLayoutId id="2147489353" r:id="rId17"/>
    <p:sldLayoutId id="2147489348" r:id="rId18"/>
    <p:sldLayoutId id="2147489298" r:id="rId19"/>
    <p:sldLayoutId id="2147489299" r:id="rId20"/>
    <p:sldLayoutId id="2147489300" r:id="rId21"/>
    <p:sldLayoutId id="2147489301" r:id="rId22"/>
    <p:sldLayoutId id="2147489302" r:id="rId23"/>
    <p:sldLayoutId id="2147489303" r:id="rId24"/>
    <p:sldLayoutId id="2147485575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zure.microsoft.com/en-us/resources/forrester-economic-impact-azure-iaa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resources/forrester-economic-impact-azure-iaas/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luralsight.com/partners/microsoft/azure?aid=7010a000001xDURAA2" TargetMode="External"/><Relationship Id="rId11" Type="http://schemas.openxmlformats.org/officeDocument/2006/relationships/hyperlink" Target="https://www.microsoft.com/learning/certification-overview.aspx" TargetMode="External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hyperlink" Target="https://docs.microsoft.com/en-us/learn/modules/principles-cloud-computing/index" TargetMode="External"/><Relationship Id="rId9" Type="http://schemas.openxmlformats.org/officeDocument/2006/relationships/hyperlink" Target="https://azure.microsoft.com/en-us/get-started/webina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hyperlink" Target="https://www.microsoft.com/en-us/trustcenter/compliance/complianceofferings" TargetMode="External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hyperlink" Target="https://customers.microsoft.com/en-us/story/jetcustomerstory" TargetMode="External"/><Relationship Id="rId4" Type="http://schemas.openxmlformats.org/officeDocument/2006/relationships/hyperlink" Target="https://customers.microsoft.com/en-us/story/733078-komatsu-discrete-manufacturing-azure-sql-database-powerbi-japan" TargetMode="External"/><Relationship Id="rId9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free/services/virtual-machin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zure.microsoft.com/overview/sales-number/" TargetMode="Externa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zure.microsoft.com/en-us/resources/forrester-economic-impact-azure-iaa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aking the move &#10;to the cloud">
            <a:extLst>
              <a:ext uri="{FF2B5EF4-FFF2-40B4-BE49-F238E27FC236}">
                <a16:creationId xmlns:a16="http://schemas.microsoft.com/office/drawing/2014/main" id="{406A4410-754A-4477-87FD-6C2EAE2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63" y="2683041"/>
            <a:ext cx="7911437" cy="1775581"/>
          </a:xfrm>
        </p:spPr>
        <p:txBody>
          <a:bodyPr vert="horz" lIns="0" tIns="0" rIns="0" bIns="182880" rtlCol="0" anchor="b" anchorCtr="0">
            <a:normAutofit/>
          </a:bodyPr>
          <a:lstStyle/>
          <a:p>
            <a:r>
              <a:rPr lang="en-US" sz="5196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Making the move </a:t>
            </a:r>
            <a:br>
              <a:rPr lang="en-US" sz="5196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5196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to the cloud</a:t>
            </a:r>
          </a:p>
        </p:txBody>
      </p:sp>
      <p:sp>
        <p:nvSpPr>
          <p:cNvPr id="3" name="Subtitle 2" descr="Exploring the benefits of infrastructure in the cloud, from cost-effectiveness to scalability&#10;">
            <a:extLst>
              <a:ext uri="{FF2B5EF4-FFF2-40B4-BE49-F238E27FC236}">
                <a16:creationId xmlns:a16="http://schemas.microsoft.com/office/drawing/2014/main" id="{CC21FD37-747B-4B35-91B0-F88C0A4B18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6763" y="4615239"/>
            <a:ext cx="8997287" cy="356319"/>
          </a:xfrm>
        </p:spPr>
        <p:txBody>
          <a:bodyPr vert="horz" lIns="0" tIns="0" rIns="0" bIns="0" rtlCol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Exploring the benefits of infrastructure in the cloud, from cost-effectiveness to scalability</a:t>
            </a:r>
          </a:p>
        </p:txBody>
      </p:sp>
      <p:sp>
        <p:nvSpPr>
          <p:cNvPr id="4" name="TextBox 3" descr="[Author name]&#10;[Date]">
            <a:extLst>
              <a:ext uri="{FF2B5EF4-FFF2-40B4-BE49-F238E27FC236}">
                <a16:creationId xmlns:a16="http://schemas.microsoft.com/office/drawing/2014/main" id="{0A171A51-8613-4627-9603-7D8B39AD42AC}"/>
              </a:ext>
            </a:extLst>
          </p:cNvPr>
          <p:cNvSpPr txBox="1"/>
          <p:nvPr/>
        </p:nvSpPr>
        <p:spPr>
          <a:xfrm>
            <a:off x="546763" y="5399585"/>
            <a:ext cx="2708949" cy="5129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372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[Author name]</a:t>
            </a:r>
          </a:p>
          <a:p>
            <a:r>
              <a:rPr lang="en-US" sz="137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CEA03-A71E-F244-B555-E546F7F0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3" y="534353"/>
            <a:ext cx="1335673" cy="1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73"/>
            <a:ext cx="12287084" cy="6857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BB971-E0A8-7741-A248-1202B3B21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4771" y="3"/>
            <a:ext cx="5787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FE0D-846E-4605-802E-4292E84A6B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356" y="1493788"/>
            <a:ext cx="5257800" cy="1325563"/>
          </a:xfrm>
        </p:spPr>
        <p:txBody>
          <a:bodyPr/>
          <a:lstStyle/>
          <a:p>
            <a:pPr rtl="0" eaLnBrk="1" latinLnBrk="0" hangingPunct="1"/>
            <a: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Why migrate to 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3200" b="1" kern="1200" dirty="0">
                <a:solidFill>
                  <a:srgbClr val="0078D4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infrastructure now?</a:t>
            </a:r>
            <a:endParaRPr lang="en-US" dirty="0">
              <a:effectLst/>
            </a:endParaRPr>
          </a:p>
          <a:p>
            <a:endParaRPr lang="en-US" dirty="0"/>
          </a:p>
        </p:txBody>
      </p:sp>
      <p:grpSp>
        <p:nvGrpSpPr>
          <p:cNvPr id="7" name="Group 6" descr="It will allow us to enable quick scalability and increase innovation, all while reducing costs.  &#10;Datacenter contracts expiring&#10;Integrating acquisitions&#10;Urgent capacity needs&#10;Moving from CapEx to OpEx&#10;Software and hardware refresh&#10;Security threats&#10;Compliance&#10;Application innovation&#10;Application delivery speed&#10;Software end of support"/>
          <p:cNvGrpSpPr/>
          <p:nvPr/>
        </p:nvGrpSpPr>
        <p:grpSpPr>
          <a:xfrm>
            <a:off x="466068" y="1691822"/>
            <a:ext cx="4185180" cy="4861793"/>
            <a:chOff x="1195752" y="3578839"/>
            <a:chExt cx="6950831" cy="9724961"/>
          </a:xfrm>
        </p:grpSpPr>
        <p:sp>
          <p:nvSpPr>
            <p:cNvPr id="38" name="TextBox 37"/>
            <p:cNvSpPr txBox="1"/>
            <p:nvPr/>
          </p:nvSpPr>
          <p:spPr>
            <a:xfrm>
              <a:off x="1195752" y="3578839"/>
              <a:ext cx="374408" cy="43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3" name="TextBox 42" descr="Datacenter contracts expiring&#10;Integrating acquisitions&#10;Urgent capacity needs&#10;Moving from CapEx to OpEx&#10;Software and hardware refresh&#10;Security threats&#10;Compliance&#10;Application innovation&#10;Application delivery speed&#10;Software end of support&#10;"/>
            <p:cNvSpPr txBox="1"/>
            <p:nvPr/>
          </p:nvSpPr>
          <p:spPr>
            <a:xfrm>
              <a:off x="1226125" y="6327953"/>
              <a:ext cx="6920458" cy="697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Datacenter contracts expiring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Integrating acquisitions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Urgent capacity needs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Moving from CapEx to OpEx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Software and hardware refresh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Security threats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Compliance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 innovation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 delivery speed</a:t>
              </a:r>
            </a:p>
            <a:p>
              <a:pPr marL="285750" indent="-285750" defTabSz="931863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Software end of support</a:t>
              </a:r>
            </a:p>
            <a:p>
              <a:endParaRPr lang="en-US" sz="1176" dirty="0"/>
            </a:p>
            <a:p>
              <a:endParaRPr lang="en-US" sz="1176" dirty="0"/>
            </a:p>
            <a:p>
              <a:pPr>
                <a:lnSpc>
                  <a:spcPct val="150000"/>
                </a:lnSpc>
              </a:pPr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264054-4C26-6C4E-B61B-E1410666C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5998" y="2281802"/>
            <a:ext cx="4864682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It will allow us to enable quick scalability and increase innovation, all while reducing costs.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4C7CD-30D8-7447-BFE2-8456DF97C27B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11</a:t>
            </a:r>
          </a:p>
        </p:txBody>
      </p:sp>
      <p:sp>
        <p:nvSpPr>
          <p:cNvPr id="24" name="TextBox 23">
            <a:hlinkClick r:id="rId2" highlightClick="1"/>
            <a:extLst>
              <a:ext uri="{FF2B5EF4-FFF2-40B4-BE49-F238E27FC236}">
                <a16:creationId xmlns:a16="http://schemas.microsoft.com/office/drawing/2014/main" id="{3308CF96-3E95-E846-8144-A594BB5CFB9E}"/>
              </a:ext>
            </a:extLst>
          </p:cNvPr>
          <p:cNvSpPr txBox="1"/>
          <p:nvPr/>
        </p:nvSpPr>
        <p:spPr>
          <a:xfrm>
            <a:off x="7015623" y="1836630"/>
            <a:ext cx="3471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78D7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Migration now means: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529DB4-9925-8247-B86F-22C5E2C7E8BA}"/>
              </a:ext>
            </a:extLst>
          </p:cNvPr>
          <p:cNvSpPr txBox="1"/>
          <p:nvPr/>
        </p:nvSpPr>
        <p:spPr>
          <a:xfrm>
            <a:off x="8148128" y="2679412"/>
            <a:ext cx="258835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We are paving the way for greater innovation.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DCA35A-A62B-6C49-82BC-527597263099}"/>
              </a:ext>
            </a:extLst>
          </p:cNvPr>
          <p:cNvSpPr txBox="1"/>
          <p:nvPr/>
        </p:nvSpPr>
        <p:spPr>
          <a:xfrm>
            <a:off x="8148129" y="3809137"/>
            <a:ext cx="2907889" cy="8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Empowering our business to more effectively compete at scale.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0807F-1F4B-EB40-9DE2-0FE679EDCC31}"/>
              </a:ext>
            </a:extLst>
          </p:cNvPr>
          <p:cNvSpPr txBox="1"/>
          <p:nvPr/>
        </p:nvSpPr>
        <p:spPr>
          <a:xfrm>
            <a:off x="8148128" y="5041180"/>
            <a:ext cx="2775685" cy="8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We reduce costs related to IT overhead and capital expenditures.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0113F-0C04-674E-9572-2F0E0E275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23" y="2514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33838-F25E-B94E-B797-848C2C730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623" y="502920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D2680-AEE1-CD45-A573-49520EE0C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326" y="3771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6F6220-9521-49AC-A55D-1D78D657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07" y="158568"/>
            <a:ext cx="4804577" cy="111629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Readiness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1D2AE-64A9-5D45-A570-E0C88726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448" y="972"/>
            <a:ext cx="12192000" cy="6857028"/>
          </a:xfrm>
          <a:prstGeom prst="rect">
            <a:avLst/>
          </a:prstGeom>
          <a:solidFill>
            <a:srgbClr val="EBEB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F492E-4086-4AF3-98C6-4D9CA57BBD55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12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9E516B-5FB2-499C-A48A-339EFCD05362}"/>
              </a:ext>
            </a:extLst>
          </p:cNvPr>
          <p:cNvSpPr txBox="1">
            <a:spLocks/>
          </p:cNvSpPr>
          <p:nvPr/>
        </p:nvSpPr>
        <p:spPr>
          <a:xfrm>
            <a:off x="438929" y="726883"/>
            <a:ext cx="10515600" cy="35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78D7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Readiness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E73C5-FB55-4072-ABAF-9F782A4598DF}"/>
              </a:ext>
            </a:extLst>
          </p:cNvPr>
          <p:cNvSpPr txBox="1"/>
          <p:nvPr/>
        </p:nvSpPr>
        <p:spPr>
          <a:xfrm>
            <a:off x="538943" y="1271287"/>
            <a:ext cx="8460678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Microsoft Learn is a resource for hands-on learning.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Here are four offerings to check out: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Placeholder 9" descr="Light bulb&#10;">
            <a:extLst>
              <a:ext uri="{FF2B5EF4-FFF2-40B4-BE49-F238E27FC236}">
                <a16:creationId xmlns:a16="http://schemas.microsoft.com/office/drawing/2014/main" id="{6D551EC2-CFCA-4BE4-AE22-490F71640D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7" b="297"/>
          <a:stretch>
            <a:fillRect/>
          </a:stretch>
        </p:blipFill>
        <p:spPr>
          <a:xfrm>
            <a:off x="545682" y="2286001"/>
            <a:ext cx="2418100" cy="1815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1D366-AD7E-4F75-B3A8-DC2B0C69E279}"/>
              </a:ext>
            </a:extLst>
          </p:cNvPr>
          <p:cNvSpPr txBox="1"/>
          <p:nvPr/>
        </p:nvSpPr>
        <p:spPr>
          <a:xfrm>
            <a:off x="432046" y="4294042"/>
            <a:ext cx="2071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>
                <a:solidFill>
                  <a:srgbClr val="0078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Concepts</a:t>
            </a:r>
            <a:r>
              <a:rPr lang="en-US" sz="1300" dirty="0">
                <a:solidFill>
                  <a:srgbClr val="0078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300" spc="300" dirty="0">
              <a:solidFill>
                <a:srgbClr val="0078D7"/>
              </a:solidFill>
              <a:latin typeface="Segoe UI" panose="020B0502040204020203" pitchFamily="34" charset="0"/>
              <a:ea typeface="Montserrat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0C8FD-D5CB-49C7-8F41-88F00DEF9AAE}"/>
              </a:ext>
            </a:extLst>
          </p:cNvPr>
          <p:cNvSpPr txBox="1"/>
          <p:nvPr/>
        </p:nvSpPr>
        <p:spPr>
          <a:xfrm>
            <a:off x="438929" y="4608463"/>
            <a:ext cx="24105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This hour-long beginner-level course covers the definition of cloud computing, different types of cloud services, and covers different cloud deployment models.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48FE1-5D81-484E-84E4-7E4565A37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5682" y="5994145"/>
            <a:ext cx="23060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Placeholder 11" descr="Plurlsight logo">
            <a:extLst>
              <a:ext uri="{FF2B5EF4-FFF2-40B4-BE49-F238E27FC236}">
                <a16:creationId xmlns:a16="http://schemas.microsoft.com/office/drawing/2014/main" id="{97CB652D-1D74-4900-B058-E50D39BC01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7" b="297"/>
          <a:stretch>
            <a:fillRect/>
          </a:stretch>
        </p:blipFill>
        <p:spPr>
          <a:xfrm>
            <a:off x="3437188" y="2286001"/>
            <a:ext cx="2418100" cy="18153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D6F665-5627-49C5-8FC1-741DFAF46D2D}"/>
              </a:ext>
            </a:extLst>
          </p:cNvPr>
          <p:cNvSpPr txBox="1"/>
          <p:nvPr/>
        </p:nvSpPr>
        <p:spPr>
          <a:xfrm>
            <a:off x="3347071" y="4294042"/>
            <a:ext cx="2458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Pluralsight training:</a:t>
            </a:r>
            <a:endParaRPr lang="en-US" sz="1300" u="sng" spc="300" dirty="0">
              <a:solidFill>
                <a:srgbClr val="0078D7"/>
              </a:solidFill>
              <a:latin typeface="Segoe UI" panose="020B0502040204020203" pitchFamily="34" charset="0"/>
              <a:ea typeface="Montserrat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9FA24-ACA5-469A-8E78-D4ED4E434E9E}"/>
              </a:ext>
            </a:extLst>
          </p:cNvPr>
          <p:cNvSpPr txBox="1"/>
          <p:nvPr/>
        </p:nvSpPr>
        <p:spPr>
          <a:xfrm>
            <a:off x="3353954" y="4608463"/>
            <a:ext cx="25991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Free self-assessment and courses from Pluralsight. These help tailor Azure training to specific roles, including administrator, developer, solution architect, engineer, and more.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B8D98A-62B8-4BFA-8BF3-E7B7803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37188" y="5994145"/>
            <a:ext cx="23060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19" descr="Get to know Azure">
            <a:extLst>
              <a:ext uri="{FF2B5EF4-FFF2-40B4-BE49-F238E27FC236}">
                <a16:creationId xmlns:a16="http://schemas.microsoft.com/office/drawing/2014/main" id="{5E5B3247-71F4-4B16-AF0D-AA5A77C28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540" y="2286001"/>
            <a:ext cx="2402407" cy="1815353"/>
          </a:xfrm>
          <a:prstGeom prst="rect">
            <a:avLst/>
          </a:prstGeom>
        </p:spPr>
      </p:pic>
      <p:sp>
        <p:nvSpPr>
          <p:cNvPr id="24" name="TextBox 23">
            <a:hlinkClick r:id="rId8" highlightClick="1"/>
            <a:extLst>
              <a:ext uri="{FF2B5EF4-FFF2-40B4-BE49-F238E27FC236}">
                <a16:creationId xmlns:a16="http://schemas.microsoft.com/office/drawing/2014/main" id="{E89AF3F5-01D6-4DDC-B983-5926DC87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52965" y="2968781"/>
            <a:ext cx="23956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to know Azure</a:t>
            </a:r>
            <a:endParaRPr lang="en-US" sz="1900" b="1" dirty="0">
              <a:solidFill>
                <a:schemeClr val="bg1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  <p:sp>
        <p:nvSpPr>
          <p:cNvPr id="25" name="TextBox 24">
            <a:hlinkClick r:id="rId8" highlightClick="1"/>
            <a:extLst>
              <a:ext uri="{FF2B5EF4-FFF2-40B4-BE49-F238E27FC236}">
                <a16:creationId xmlns:a16="http://schemas.microsoft.com/office/drawing/2014/main" id="{66C344AB-9CF8-4B41-BBC4-10A4B6EA7002}"/>
              </a:ext>
            </a:extLst>
          </p:cNvPr>
          <p:cNvSpPr txBox="1"/>
          <p:nvPr/>
        </p:nvSpPr>
        <p:spPr>
          <a:xfrm>
            <a:off x="6352965" y="3291305"/>
            <a:ext cx="2395621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Explore the world of cloud computing and learn what sets Azure apart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0E3E06-8BE0-4522-A63F-487F13530CC4}"/>
              </a:ext>
            </a:extLst>
          </p:cNvPr>
          <p:cNvSpPr txBox="1"/>
          <p:nvPr/>
        </p:nvSpPr>
        <p:spPr>
          <a:xfrm>
            <a:off x="6276240" y="4272008"/>
            <a:ext cx="2071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fundamentals</a:t>
            </a:r>
            <a:r>
              <a:rPr lang="en-US" sz="1300" dirty="0">
                <a:solidFill>
                  <a:srgbClr val="0078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300" spc="300" dirty="0">
              <a:solidFill>
                <a:srgbClr val="0078D7"/>
              </a:solidFill>
              <a:latin typeface="Segoe UI" panose="020B0502040204020203" pitchFamily="34" charset="0"/>
              <a:ea typeface="Montserrat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E75FF-4AFA-44D9-BFC1-8B3DA3DBE411}"/>
              </a:ext>
            </a:extLst>
          </p:cNvPr>
          <p:cNvSpPr txBox="1"/>
          <p:nvPr/>
        </p:nvSpPr>
        <p:spPr>
          <a:xfrm>
            <a:off x="6283123" y="4586429"/>
            <a:ext cx="24105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Getting started with Azure webinar, which can be viewed live (includes a live Q &amp; A session) or on-demand.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63573-4E5C-4F03-A525-628537663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40782" y="5994145"/>
            <a:ext cx="23060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17" descr="Role-based certifications">
            <a:extLst>
              <a:ext uri="{FF2B5EF4-FFF2-40B4-BE49-F238E27FC236}">
                <a16:creationId xmlns:a16="http://schemas.microsoft.com/office/drawing/2014/main" id="{2BB96992-7D7C-40B8-B222-94C8344198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8046" y="2286001"/>
            <a:ext cx="2402407" cy="1815353"/>
          </a:xfrm>
          <a:prstGeom prst="rect">
            <a:avLst/>
          </a:prstGeom>
        </p:spPr>
      </p:pic>
      <p:sp>
        <p:nvSpPr>
          <p:cNvPr id="30" name="TextBox 29">
            <a:hlinkClick r:id="rId8" highlightClick="1"/>
            <a:extLst>
              <a:ext uri="{FF2B5EF4-FFF2-40B4-BE49-F238E27FC236}">
                <a16:creationId xmlns:a16="http://schemas.microsoft.com/office/drawing/2014/main" id="{31E1973C-E58C-452D-B09D-E7564425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81976" y="2840429"/>
            <a:ext cx="1880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Role-based</a:t>
            </a:r>
          </a:p>
          <a:p>
            <a:pPr algn="ctr"/>
            <a:r>
              <a:rPr lang="en-US" sz="2100" b="1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certifications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0B309D-814C-4DA0-A28D-4CCDBD90A229}"/>
              </a:ext>
            </a:extLst>
          </p:cNvPr>
          <p:cNvSpPr txBox="1"/>
          <p:nvPr/>
        </p:nvSpPr>
        <p:spPr>
          <a:xfrm>
            <a:off x="9138113" y="4272008"/>
            <a:ext cx="2071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certifications</a:t>
            </a:r>
            <a:r>
              <a:rPr lang="en-US" sz="1300" dirty="0">
                <a:solidFill>
                  <a:srgbClr val="0078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300" spc="300" dirty="0">
              <a:solidFill>
                <a:srgbClr val="0078D7"/>
              </a:solidFill>
              <a:latin typeface="Segoe UI" panose="020B0502040204020203" pitchFamily="34" charset="0"/>
              <a:ea typeface="Montserrat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A4B23-906D-4B09-A22A-00649AB10FB8}"/>
              </a:ext>
            </a:extLst>
          </p:cNvPr>
          <p:cNvSpPr txBox="1"/>
          <p:nvPr/>
        </p:nvSpPr>
        <p:spPr>
          <a:xfrm>
            <a:off x="9144996" y="4586429"/>
            <a:ext cx="241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resource for locating certification paths for those interested in taking their learning to the next level.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1F7DCA-657D-4D6E-9357-8A08F0514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281960" y="5994145"/>
            <a:ext cx="23060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61D2AE-64A9-5D45-A570-E0C88726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972"/>
            <a:ext cx="12192000" cy="6857028"/>
          </a:xfrm>
          <a:prstGeom prst="rect">
            <a:avLst/>
          </a:prstGeom>
          <a:solidFill>
            <a:srgbClr val="EBEB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A4410-754A-4477-87FD-6C2EAE2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41" y="1375457"/>
            <a:ext cx="9401560" cy="2468158"/>
          </a:xfrm>
        </p:spPr>
        <p:txBody>
          <a:bodyPr vert="horz" lIns="0" tIns="0" rIns="0" bIns="537855" rtlCol="0" anchor="b" anchorCtr="0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Why Azure </a:t>
            </a:r>
            <a:br>
              <a:rPr lang="en-US" sz="44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44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infrastructure?</a:t>
            </a:r>
            <a:br>
              <a:rPr lang="en-US" sz="4705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endParaRPr lang="en-US" sz="4705" b="1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8DB1A6-FB24-F041-94BD-B8806B0AB2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836" y="2791149"/>
            <a:ext cx="9401560" cy="3128348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as a service provides enormous       </a:t>
            </a:r>
          </a:p>
          <a:p>
            <a:r>
              <a:rPr lang="en-US" sz="1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to our business.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FBB97-7148-A14E-AEDB-0087722670E4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802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6A8EAE-E99D-434C-8D67-EAD99168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838" y="-63260"/>
            <a:ext cx="10515600" cy="9699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Secure Savings Innovative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4C7CD-30D8-7447-BFE2-8456DF97C27B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2FD4FB-14AD-924C-9DE0-B39DB8BC2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4428"/>
            <a:ext cx="40582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Secure&#10;Our data and apps stay secure."/>
          <p:cNvGrpSpPr/>
          <p:nvPr/>
        </p:nvGrpSpPr>
        <p:grpSpPr>
          <a:xfrm>
            <a:off x="418062" y="1035357"/>
            <a:ext cx="3397193" cy="3941108"/>
            <a:chOff x="1176769" y="2487966"/>
            <a:chExt cx="8881631" cy="7883331"/>
          </a:xfrm>
        </p:grpSpPr>
        <p:sp>
          <p:nvSpPr>
            <p:cNvPr id="28" name="TextBox 27"/>
            <p:cNvSpPr txBox="1"/>
            <p:nvPr/>
          </p:nvSpPr>
          <p:spPr>
            <a:xfrm>
              <a:off x="1176769" y="2487966"/>
              <a:ext cx="7485216" cy="11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78D4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Secure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95752" y="3578839"/>
              <a:ext cx="374408" cy="43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95752" y="5026897"/>
              <a:ext cx="8862648" cy="534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invests more than USD $</a:t>
              </a:r>
              <a:r>
                <a:rPr lang="en-US" altLang="en-US" sz="12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1 billion annually</a:t>
              </a:r>
              <a:r>
                <a:rPr lang="en-US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on cybersecurity research and development.</a:t>
              </a:r>
            </a:p>
            <a:p>
              <a:endPara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employs more than </a:t>
              </a:r>
              <a:r>
                <a:rPr lang="en-US" altLang="en-US" sz="12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3,500 security experts </a:t>
              </a:r>
              <a:r>
                <a:rPr lang="en-US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completely dedicated to your data security and privacy.</a:t>
              </a:r>
            </a:p>
            <a:p>
              <a:endPara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has </a:t>
              </a:r>
              <a:r>
                <a:rPr lang="en-US" altLang="en-US" sz="12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more compliance certifications </a:t>
              </a:r>
              <a:r>
                <a:rPr lang="en-US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than any other cloud provider. View the </a:t>
              </a:r>
              <a:r>
                <a:rPr lang="en-US" altLang="en-US" sz="1200" dirty="0">
                  <a:solidFill>
                    <a:srgbClr val="0078D4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comprehensive list</a:t>
              </a:r>
              <a:r>
                <a:rPr lang="en-US" altLang="en-US" sz="1200" dirty="0">
                  <a:solidFill>
                    <a:srgbClr val="0078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sz="1176" dirty="0"/>
            </a:p>
            <a:p>
              <a:endParaRPr lang="en-US" sz="1176" dirty="0"/>
            </a:p>
            <a:p>
              <a:pPr>
                <a:lnSpc>
                  <a:spcPct val="150000"/>
                </a:lnSpc>
              </a:pPr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4A8364-172B-5B4F-BBEF-197A5306FF74}"/>
              </a:ext>
            </a:extLst>
          </p:cNvPr>
          <p:cNvSpPr txBox="1"/>
          <p:nvPr/>
        </p:nvSpPr>
        <p:spPr>
          <a:xfrm>
            <a:off x="496929" y="1636935"/>
            <a:ext cx="326882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Our data and apps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stay secure.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AB2EA-1DAE-DD48-9FC8-AB0EC36A1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5590" y="9427"/>
            <a:ext cx="40582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 descr="Savings&#10;We’ll pay less with Azure. AWS is five times more expensive than Azure &#10;for Windows Server and &#10;SQL Server.">
            <a:extLst>
              <a:ext uri="{FF2B5EF4-FFF2-40B4-BE49-F238E27FC236}">
                <a16:creationId xmlns:a16="http://schemas.microsoft.com/office/drawing/2014/main" id="{C0BFB6B9-2C0B-E84C-AF2C-0391196857EE}"/>
              </a:ext>
            </a:extLst>
          </p:cNvPr>
          <p:cNvGrpSpPr/>
          <p:nvPr/>
        </p:nvGrpSpPr>
        <p:grpSpPr>
          <a:xfrm>
            <a:off x="4493104" y="1019679"/>
            <a:ext cx="3397193" cy="3802676"/>
            <a:chOff x="1176769" y="2487966"/>
            <a:chExt cx="8881631" cy="76064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5A395A-CB32-BD43-9D6F-50F6064D7AC2}"/>
                </a:ext>
              </a:extLst>
            </p:cNvPr>
            <p:cNvSpPr txBox="1"/>
            <p:nvPr/>
          </p:nvSpPr>
          <p:spPr>
            <a:xfrm>
              <a:off x="1176769" y="2487966"/>
              <a:ext cx="7485216" cy="11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78D4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Savings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157246-8C83-384E-82B7-E38E83342464}"/>
                </a:ext>
              </a:extLst>
            </p:cNvPr>
            <p:cNvSpPr txBox="1"/>
            <p:nvPr/>
          </p:nvSpPr>
          <p:spPr>
            <a:xfrm>
              <a:off x="1195752" y="3578839"/>
              <a:ext cx="374408" cy="43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722A51-F911-924A-8FE0-01337EA731F6}"/>
                </a:ext>
              </a:extLst>
            </p:cNvPr>
            <p:cNvSpPr txBox="1"/>
            <p:nvPr/>
          </p:nvSpPr>
          <p:spPr>
            <a:xfrm>
              <a:off x="1195752" y="6774170"/>
              <a:ext cx="8862648" cy="332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900"/>
                </a:spcAft>
                <a:defRPr/>
              </a:pPr>
              <a:r>
                <a:rPr lang="en-US" sz="1200" dirty="0">
                  <a:latin typeface="Segoe UI" panose="020B0502040204020203"/>
                </a:rPr>
                <a:t>Ways in which we’ll save:</a:t>
              </a:r>
            </a:p>
            <a:p>
              <a:pPr marL="285750" indent="-285750">
                <a:spcAft>
                  <a:spcPts val="9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Segoe UI" panose="020B0502040204020203"/>
                </a:rPr>
                <a:t>On our existing licenses.</a:t>
              </a:r>
            </a:p>
            <a:p>
              <a:pPr marL="285750" indent="-285750">
                <a:spcAft>
                  <a:spcPts val="9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Segoe UI" panose="020B0502040204020203"/>
                </a:rPr>
                <a:t>Reserve up-front and pay less.</a:t>
              </a:r>
            </a:p>
            <a:p>
              <a:pPr marL="285750" indent="-285750">
                <a:spcAft>
                  <a:spcPts val="9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Segoe UI" panose="020B0502040204020203"/>
                </a:rPr>
                <a:t>Extend our security updates for free.</a:t>
              </a:r>
            </a:p>
            <a:p>
              <a:endParaRPr lang="en-US" sz="1176" dirty="0"/>
            </a:p>
            <a:p>
              <a:pPr>
                <a:lnSpc>
                  <a:spcPct val="150000"/>
                </a:lnSpc>
              </a:pPr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0709FB-103C-EF4D-8AD3-9E0300241C78}"/>
              </a:ext>
            </a:extLst>
          </p:cNvPr>
          <p:cNvSpPr txBox="1"/>
          <p:nvPr/>
        </p:nvSpPr>
        <p:spPr>
          <a:xfrm>
            <a:off x="4571971" y="1621257"/>
            <a:ext cx="3073069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We’ll pay less with Azure. AWS is five times more expensive than Azure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for Windows Server and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SQL Server.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B9DBD-5454-B846-B464-D35D9BB7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76777" y="9427"/>
            <a:ext cx="40582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 descr="Innovative&#10;Empowering our business to achieve more">
            <a:extLst>
              <a:ext uri="{FF2B5EF4-FFF2-40B4-BE49-F238E27FC236}">
                <a16:creationId xmlns:a16="http://schemas.microsoft.com/office/drawing/2014/main" id="{514BF9DB-B7A2-C243-A78C-79C2CEA99E1F}"/>
              </a:ext>
            </a:extLst>
          </p:cNvPr>
          <p:cNvGrpSpPr/>
          <p:nvPr/>
        </p:nvGrpSpPr>
        <p:grpSpPr>
          <a:xfrm>
            <a:off x="8508517" y="1028882"/>
            <a:ext cx="3389932" cy="3235406"/>
            <a:chOff x="1176769" y="2487966"/>
            <a:chExt cx="8862648" cy="64717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572057-8902-584B-8755-DAD79746279B}"/>
                </a:ext>
              </a:extLst>
            </p:cNvPr>
            <p:cNvSpPr txBox="1"/>
            <p:nvPr/>
          </p:nvSpPr>
          <p:spPr>
            <a:xfrm>
              <a:off x="1176769" y="2487966"/>
              <a:ext cx="7485216" cy="11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78D4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Innovative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64AA74-0511-1E40-986F-06515F819544}"/>
                </a:ext>
              </a:extLst>
            </p:cNvPr>
            <p:cNvSpPr txBox="1"/>
            <p:nvPr/>
          </p:nvSpPr>
          <p:spPr>
            <a:xfrm>
              <a:off x="1195752" y="3578839"/>
              <a:ext cx="374408" cy="43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AFAB79-FBAE-774E-A036-C82256685D22}"/>
                </a:ext>
              </a:extLst>
            </p:cNvPr>
            <p:cNvSpPr txBox="1"/>
            <p:nvPr/>
          </p:nvSpPr>
          <p:spPr>
            <a:xfrm>
              <a:off x="1176769" y="5085392"/>
              <a:ext cx="8862648" cy="387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Being future-ready, while simultaneously supporting current development  </a:t>
              </a:r>
            </a:p>
            <a:p>
              <a:pPr lvl="0"/>
              <a:endParaRPr lang="en-US" sz="1200" dirty="0"/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No need for patching or upgrading; </a:t>
              </a:r>
              <a:br>
                <a:rPr lang="en-US" sz="1200" dirty="0"/>
              </a:br>
              <a:r>
                <a:rPr lang="en-US" sz="1200" dirty="0"/>
                <a:t>evergreen SQL stays up-to-date</a:t>
              </a:r>
            </a:p>
            <a:p>
              <a:pPr lvl="0"/>
              <a:endParaRPr lang="en-US" sz="1200" dirty="0"/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Gain agility, enhance performance, and operate at a global scale</a:t>
              </a:r>
            </a:p>
            <a:p>
              <a:endParaRPr lang="en-US" sz="1176" dirty="0"/>
            </a:p>
            <a:p>
              <a:pPr>
                <a:lnSpc>
                  <a:spcPct val="150000"/>
                </a:lnSpc>
              </a:pPr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33220E4-78D4-7A45-921B-BC15702ECB4C}"/>
              </a:ext>
            </a:extLst>
          </p:cNvPr>
          <p:cNvSpPr txBox="1"/>
          <p:nvPr/>
        </p:nvSpPr>
        <p:spPr>
          <a:xfrm>
            <a:off x="8587384" y="1630460"/>
            <a:ext cx="3318326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Empowering our business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to achieve more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57EA85-6376-5A4D-BFC3-5F9012324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967206"/>
            <a:ext cx="12235063" cy="1890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704A99-1405-9F4E-944A-7B9226FC681D}"/>
              </a:ext>
            </a:extLst>
          </p:cNvPr>
          <p:cNvSpPr txBox="1"/>
          <p:nvPr/>
        </p:nvSpPr>
        <p:spPr>
          <a:xfrm>
            <a:off x="412071" y="5444671"/>
            <a:ext cx="30997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78D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Komatsu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found that Azure is more secure because the service chain of the cloud includes extensive security measures.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3BE96E-8753-7A43-98E4-853D90EFA6F6}"/>
              </a:ext>
            </a:extLst>
          </p:cNvPr>
          <p:cNvSpPr txBox="1"/>
          <p:nvPr/>
        </p:nvSpPr>
        <p:spPr>
          <a:xfrm>
            <a:off x="4630322" y="5453545"/>
            <a:ext cx="3246723" cy="904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Smithfield: Slashed datacenter costs by                 60 percent and reduced new-application delivery from two months to one day.</a:t>
            </a:r>
          </a:p>
          <a:p>
            <a:pPr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48F505-8355-2C44-9BFF-D1FCC30B1FDE}"/>
              </a:ext>
            </a:extLst>
          </p:cNvPr>
          <p:cNvSpPr txBox="1"/>
          <p:nvPr/>
        </p:nvSpPr>
        <p:spPr>
          <a:xfrm>
            <a:off x="8730608" y="5489928"/>
            <a:ext cx="306382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1913" indent="-61913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“Being able to leverage so many off-the-shelf services and tools from Azure enabled us to go from zero to a full-fledged e-commerce marketplace in just about 12 months.” </a:t>
            </a:r>
            <a:r>
              <a:rPr lang="en-US" sz="12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Jet.com</a:t>
            </a:r>
            <a:endParaRPr lang="en-US" sz="12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7F89D1-08F6-B547-A365-6170A0A2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8976" y="0"/>
            <a:ext cx="0" cy="49672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B7C18F-C0F8-6445-BDA3-B40AC31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62762" y="3"/>
            <a:ext cx="0" cy="49672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E62300A-10BF-D540-8A48-2AD0D563D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22" y="606630"/>
            <a:ext cx="307879" cy="521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DAD57-AB49-F941-8241-DEF82470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0298" y="644090"/>
            <a:ext cx="407079" cy="353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7C953-B84B-ED42-AA68-E7705454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508" y="650539"/>
            <a:ext cx="531560" cy="368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BA3E6-C200-7C46-9040-FEA96F19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3665" y="841247"/>
            <a:ext cx="194109" cy="1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1686C4-D1FD-4EF6-B0D1-8A2152D8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Migration Program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159472-440E-41B8-A1FF-91651E1E4F8A}"/>
              </a:ext>
            </a:extLst>
          </p:cNvPr>
          <p:cNvSpPr txBox="1"/>
          <p:nvPr/>
        </p:nvSpPr>
        <p:spPr>
          <a:xfrm>
            <a:off x="2106414" y="1109369"/>
            <a:ext cx="797917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Available to all Azure customers, scaled through specialized migration partners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9EB8AC-D860-4451-8882-BBBC74B25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8262" y="1932146"/>
            <a:ext cx="11020787" cy="1893887"/>
          </a:xfrm>
          <a:prstGeom prst="rect">
            <a:avLst/>
          </a:prstGeom>
          <a:noFill/>
          <a:ln w="6350">
            <a:gradFill flip="none" rotWithShape="1">
              <a:gsLst>
                <a:gs pos="0">
                  <a:srgbClr val="0078D4"/>
                </a:gs>
                <a:gs pos="100000">
                  <a:srgbClr val="50E6FF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397" name="Group 396" descr="Best practice guidance">
            <a:extLst>
              <a:ext uri="{FF2B5EF4-FFF2-40B4-BE49-F238E27FC236}">
                <a16:creationId xmlns:a16="http://schemas.microsoft.com/office/drawing/2014/main" id="{47D1E2E2-CB90-4DE2-AA0E-2D14EA73A1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1231943" y="2302866"/>
            <a:ext cx="2536625" cy="265481"/>
            <a:chOff x="1931269" y="2293266"/>
            <a:chExt cx="2536625" cy="265481"/>
          </a:xfrm>
        </p:grpSpPr>
        <p:grpSp>
          <p:nvGrpSpPr>
            <p:cNvPr id="398" name="modular 1" descr="modular">
              <a:extLst>
                <a:ext uri="{FF2B5EF4-FFF2-40B4-BE49-F238E27FC236}">
                  <a16:creationId xmlns:a16="http://schemas.microsoft.com/office/drawing/2014/main" id="{E281F10F-FA7B-46EE-B540-E8902D2BB5DB}"/>
                </a:ext>
              </a:extLst>
            </p:cNvPr>
            <p:cNvGrpSpPr/>
            <p:nvPr/>
          </p:nvGrpSpPr>
          <p:grpSpPr>
            <a:xfrm>
              <a:off x="1931269" y="2293266"/>
              <a:ext cx="283883" cy="265481"/>
              <a:chOff x="3557434" y="2181241"/>
              <a:chExt cx="406193" cy="406193"/>
            </a:xfrm>
          </p:grpSpPr>
          <p:sp>
            <p:nvSpPr>
              <p:cNvPr id="400" name="Rectangle 458">
                <a:extLst>
                  <a:ext uri="{FF2B5EF4-FFF2-40B4-BE49-F238E27FC236}">
                    <a16:creationId xmlns:a16="http://schemas.microsoft.com/office/drawing/2014/main" id="{9B42ADE3-BBAC-472A-A773-E599900B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434" y="2181241"/>
                <a:ext cx="406193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1" name="Rectangle 459">
                <a:extLst>
                  <a:ext uri="{FF2B5EF4-FFF2-40B4-BE49-F238E27FC236}">
                    <a16:creationId xmlns:a16="http://schemas.microsoft.com/office/drawing/2014/main" id="{14A21EE0-0C5D-4FD3-9D81-685486B0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434" y="2223261"/>
                <a:ext cx="406193" cy="149404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2" name="Rectangle 460">
                <a:extLst>
                  <a:ext uri="{FF2B5EF4-FFF2-40B4-BE49-F238E27FC236}">
                    <a16:creationId xmlns:a16="http://schemas.microsoft.com/office/drawing/2014/main" id="{CB011D1B-790E-4FD3-8E90-D40FB6E4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434" y="2394454"/>
                <a:ext cx="85597" cy="8559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3" name="Rectangle 461">
                <a:extLst>
                  <a:ext uri="{FF2B5EF4-FFF2-40B4-BE49-F238E27FC236}">
                    <a16:creationId xmlns:a16="http://schemas.microsoft.com/office/drawing/2014/main" id="{1C005B4D-FB59-4859-9313-9E78C8D3E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818" y="2394454"/>
                <a:ext cx="84040" cy="8559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4" name="Rectangle 462">
                <a:extLst>
                  <a:ext uri="{FF2B5EF4-FFF2-40B4-BE49-F238E27FC236}">
                    <a16:creationId xmlns:a16="http://schemas.microsoft.com/office/drawing/2014/main" id="{BECB9BE4-9026-4F8B-890E-84AD08DC9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646" y="2394454"/>
                <a:ext cx="85597" cy="85597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5" name="Rectangle 463">
                <a:extLst>
                  <a:ext uri="{FF2B5EF4-FFF2-40B4-BE49-F238E27FC236}">
                    <a16:creationId xmlns:a16="http://schemas.microsoft.com/office/drawing/2014/main" id="{D3B5C430-29B2-49F3-AEB5-893B4940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030" y="2394454"/>
                <a:ext cx="85597" cy="85597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6" name="Rectangle 464">
                <a:extLst>
                  <a:ext uri="{FF2B5EF4-FFF2-40B4-BE49-F238E27FC236}">
                    <a16:creationId xmlns:a16="http://schemas.microsoft.com/office/drawing/2014/main" id="{DEBD914C-268C-4525-AD18-9FD61E9B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434" y="2501837"/>
                <a:ext cx="191425" cy="8559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7" name="Rectangle 465">
                <a:extLst>
                  <a:ext uri="{FF2B5EF4-FFF2-40B4-BE49-F238E27FC236}">
                    <a16:creationId xmlns:a16="http://schemas.microsoft.com/office/drawing/2014/main" id="{3F12C991-2139-4E39-8BCB-21E2EADF5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646" y="2501837"/>
                <a:ext cx="192980" cy="85597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04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E91E61B-1A83-4157-82D1-377663370C39}"/>
                </a:ext>
              </a:extLst>
            </p:cNvPr>
            <p:cNvSpPr/>
            <p:nvPr/>
          </p:nvSpPr>
          <p:spPr bwMode="auto">
            <a:xfrm>
              <a:off x="2374372" y="2315206"/>
              <a:ext cx="2093522" cy="22159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32114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Best practice guidance</a:t>
              </a:r>
            </a:p>
          </p:txBody>
        </p:sp>
      </p:grpSp>
      <p:grpSp>
        <p:nvGrpSpPr>
          <p:cNvPr id="388" name="Group 387" descr="Offers and incentives">
            <a:extLst>
              <a:ext uri="{FF2B5EF4-FFF2-40B4-BE49-F238E27FC236}">
                <a16:creationId xmlns:a16="http://schemas.microsoft.com/office/drawing/2014/main" id="{DD28F0D4-5AF8-4669-A17A-65DC8CAF1A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4796947" y="2264910"/>
            <a:ext cx="2429068" cy="341393"/>
            <a:chOff x="4870955" y="2255309"/>
            <a:chExt cx="2429068" cy="341393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5D6BF13-668D-4386-AF03-1F9F56318AAE}"/>
                </a:ext>
              </a:extLst>
            </p:cNvPr>
            <p:cNvSpPr/>
            <p:nvPr/>
          </p:nvSpPr>
          <p:spPr bwMode="auto">
            <a:xfrm>
              <a:off x="5341473" y="2315207"/>
              <a:ext cx="1958550" cy="22159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32114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Offers and incentives</a:t>
              </a: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6B3B38D4-5B5F-4E67-8FFB-603F2A78495E}"/>
                </a:ext>
              </a:extLst>
            </p:cNvPr>
            <p:cNvGrpSpPr/>
            <p:nvPr/>
          </p:nvGrpSpPr>
          <p:grpSpPr>
            <a:xfrm>
              <a:off x="4870955" y="2255309"/>
              <a:ext cx="338712" cy="341393"/>
              <a:chOff x="9021415" y="2468324"/>
              <a:chExt cx="836453" cy="831199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A5F0AE28-9933-4B4D-9AD1-A1CD215A7F95}"/>
                  </a:ext>
                </a:extLst>
              </p:cNvPr>
              <p:cNvGrpSpPr/>
              <p:nvPr/>
            </p:nvGrpSpPr>
            <p:grpSpPr>
              <a:xfrm flipH="1">
                <a:off x="9021415" y="2468324"/>
                <a:ext cx="836453" cy="831199"/>
                <a:chOff x="9021415" y="2468324"/>
                <a:chExt cx="836453" cy="831199"/>
              </a:xfrm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536760DA-5F72-4B0C-8371-5725FCF01A0E}"/>
                    </a:ext>
                  </a:extLst>
                </p:cNvPr>
                <p:cNvSpPr/>
                <p:nvPr/>
              </p:nvSpPr>
              <p:spPr>
                <a:xfrm>
                  <a:off x="9078661" y="2468324"/>
                  <a:ext cx="358729" cy="244986"/>
                </a:xfrm>
                <a:custGeom>
                  <a:avLst/>
                  <a:gdLst>
                    <a:gd name="connsiteX0" fmla="*/ 175227 w 173924"/>
                    <a:gd name="connsiteY0" fmla="*/ 39264 h 118777"/>
                    <a:gd name="connsiteX1" fmla="*/ 175581 w 173924"/>
                    <a:gd name="connsiteY1" fmla="*/ 39264 h 118777"/>
                    <a:gd name="connsiteX2" fmla="*/ 175581 w 173924"/>
                    <a:gd name="connsiteY2" fmla="*/ 1410 h 118777"/>
                    <a:gd name="connsiteX3" fmla="*/ 1410 w 173924"/>
                    <a:gd name="connsiteY3" fmla="*/ 102142 h 118777"/>
                    <a:gd name="connsiteX4" fmla="*/ 33593 w 173924"/>
                    <a:gd name="connsiteY4" fmla="*/ 120714 h 118777"/>
                    <a:gd name="connsiteX5" fmla="*/ 175227 w 173924"/>
                    <a:gd name="connsiteY5" fmla="*/ 39264 h 118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24" h="118777">
                      <a:moveTo>
                        <a:pt x="175227" y="39264"/>
                      </a:moveTo>
                      <a:cubicBezTo>
                        <a:pt x="175369" y="39264"/>
                        <a:pt x="175510" y="39264"/>
                        <a:pt x="175581" y="39264"/>
                      </a:cubicBezTo>
                      <a:lnTo>
                        <a:pt x="175581" y="1410"/>
                      </a:lnTo>
                      <a:cubicBezTo>
                        <a:pt x="101645" y="1410"/>
                        <a:pt x="38414" y="37988"/>
                        <a:pt x="1410" y="102142"/>
                      </a:cubicBezTo>
                      <a:lnTo>
                        <a:pt x="33593" y="120714"/>
                      </a:lnTo>
                      <a:cubicBezTo>
                        <a:pt x="61948" y="72014"/>
                        <a:pt x="114760" y="39264"/>
                        <a:pt x="175227" y="3926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42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F62FF8D7-5198-4DEB-84D1-F777AAD44E5C}"/>
                    </a:ext>
                  </a:extLst>
                </p:cNvPr>
                <p:cNvSpPr/>
                <p:nvPr/>
              </p:nvSpPr>
              <p:spPr>
                <a:xfrm>
                  <a:off x="9021415" y="2676089"/>
                  <a:ext cx="122493" cy="419974"/>
                </a:xfrm>
                <a:custGeom>
                  <a:avLst/>
                  <a:gdLst>
                    <a:gd name="connsiteX0" fmla="*/ 61346 w 59388"/>
                    <a:gd name="connsiteY0" fmla="*/ 20054 h 203618"/>
                    <a:gd name="connsiteX1" fmla="*/ 29163 w 59388"/>
                    <a:gd name="connsiteY1" fmla="*/ 1410 h 203618"/>
                    <a:gd name="connsiteX2" fmla="*/ 29163 w 59388"/>
                    <a:gd name="connsiteY2" fmla="*/ 202873 h 203618"/>
                    <a:gd name="connsiteX3" fmla="*/ 61275 w 59388"/>
                    <a:gd name="connsiteY3" fmla="*/ 184300 h 203618"/>
                    <a:gd name="connsiteX4" fmla="*/ 39229 w 59388"/>
                    <a:gd name="connsiteY4" fmla="*/ 102212 h 203618"/>
                    <a:gd name="connsiteX5" fmla="*/ 61346 w 59388"/>
                    <a:gd name="connsiteY5" fmla="*/ 20054 h 20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88" h="203618">
                      <a:moveTo>
                        <a:pt x="61346" y="20054"/>
                      </a:moveTo>
                      <a:lnTo>
                        <a:pt x="29163" y="1410"/>
                      </a:lnTo>
                      <a:cubicBezTo>
                        <a:pt x="-7840" y="65563"/>
                        <a:pt x="-7840" y="138720"/>
                        <a:pt x="29163" y="202873"/>
                      </a:cubicBezTo>
                      <a:lnTo>
                        <a:pt x="61275" y="184300"/>
                      </a:lnTo>
                      <a:cubicBezTo>
                        <a:pt x="47239" y="160198"/>
                        <a:pt x="39229" y="132127"/>
                        <a:pt x="39229" y="102212"/>
                      </a:cubicBezTo>
                      <a:cubicBezTo>
                        <a:pt x="39229" y="72298"/>
                        <a:pt x="47310" y="44156"/>
                        <a:pt x="61346" y="20054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42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261B0D22-42CF-4A20-A84C-9635DA1E9F7E}"/>
                    </a:ext>
                  </a:extLst>
                </p:cNvPr>
                <p:cNvSpPr/>
                <p:nvPr/>
              </p:nvSpPr>
              <p:spPr>
                <a:xfrm>
                  <a:off x="9078800" y="3053445"/>
                  <a:ext cx="358729" cy="244986"/>
                </a:xfrm>
                <a:custGeom>
                  <a:avLst/>
                  <a:gdLst>
                    <a:gd name="connsiteX0" fmla="*/ 175156 w 173924"/>
                    <a:gd name="connsiteY0" fmla="*/ 83002 h 118777"/>
                    <a:gd name="connsiteX1" fmla="*/ 33522 w 173924"/>
                    <a:gd name="connsiteY1" fmla="*/ 1410 h 118777"/>
                    <a:gd name="connsiteX2" fmla="*/ 1410 w 173924"/>
                    <a:gd name="connsiteY2" fmla="*/ 19983 h 118777"/>
                    <a:gd name="connsiteX3" fmla="*/ 175581 w 173924"/>
                    <a:gd name="connsiteY3" fmla="*/ 120714 h 118777"/>
                    <a:gd name="connsiteX4" fmla="*/ 175581 w 173924"/>
                    <a:gd name="connsiteY4" fmla="*/ 83002 h 118777"/>
                    <a:gd name="connsiteX5" fmla="*/ 175156 w 173924"/>
                    <a:gd name="connsiteY5" fmla="*/ 83002 h 118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24" h="118777">
                      <a:moveTo>
                        <a:pt x="175156" y="83002"/>
                      </a:moveTo>
                      <a:cubicBezTo>
                        <a:pt x="114689" y="83002"/>
                        <a:pt x="61878" y="50181"/>
                        <a:pt x="33522" y="1410"/>
                      </a:cubicBezTo>
                      <a:lnTo>
                        <a:pt x="1410" y="19983"/>
                      </a:lnTo>
                      <a:cubicBezTo>
                        <a:pt x="38414" y="84136"/>
                        <a:pt x="101574" y="120714"/>
                        <a:pt x="175581" y="120714"/>
                      </a:cubicBezTo>
                      <a:lnTo>
                        <a:pt x="175581" y="83002"/>
                      </a:lnTo>
                      <a:cubicBezTo>
                        <a:pt x="175369" y="83002"/>
                        <a:pt x="175227" y="83002"/>
                        <a:pt x="175156" y="8300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42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F5285086-9BDC-4936-8B38-DEC5E2DAF5F5}"/>
                    </a:ext>
                  </a:extLst>
                </p:cNvPr>
                <p:cNvSpPr/>
                <p:nvPr/>
              </p:nvSpPr>
              <p:spPr>
                <a:xfrm>
                  <a:off x="9437894" y="2468324"/>
                  <a:ext cx="419974" cy="831199"/>
                </a:xfrm>
                <a:custGeom>
                  <a:avLst/>
                  <a:gdLst>
                    <a:gd name="connsiteX0" fmla="*/ 202518 w 203618"/>
                    <a:gd name="connsiteY0" fmla="*/ 202873 h 402995"/>
                    <a:gd name="connsiteX1" fmla="*/ 1410 w 203618"/>
                    <a:gd name="connsiteY1" fmla="*/ 1410 h 402995"/>
                    <a:gd name="connsiteX2" fmla="*/ 1410 w 203618"/>
                    <a:gd name="connsiteY2" fmla="*/ 39264 h 402995"/>
                    <a:gd name="connsiteX3" fmla="*/ 164735 w 203618"/>
                    <a:gd name="connsiteY3" fmla="*/ 202944 h 402995"/>
                    <a:gd name="connsiteX4" fmla="*/ 1410 w 203618"/>
                    <a:gd name="connsiteY4" fmla="*/ 366694 h 402995"/>
                    <a:gd name="connsiteX5" fmla="*/ 1410 w 203618"/>
                    <a:gd name="connsiteY5" fmla="*/ 404406 h 402995"/>
                    <a:gd name="connsiteX6" fmla="*/ 202518 w 203618"/>
                    <a:gd name="connsiteY6" fmla="*/ 202873 h 40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618" h="402995">
                      <a:moveTo>
                        <a:pt x="202518" y="202873"/>
                      </a:moveTo>
                      <a:cubicBezTo>
                        <a:pt x="202518" y="91579"/>
                        <a:pt x="112491" y="1410"/>
                        <a:pt x="1410" y="1410"/>
                      </a:cubicBezTo>
                      <a:lnTo>
                        <a:pt x="1410" y="39264"/>
                      </a:lnTo>
                      <a:cubicBezTo>
                        <a:pt x="91650" y="39477"/>
                        <a:pt x="164735" y="112704"/>
                        <a:pt x="164735" y="202944"/>
                      </a:cubicBezTo>
                      <a:cubicBezTo>
                        <a:pt x="164735" y="293184"/>
                        <a:pt x="91650" y="366481"/>
                        <a:pt x="1410" y="366694"/>
                      </a:cubicBezTo>
                      <a:lnTo>
                        <a:pt x="1410" y="404406"/>
                      </a:lnTo>
                      <a:cubicBezTo>
                        <a:pt x="112491" y="404406"/>
                        <a:pt x="202518" y="314166"/>
                        <a:pt x="202518" y="202873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42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1B495B0-B7C4-451C-B6C2-60A072C48E6D}"/>
                  </a:ext>
                </a:extLst>
              </p:cNvPr>
              <p:cNvSpPr/>
              <p:nvPr/>
            </p:nvSpPr>
            <p:spPr>
              <a:xfrm>
                <a:off x="9333054" y="2686035"/>
                <a:ext cx="209986" cy="393726"/>
              </a:xfrm>
              <a:custGeom>
                <a:avLst/>
                <a:gdLst>
                  <a:gd name="connsiteX0" fmla="*/ 74283 w 101809"/>
                  <a:gd name="connsiteY0" fmla="*/ 130993 h 190892"/>
                  <a:gd name="connsiteX1" fmla="*/ 59254 w 101809"/>
                  <a:gd name="connsiteY1" fmla="*/ 114192 h 190892"/>
                  <a:gd name="connsiteX2" fmla="*/ 59254 w 101809"/>
                  <a:gd name="connsiteY2" fmla="*/ 146021 h 190892"/>
                  <a:gd name="connsiteX3" fmla="*/ 74283 w 101809"/>
                  <a:gd name="connsiteY3" fmla="*/ 130993 h 190892"/>
                  <a:gd name="connsiteX4" fmla="*/ 43943 w 101809"/>
                  <a:gd name="connsiteY4" fmla="*/ 78749 h 190892"/>
                  <a:gd name="connsiteX5" fmla="*/ 43943 w 101809"/>
                  <a:gd name="connsiteY5" fmla="*/ 45432 h 190892"/>
                  <a:gd name="connsiteX6" fmla="*/ 29340 w 101809"/>
                  <a:gd name="connsiteY6" fmla="*/ 60672 h 190892"/>
                  <a:gd name="connsiteX7" fmla="*/ 43943 w 101809"/>
                  <a:gd name="connsiteY7" fmla="*/ 78749 h 190892"/>
                  <a:gd name="connsiteX8" fmla="*/ 102212 w 101809"/>
                  <a:gd name="connsiteY8" fmla="*/ 129504 h 190892"/>
                  <a:gd name="connsiteX9" fmla="*/ 91225 w 101809"/>
                  <a:gd name="connsiteY9" fmla="*/ 157505 h 190892"/>
                  <a:gd name="connsiteX10" fmla="*/ 59254 w 101809"/>
                  <a:gd name="connsiteY10" fmla="*/ 170548 h 190892"/>
                  <a:gd name="connsiteX11" fmla="*/ 59254 w 101809"/>
                  <a:gd name="connsiteY11" fmla="*/ 193303 h 190892"/>
                  <a:gd name="connsiteX12" fmla="*/ 43943 w 101809"/>
                  <a:gd name="connsiteY12" fmla="*/ 193303 h 190892"/>
                  <a:gd name="connsiteX13" fmla="*/ 43943 w 101809"/>
                  <a:gd name="connsiteY13" fmla="*/ 171186 h 190892"/>
                  <a:gd name="connsiteX14" fmla="*/ 4246 w 101809"/>
                  <a:gd name="connsiteY14" fmla="*/ 161546 h 190892"/>
                  <a:gd name="connsiteX15" fmla="*/ 4246 w 101809"/>
                  <a:gd name="connsiteY15" fmla="*/ 132482 h 190892"/>
                  <a:gd name="connsiteX16" fmla="*/ 22322 w 101809"/>
                  <a:gd name="connsiteY16" fmla="*/ 141484 h 190892"/>
                  <a:gd name="connsiteX17" fmla="*/ 43872 w 101809"/>
                  <a:gd name="connsiteY17" fmla="*/ 146446 h 190892"/>
                  <a:gd name="connsiteX18" fmla="*/ 43872 w 101809"/>
                  <a:gd name="connsiteY18" fmla="*/ 108238 h 190892"/>
                  <a:gd name="connsiteX19" fmla="*/ 11051 w 101809"/>
                  <a:gd name="connsiteY19" fmla="*/ 89382 h 190892"/>
                  <a:gd name="connsiteX20" fmla="*/ 1410 w 101809"/>
                  <a:gd name="connsiteY20" fmla="*/ 62445 h 190892"/>
                  <a:gd name="connsiteX21" fmla="*/ 13248 w 101809"/>
                  <a:gd name="connsiteY21" fmla="*/ 34302 h 190892"/>
                  <a:gd name="connsiteX22" fmla="*/ 43872 w 101809"/>
                  <a:gd name="connsiteY22" fmla="*/ 20904 h 190892"/>
                  <a:gd name="connsiteX23" fmla="*/ 43872 w 101809"/>
                  <a:gd name="connsiteY23" fmla="*/ 1410 h 190892"/>
                  <a:gd name="connsiteX24" fmla="*/ 59183 w 101809"/>
                  <a:gd name="connsiteY24" fmla="*/ 1410 h 190892"/>
                  <a:gd name="connsiteX25" fmla="*/ 59183 w 101809"/>
                  <a:gd name="connsiteY25" fmla="*/ 20479 h 190892"/>
                  <a:gd name="connsiteX26" fmla="*/ 92217 w 101809"/>
                  <a:gd name="connsiteY26" fmla="*/ 27639 h 190892"/>
                  <a:gd name="connsiteX27" fmla="*/ 92217 w 101809"/>
                  <a:gd name="connsiteY27" fmla="*/ 55994 h 190892"/>
                  <a:gd name="connsiteX28" fmla="*/ 59183 w 101809"/>
                  <a:gd name="connsiteY28" fmla="*/ 45077 h 190892"/>
                  <a:gd name="connsiteX29" fmla="*/ 59183 w 101809"/>
                  <a:gd name="connsiteY29" fmla="*/ 84845 h 190892"/>
                  <a:gd name="connsiteX30" fmla="*/ 92217 w 101809"/>
                  <a:gd name="connsiteY30" fmla="*/ 103701 h 190892"/>
                  <a:gd name="connsiteX31" fmla="*/ 102212 w 101809"/>
                  <a:gd name="connsiteY31" fmla="*/ 129504 h 19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1809" h="190892">
                    <a:moveTo>
                      <a:pt x="74283" y="130993"/>
                    </a:moveTo>
                    <a:cubicBezTo>
                      <a:pt x="74283" y="124188"/>
                      <a:pt x="69249" y="118588"/>
                      <a:pt x="59254" y="114192"/>
                    </a:cubicBezTo>
                    <a:lnTo>
                      <a:pt x="59254" y="146021"/>
                    </a:lnTo>
                    <a:cubicBezTo>
                      <a:pt x="69321" y="144391"/>
                      <a:pt x="74283" y="139428"/>
                      <a:pt x="74283" y="130993"/>
                    </a:cubicBezTo>
                    <a:close/>
                    <a:moveTo>
                      <a:pt x="43943" y="78749"/>
                    </a:moveTo>
                    <a:lnTo>
                      <a:pt x="43943" y="45432"/>
                    </a:lnTo>
                    <a:cubicBezTo>
                      <a:pt x="34231" y="47204"/>
                      <a:pt x="29340" y="52237"/>
                      <a:pt x="29340" y="60672"/>
                    </a:cubicBezTo>
                    <a:cubicBezTo>
                      <a:pt x="29411" y="68045"/>
                      <a:pt x="34231" y="74070"/>
                      <a:pt x="43943" y="78749"/>
                    </a:cubicBezTo>
                    <a:close/>
                    <a:moveTo>
                      <a:pt x="102212" y="129504"/>
                    </a:moveTo>
                    <a:cubicBezTo>
                      <a:pt x="102212" y="141130"/>
                      <a:pt x="98526" y="150487"/>
                      <a:pt x="91225" y="157505"/>
                    </a:cubicBezTo>
                    <a:cubicBezTo>
                      <a:pt x="83923" y="164594"/>
                      <a:pt x="73290" y="168918"/>
                      <a:pt x="59254" y="170548"/>
                    </a:cubicBezTo>
                    <a:lnTo>
                      <a:pt x="59254" y="193303"/>
                    </a:lnTo>
                    <a:lnTo>
                      <a:pt x="43943" y="193303"/>
                    </a:lnTo>
                    <a:lnTo>
                      <a:pt x="43943" y="171186"/>
                    </a:lnTo>
                    <a:cubicBezTo>
                      <a:pt x="29553" y="171044"/>
                      <a:pt x="16297" y="167854"/>
                      <a:pt x="4246" y="161546"/>
                    </a:cubicBezTo>
                    <a:lnTo>
                      <a:pt x="4246" y="132482"/>
                    </a:lnTo>
                    <a:cubicBezTo>
                      <a:pt x="8003" y="135530"/>
                      <a:pt x="14028" y="138578"/>
                      <a:pt x="22322" y="141484"/>
                    </a:cubicBezTo>
                    <a:cubicBezTo>
                      <a:pt x="30616" y="144391"/>
                      <a:pt x="37775" y="146021"/>
                      <a:pt x="43872" y="146446"/>
                    </a:cubicBezTo>
                    <a:lnTo>
                      <a:pt x="43872" y="108238"/>
                    </a:lnTo>
                    <a:cubicBezTo>
                      <a:pt x="28418" y="102496"/>
                      <a:pt x="17431" y="96187"/>
                      <a:pt x="11051" y="89382"/>
                    </a:cubicBezTo>
                    <a:cubicBezTo>
                      <a:pt x="4600" y="82577"/>
                      <a:pt x="1410" y="73574"/>
                      <a:pt x="1410" y="62445"/>
                    </a:cubicBezTo>
                    <a:cubicBezTo>
                      <a:pt x="1410" y="51315"/>
                      <a:pt x="5380" y="41958"/>
                      <a:pt x="13248" y="34302"/>
                    </a:cubicBezTo>
                    <a:cubicBezTo>
                      <a:pt x="21188" y="26646"/>
                      <a:pt x="31396" y="22180"/>
                      <a:pt x="43872" y="20904"/>
                    </a:cubicBezTo>
                    <a:lnTo>
                      <a:pt x="43872" y="1410"/>
                    </a:lnTo>
                    <a:lnTo>
                      <a:pt x="59183" y="1410"/>
                    </a:lnTo>
                    <a:lnTo>
                      <a:pt x="59183" y="20479"/>
                    </a:lnTo>
                    <a:cubicBezTo>
                      <a:pt x="73928" y="21188"/>
                      <a:pt x="84987" y="23527"/>
                      <a:pt x="92217" y="27639"/>
                    </a:cubicBezTo>
                    <a:lnTo>
                      <a:pt x="92217" y="55994"/>
                    </a:lnTo>
                    <a:cubicBezTo>
                      <a:pt x="82505" y="50110"/>
                      <a:pt x="71447" y="46495"/>
                      <a:pt x="59183" y="45077"/>
                    </a:cubicBezTo>
                    <a:lnTo>
                      <a:pt x="59183" y="84845"/>
                    </a:lnTo>
                    <a:cubicBezTo>
                      <a:pt x="74637" y="90445"/>
                      <a:pt x="85695" y="96754"/>
                      <a:pt x="92217" y="103701"/>
                    </a:cubicBezTo>
                    <a:cubicBezTo>
                      <a:pt x="98952" y="110719"/>
                      <a:pt x="102212" y="119296"/>
                      <a:pt x="102212" y="12950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2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08" name="Group 407" descr="Technical skill building">
            <a:extLst>
              <a:ext uri="{FF2B5EF4-FFF2-40B4-BE49-F238E27FC236}">
                <a16:creationId xmlns:a16="http://schemas.microsoft.com/office/drawing/2014/main" id="{21E39EE4-2E07-4E98-98F9-6F4131910E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8254395" y="2294996"/>
            <a:ext cx="2596249" cy="281220"/>
            <a:chOff x="7705755" y="2285396"/>
            <a:chExt cx="2596249" cy="281220"/>
          </a:xfrm>
        </p:grpSpPr>
        <p:grpSp>
          <p:nvGrpSpPr>
            <p:cNvPr id="409" name="evolve" descr="evolve">
              <a:extLst>
                <a:ext uri="{FF2B5EF4-FFF2-40B4-BE49-F238E27FC236}">
                  <a16:creationId xmlns:a16="http://schemas.microsoft.com/office/drawing/2014/main" id="{E15CC494-4CBA-4D8A-B414-F21695943083}"/>
                </a:ext>
              </a:extLst>
            </p:cNvPr>
            <p:cNvGrpSpPr/>
            <p:nvPr/>
          </p:nvGrpSpPr>
          <p:grpSpPr>
            <a:xfrm>
              <a:off x="7705755" y="2285396"/>
              <a:ext cx="298204" cy="281220"/>
              <a:chOff x="748620" y="3040242"/>
              <a:chExt cx="415510" cy="419004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DAD97FC7-26E5-40DD-902B-8637B6A2AA8D}"/>
                  </a:ext>
                </a:extLst>
              </p:cNvPr>
              <p:cNvSpPr/>
              <p:nvPr/>
            </p:nvSpPr>
            <p:spPr>
              <a:xfrm>
                <a:off x="748620" y="3324316"/>
                <a:ext cx="134930" cy="134930"/>
              </a:xfrm>
              <a:custGeom>
                <a:avLst/>
                <a:gdLst>
                  <a:gd name="connsiteX0" fmla="*/ 1481 w 134929"/>
                  <a:gd name="connsiteY0" fmla="*/ 133958 h 134929"/>
                  <a:gd name="connsiteX1" fmla="*/ 133959 w 134929"/>
                  <a:gd name="connsiteY1" fmla="*/ 133958 h 134929"/>
                  <a:gd name="connsiteX2" fmla="*/ 133959 w 134929"/>
                  <a:gd name="connsiteY2" fmla="*/ 1481 h 134929"/>
                  <a:gd name="connsiteX3" fmla="*/ 1481 w 134929"/>
                  <a:gd name="connsiteY3" fmla="*/ 1481 h 134929"/>
                  <a:gd name="connsiteX4" fmla="*/ 1481 w 134929"/>
                  <a:gd name="connsiteY4" fmla="*/ 133958 h 134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29" h="134929">
                    <a:moveTo>
                      <a:pt x="1481" y="133958"/>
                    </a:moveTo>
                    <a:lnTo>
                      <a:pt x="133959" y="133958"/>
                    </a:lnTo>
                    <a:lnTo>
                      <a:pt x="133959" y="1481"/>
                    </a:lnTo>
                    <a:lnTo>
                      <a:pt x="1481" y="1481"/>
                    </a:lnTo>
                    <a:lnTo>
                      <a:pt x="1481" y="133958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C53ECD30-009B-44F0-A78B-ED195C36BF4E}"/>
                  </a:ext>
                </a:extLst>
              </p:cNvPr>
              <p:cNvSpPr/>
              <p:nvPr/>
            </p:nvSpPr>
            <p:spPr>
              <a:xfrm>
                <a:off x="899218" y="3182500"/>
                <a:ext cx="134930" cy="134930"/>
              </a:xfrm>
              <a:custGeom>
                <a:avLst/>
                <a:gdLst>
                  <a:gd name="connsiteX0" fmla="*/ 1481 w 134929"/>
                  <a:gd name="connsiteY0" fmla="*/ 32320 h 134929"/>
                  <a:gd name="connsiteX1" fmla="*/ 1481 w 134929"/>
                  <a:gd name="connsiteY1" fmla="*/ 103119 h 134929"/>
                  <a:gd name="connsiteX2" fmla="*/ 32320 w 134929"/>
                  <a:gd name="connsiteY2" fmla="*/ 133958 h 134929"/>
                  <a:gd name="connsiteX3" fmla="*/ 103119 w 134929"/>
                  <a:gd name="connsiteY3" fmla="*/ 133958 h 134929"/>
                  <a:gd name="connsiteX4" fmla="*/ 133958 w 134929"/>
                  <a:gd name="connsiteY4" fmla="*/ 103119 h 134929"/>
                  <a:gd name="connsiteX5" fmla="*/ 133958 w 134929"/>
                  <a:gd name="connsiteY5" fmla="*/ 32320 h 134929"/>
                  <a:gd name="connsiteX6" fmla="*/ 103119 w 134929"/>
                  <a:gd name="connsiteY6" fmla="*/ 1481 h 134929"/>
                  <a:gd name="connsiteX7" fmla="*/ 32754 w 134929"/>
                  <a:gd name="connsiteY7" fmla="*/ 1481 h 134929"/>
                  <a:gd name="connsiteX8" fmla="*/ 1481 w 134929"/>
                  <a:gd name="connsiteY8" fmla="*/ 32320 h 134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929" h="134929">
                    <a:moveTo>
                      <a:pt x="1481" y="32320"/>
                    </a:moveTo>
                    <a:lnTo>
                      <a:pt x="1481" y="103119"/>
                    </a:lnTo>
                    <a:cubicBezTo>
                      <a:pt x="1481" y="120059"/>
                      <a:pt x="15380" y="133958"/>
                      <a:pt x="32320" y="133958"/>
                    </a:cubicBezTo>
                    <a:lnTo>
                      <a:pt x="103119" y="133958"/>
                    </a:lnTo>
                    <a:cubicBezTo>
                      <a:pt x="120059" y="133958"/>
                      <a:pt x="133958" y="120059"/>
                      <a:pt x="133958" y="103119"/>
                    </a:cubicBezTo>
                    <a:lnTo>
                      <a:pt x="133958" y="32320"/>
                    </a:lnTo>
                    <a:cubicBezTo>
                      <a:pt x="133958" y="15380"/>
                      <a:pt x="120059" y="1481"/>
                      <a:pt x="103119" y="1481"/>
                    </a:cubicBezTo>
                    <a:lnTo>
                      <a:pt x="32754" y="1481"/>
                    </a:lnTo>
                    <a:cubicBezTo>
                      <a:pt x="15380" y="1481"/>
                      <a:pt x="1481" y="14945"/>
                      <a:pt x="1481" y="32320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883A31F-A9CF-4A9A-B4CE-77EFD9E65DF6}"/>
                  </a:ext>
                </a:extLst>
              </p:cNvPr>
              <p:cNvSpPr/>
              <p:nvPr/>
            </p:nvSpPr>
            <p:spPr>
              <a:xfrm>
                <a:off x="1033553" y="3040242"/>
                <a:ext cx="130577" cy="130577"/>
              </a:xfrm>
              <a:custGeom>
                <a:avLst/>
                <a:gdLst>
                  <a:gd name="connsiteX0" fmla="*/ 1481 w 130577"/>
                  <a:gd name="connsiteY0" fmla="*/ 66634 h 130577"/>
                  <a:gd name="connsiteX1" fmla="*/ 66634 w 130577"/>
                  <a:gd name="connsiteY1" fmla="*/ 131787 h 130577"/>
                  <a:gd name="connsiteX2" fmla="*/ 67502 w 130577"/>
                  <a:gd name="connsiteY2" fmla="*/ 131787 h 130577"/>
                  <a:gd name="connsiteX3" fmla="*/ 132655 w 130577"/>
                  <a:gd name="connsiteY3" fmla="*/ 66634 h 130577"/>
                  <a:gd name="connsiteX4" fmla="*/ 67502 w 130577"/>
                  <a:gd name="connsiteY4" fmla="*/ 1481 h 130577"/>
                  <a:gd name="connsiteX5" fmla="*/ 66634 w 130577"/>
                  <a:gd name="connsiteY5" fmla="*/ 1481 h 130577"/>
                  <a:gd name="connsiteX6" fmla="*/ 1481 w 130577"/>
                  <a:gd name="connsiteY6" fmla="*/ 66634 h 130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577" h="130577">
                    <a:moveTo>
                      <a:pt x="1481" y="66634"/>
                    </a:moveTo>
                    <a:cubicBezTo>
                      <a:pt x="1481" y="102685"/>
                      <a:pt x="30582" y="131787"/>
                      <a:pt x="66634" y="131787"/>
                    </a:cubicBezTo>
                    <a:lnTo>
                      <a:pt x="67502" y="131787"/>
                    </a:lnTo>
                    <a:cubicBezTo>
                      <a:pt x="103553" y="131787"/>
                      <a:pt x="132655" y="102685"/>
                      <a:pt x="132655" y="66634"/>
                    </a:cubicBezTo>
                    <a:cubicBezTo>
                      <a:pt x="132655" y="30582"/>
                      <a:pt x="103553" y="1481"/>
                      <a:pt x="67502" y="1481"/>
                    </a:cubicBezTo>
                    <a:lnTo>
                      <a:pt x="66634" y="1481"/>
                    </a:lnTo>
                    <a:cubicBezTo>
                      <a:pt x="30582" y="1481"/>
                      <a:pt x="1481" y="30582"/>
                      <a:pt x="1481" y="666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179919F9-A111-481F-8690-E0951C4E634D}"/>
                </a:ext>
              </a:extLst>
            </p:cNvPr>
            <p:cNvSpPr/>
            <p:nvPr/>
          </p:nvSpPr>
          <p:spPr bwMode="auto">
            <a:xfrm>
              <a:off x="8217203" y="2315207"/>
              <a:ext cx="2084801" cy="22159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32114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Technical skill building</a:t>
              </a:r>
            </a:p>
          </p:txBody>
        </p:sp>
      </p:grpSp>
      <p:grpSp>
        <p:nvGrpSpPr>
          <p:cNvPr id="414" name="Group 413" descr="Infrastructure and data foundations">
            <a:extLst>
              <a:ext uri="{FF2B5EF4-FFF2-40B4-BE49-F238E27FC236}">
                <a16:creationId xmlns:a16="http://schemas.microsoft.com/office/drawing/2014/main" id="{6C9E6F41-7FCF-4400-9B68-4E4BFE50F6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074355" y="3035317"/>
            <a:ext cx="2115402" cy="443198"/>
            <a:chOff x="3660766" y="2917586"/>
            <a:chExt cx="2115402" cy="443198"/>
          </a:xfrm>
        </p:grpSpPr>
        <p:grpSp>
          <p:nvGrpSpPr>
            <p:cNvPr id="415" name="dev testing" descr="dev testing">
              <a:extLst>
                <a:ext uri="{FF2B5EF4-FFF2-40B4-BE49-F238E27FC236}">
                  <a16:creationId xmlns:a16="http://schemas.microsoft.com/office/drawing/2014/main" id="{E17F5FBB-79A4-4D3E-A092-8F64572913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60766" y="3015093"/>
              <a:ext cx="295875" cy="248181"/>
              <a:chOff x="448" y="808"/>
              <a:chExt cx="262" cy="235"/>
            </a:xfrm>
          </p:grpSpPr>
          <p:sp>
            <p:nvSpPr>
              <p:cNvPr id="417" name="AutoShape 3">
                <a:extLst>
                  <a:ext uri="{FF2B5EF4-FFF2-40B4-BE49-F238E27FC236}">
                    <a16:creationId xmlns:a16="http://schemas.microsoft.com/office/drawing/2014/main" id="{11B20751-7BB2-4658-B8CD-FE4602E94D4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48" y="809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18" name="Rectangle 5">
                <a:extLst>
                  <a:ext uri="{FF2B5EF4-FFF2-40B4-BE49-F238E27FC236}">
                    <a16:creationId xmlns:a16="http://schemas.microsoft.com/office/drawing/2014/main" id="{C85512C3-1CEF-471C-8E1F-641441C02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988"/>
                <a:ext cx="55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19" name="Rectangle 6">
                <a:extLst>
                  <a:ext uri="{FF2B5EF4-FFF2-40B4-BE49-F238E27FC236}">
                    <a16:creationId xmlns:a16="http://schemas.microsoft.com/office/drawing/2014/main" id="{8F89D8A4-BA78-448D-8901-578A50549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988"/>
                <a:ext cx="54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0" name="Rectangle 7">
                <a:extLst>
                  <a:ext uri="{FF2B5EF4-FFF2-40B4-BE49-F238E27FC236}">
                    <a16:creationId xmlns:a16="http://schemas.microsoft.com/office/drawing/2014/main" id="{D3F4BD5A-F00A-4FE0-8BFA-6810298C8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988"/>
                <a:ext cx="55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1" name="Rectangle 8">
                <a:extLst>
                  <a:ext uri="{FF2B5EF4-FFF2-40B4-BE49-F238E27FC236}">
                    <a16:creationId xmlns:a16="http://schemas.microsoft.com/office/drawing/2014/main" id="{54512E2D-B6AF-45A4-806B-002904A86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988"/>
                <a:ext cx="55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2" name="Rectangle 9">
                <a:extLst>
                  <a:ext uri="{FF2B5EF4-FFF2-40B4-BE49-F238E27FC236}">
                    <a16:creationId xmlns:a16="http://schemas.microsoft.com/office/drawing/2014/main" id="{9B6BF0FD-DFF4-47C8-9633-8B0DC76D5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919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3" name="Rectangle 10">
                <a:extLst>
                  <a:ext uri="{FF2B5EF4-FFF2-40B4-BE49-F238E27FC236}">
                    <a16:creationId xmlns:a16="http://schemas.microsoft.com/office/drawing/2014/main" id="{54B67658-7897-4B03-A026-F2E7BE20B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919"/>
                <a:ext cx="54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4" name="Rectangle 11">
                <a:extLst>
                  <a:ext uri="{FF2B5EF4-FFF2-40B4-BE49-F238E27FC236}">
                    <a16:creationId xmlns:a16="http://schemas.microsoft.com/office/drawing/2014/main" id="{C3D882B7-37F3-4871-8E74-478BBB08E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919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5" name="Rectangle 12">
                <a:extLst>
                  <a:ext uri="{FF2B5EF4-FFF2-40B4-BE49-F238E27FC236}">
                    <a16:creationId xmlns:a16="http://schemas.microsoft.com/office/drawing/2014/main" id="{42001CBA-F18B-4E80-9D40-4F857CC46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919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6" name="Rectangle 13">
                <a:extLst>
                  <a:ext uri="{FF2B5EF4-FFF2-40B4-BE49-F238E27FC236}">
                    <a16:creationId xmlns:a16="http://schemas.microsoft.com/office/drawing/2014/main" id="{F50F5F4F-B513-4E7B-82A4-F0156DF37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823"/>
                <a:ext cx="54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7" name="Rectangle 14">
                <a:extLst>
                  <a:ext uri="{FF2B5EF4-FFF2-40B4-BE49-F238E27FC236}">
                    <a16:creationId xmlns:a16="http://schemas.microsoft.com/office/drawing/2014/main" id="{21943381-08D6-4627-A3FA-1AED675F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808"/>
                <a:ext cx="55" cy="5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8" name="Rectangle 15">
                <a:extLst>
                  <a:ext uri="{FF2B5EF4-FFF2-40B4-BE49-F238E27FC236}">
                    <a16:creationId xmlns:a16="http://schemas.microsoft.com/office/drawing/2014/main" id="{D0D409DB-32D3-47BA-A462-A7B998418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836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9" name="Rectangle 16">
                <a:extLst>
                  <a:ext uri="{FF2B5EF4-FFF2-40B4-BE49-F238E27FC236}">
                    <a16:creationId xmlns:a16="http://schemas.microsoft.com/office/drawing/2014/main" id="{20EE3081-92E0-486D-B9D3-DEF5AD1F8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850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0D1B8F76-E949-4833-BBAF-D3B80C22A73C}"/>
                </a:ext>
              </a:extLst>
            </p:cNvPr>
            <p:cNvSpPr/>
            <p:nvPr/>
          </p:nvSpPr>
          <p:spPr bwMode="auto">
            <a:xfrm>
              <a:off x="4171049" y="2917586"/>
              <a:ext cx="1605119" cy="44319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32114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Infrastructure and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foundations</a:t>
              </a:r>
            </a:p>
          </p:txBody>
        </p:sp>
      </p:grpSp>
      <p:grpSp>
        <p:nvGrpSpPr>
          <p:cNvPr id="430" name="Group 429" descr="Migration planning and execution">
            <a:extLst>
              <a:ext uri="{FF2B5EF4-FFF2-40B4-BE49-F238E27FC236}">
                <a16:creationId xmlns:a16="http://schemas.microsoft.com/office/drawing/2014/main" id="{0B63F604-DD07-4764-9159-41C4096228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671087" y="3035317"/>
            <a:ext cx="2286355" cy="443198"/>
            <a:chOff x="6280389" y="2917585"/>
            <a:chExt cx="2286355" cy="443198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0CFFC111-78B0-4F8D-97A4-09C44B17ED1D}"/>
                </a:ext>
              </a:extLst>
            </p:cNvPr>
            <p:cNvSpPr/>
            <p:nvPr/>
          </p:nvSpPr>
          <p:spPr bwMode="auto">
            <a:xfrm>
              <a:off x="6772983" y="2917585"/>
              <a:ext cx="1793761" cy="44319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32114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Migration planning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and execution</a:t>
              </a:r>
            </a:p>
          </p:txBody>
        </p:sp>
        <p:grpSp>
          <p:nvGrpSpPr>
            <p:cNvPr id="432" name="extend" descr="extend, connect, datacenters">
              <a:extLst>
                <a:ext uri="{FF2B5EF4-FFF2-40B4-BE49-F238E27FC236}">
                  <a16:creationId xmlns:a16="http://schemas.microsoft.com/office/drawing/2014/main" id="{76323E08-72D8-4F21-BEBB-D69A485BF9C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80389" y="2974908"/>
              <a:ext cx="351321" cy="328550"/>
              <a:chOff x="1633" y="784"/>
              <a:chExt cx="280" cy="280"/>
            </a:xfrm>
          </p:grpSpPr>
          <p:sp>
            <p:nvSpPr>
              <p:cNvPr id="433" name="Rectangle 18">
                <a:extLst>
                  <a:ext uri="{FF2B5EF4-FFF2-40B4-BE49-F238E27FC236}">
                    <a16:creationId xmlns:a16="http://schemas.microsoft.com/office/drawing/2014/main" id="{CAA438CA-DFEC-4F8B-BF38-B2A806CAC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784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34" name="Rectangle 19">
                <a:extLst>
                  <a:ext uri="{FF2B5EF4-FFF2-40B4-BE49-F238E27FC236}">
                    <a16:creationId xmlns:a16="http://schemas.microsoft.com/office/drawing/2014/main" id="{3F09172D-A795-4BE7-91DF-54A604A60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784"/>
                <a:ext cx="30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35" name="Rectangle 20">
                <a:extLst>
                  <a:ext uri="{FF2B5EF4-FFF2-40B4-BE49-F238E27FC236}">
                    <a16:creationId xmlns:a16="http://schemas.microsoft.com/office/drawing/2014/main" id="{C0EC7CC9-0288-481E-B403-DB78AD899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826"/>
                <a:ext cx="30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36" name="Rectangle 21">
                <a:extLst>
                  <a:ext uri="{FF2B5EF4-FFF2-40B4-BE49-F238E27FC236}">
                    <a16:creationId xmlns:a16="http://schemas.microsoft.com/office/drawing/2014/main" id="{2255312E-1715-4CEB-B2A8-8D854F7D2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826"/>
                <a:ext cx="29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37" name="Rectangle 22">
                <a:extLst>
                  <a:ext uri="{FF2B5EF4-FFF2-40B4-BE49-F238E27FC236}">
                    <a16:creationId xmlns:a16="http://schemas.microsoft.com/office/drawing/2014/main" id="{EB0CD8E5-D1D5-4880-B77B-072D22194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868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38" name="Rectangle 23">
                <a:extLst>
                  <a:ext uri="{FF2B5EF4-FFF2-40B4-BE49-F238E27FC236}">
                    <a16:creationId xmlns:a16="http://schemas.microsoft.com/office/drawing/2014/main" id="{BA71CA94-9CE8-4254-803B-20C3B3E2A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868"/>
                <a:ext cx="29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39" name="Rectangle 24">
                <a:extLst>
                  <a:ext uri="{FF2B5EF4-FFF2-40B4-BE49-F238E27FC236}">
                    <a16:creationId xmlns:a16="http://schemas.microsoft.com/office/drawing/2014/main" id="{15314DA8-F309-406C-84E7-C2E8B72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0" name="Rectangle 25">
                <a:extLst>
                  <a:ext uri="{FF2B5EF4-FFF2-40B4-BE49-F238E27FC236}">
                    <a16:creationId xmlns:a16="http://schemas.microsoft.com/office/drawing/2014/main" id="{B4615ABF-6A76-41DD-8CC6-FD3467DEE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1" name="Rectangle 26">
                <a:extLst>
                  <a:ext uri="{FF2B5EF4-FFF2-40B4-BE49-F238E27FC236}">
                    <a16:creationId xmlns:a16="http://schemas.microsoft.com/office/drawing/2014/main" id="{EEEB941F-DF94-4394-A615-3FAD91214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2" name="Oval 27">
                <a:extLst>
                  <a:ext uri="{FF2B5EF4-FFF2-40B4-BE49-F238E27FC236}">
                    <a16:creationId xmlns:a16="http://schemas.microsoft.com/office/drawing/2014/main" id="{F7E30C4E-8006-4164-9AEB-62154234A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909"/>
                <a:ext cx="30" cy="3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3" name="Rectangle 28">
                <a:extLst>
                  <a:ext uri="{FF2B5EF4-FFF2-40B4-BE49-F238E27FC236}">
                    <a16:creationId xmlns:a16="http://schemas.microsoft.com/office/drawing/2014/main" id="{54D92138-ED8B-40C7-A3F7-A6EA56B6B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4" name="Rectangle 29">
                <a:extLst>
                  <a:ext uri="{FF2B5EF4-FFF2-40B4-BE49-F238E27FC236}">
                    <a16:creationId xmlns:a16="http://schemas.microsoft.com/office/drawing/2014/main" id="{E1346186-3BC4-4560-A556-A8FD6921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5" name="Rectangle 30">
                <a:extLst>
                  <a:ext uri="{FF2B5EF4-FFF2-40B4-BE49-F238E27FC236}">
                    <a16:creationId xmlns:a16="http://schemas.microsoft.com/office/drawing/2014/main" id="{E7677AC0-B822-489F-87BE-4CBF04DD3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909"/>
                <a:ext cx="29" cy="3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6" name="Rectangle 31">
                <a:extLst>
                  <a:ext uri="{FF2B5EF4-FFF2-40B4-BE49-F238E27FC236}">
                    <a16:creationId xmlns:a16="http://schemas.microsoft.com/office/drawing/2014/main" id="{82EA35F2-6BB7-4491-92BB-15318B7B0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51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7" name="Oval 32">
                <a:extLst>
                  <a:ext uri="{FF2B5EF4-FFF2-40B4-BE49-F238E27FC236}">
                    <a16:creationId xmlns:a16="http://schemas.microsoft.com/office/drawing/2014/main" id="{906B4CC1-449F-496E-A335-8899FA3C9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951"/>
                <a:ext cx="29" cy="2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8" name="Oval 33">
                <a:extLst>
                  <a:ext uri="{FF2B5EF4-FFF2-40B4-BE49-F238E27FC236}">
                    <a16:creationId xmlns:a16="http://schemas.microsoft.com/office/drawing/2014/main" id="{A4AB99BA-A809-4DB3-8696-E5222D6CF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993"/>
                <a:ext cx="30" cy="29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49" name="Rectangle 34">
                <a:extLst>
                  <a:ext uri="{FF2B5EF4-FFF2-40B4-BE49-F238E27FC236}">
                    <a16:creationId xmlns:a16="http://schemas.microsoft.com/office/drawing/2014/main" id="{803D45F5-211E-43BA-8A8C-40AA1585C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93"/>
                <a:ext cx="29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50" name="Rectangle 35">
                <a:extLst>
                  <a:ext uri="{FF2B5EF4-FFF2-40B4-BE49-F238E27FC236}">
                    <a16:creationId xmlns:a16="http://schemas.microsoft.com/office/drawing/2014/main" id="{8ED6693D-A480-497F-8AED-3FC8F496D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1035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51" name="Rectangle 36">
                <a:extLst>
                  <a:ext uri="{FF2B5EF4-FFF2-40B4-BE49-F238E27FC236}">
                    <a16:creationId xmlns:a16="http://schemas.microsoft.com/office/drawing/2014/main" id="{8FC71FA9-1E6D-4300-9A1D-287F3B9D7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35"/>
                <a:ext cx="30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1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52" name="Group 451" descr="Digital resources&#10;Free Tools (Azure Migrate)&#10;Azure trainers&#10;Azure engineering (FastTrack)&#10;Specialized partners">
            <a:extLst>
              <a:ext uri="{FF2B5EF4-FFF2-40B4-BE49-F238E27FC236}">
                <a16:creationId xmlns:a16="http://schemas.microsoft.com/office/drawing/2014/main" id="{9E4B0B94-2B86-4D2D-BC74-AF7566CD31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992448" y="4234428"/>
            <a:ext cx="10207104" cy="451309"/>
            <a:chOff x="1002683" y="3922012"/>
            <a:chExt cx="10207104" cy="451309"/>
          </a:xfrm>
        </p:grpSpPr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9CA6F1E-79BB-4D8B-95F9-B5332D66F3F8}"/>
                </a:ext>
              </a:extLst>
            </p:cNvPr>
            <p:cNvGrpSpPr/>
            <p:nvPr/>
          </p:nvGrpSpPr>
          <p:grpSpPr>
            <a:xfrm>
              <a:off x="5199992" y="3930122"/>
              <a:ext cx="1407864" cy="443199"/>
              <a:chOff x="2865735" y="4364021"/>
              <a:chExt cx="1408264" cy="443323"/>
            </a:xfrm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2194345C-A680-41C6-A5AB-B9D24792B957}"/>
                  </a:ext>
                </a:extLst>
              </p:cNvPr>
              <p:cNvSpPr/>
              <p:nvPr/>
            </p:nvSpPr>
            <p:spPr bwMode="auto">
              <a:xfrm>
                <a:off x="3570401" y="4364021"/>
                <a:ext cx="703598" cy="443323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</a:t>
                </a:r>
                <a:b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trainers</a:t>
                </a:r>
              </a:p>
            </p:txBody>
          </p:sp>
          <p:grpSp>
            <p:nvGrpSpPr>
              <p:cNvPr id="496" name="training" descr="training, weights">
                <a:extLst>
                  <a:ext uri="{FF2B5EF4-FFF2-40B4-BE49-F238E27FC236}">
                    <a16:creationId xmlns:a16="http://schemas.microsoft.com/office/drawing/2014/main" id="{91D583CD-A81C-4362-AC2C-58364FEB9D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65735" y="4494951"/>
                <a:ext cx="548869" cy="202637"/>
                <a:chOff x="1416" y="1937"/>
                <a:chExt cx="518" cy="213"/>
              </a:xfrm>
            </p:grpSpPr>
            <p:sp>
              <p:nvSpPr>
                <p:cNvPr id="497" name="AutoShape 92">
                  <a:extLst>
                    <a:ext uri="{FF2B5EF4-FFF2-40B4-BE49-F238E27FC236}">
                      <a16:creationId xmlns:a16="http://schemas.microsoft.com/office/drawing/2014/main" id="{9B528F1D-9CE4-4A35-B4A8-5550A6C058C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416" y="1937"/>
                  <a:ext cx="35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8" name="Rectangle 94">
                  <a:extLst>
                    <a:ext uri="{FF2B5EF4-FFF2-40B4-BE49-F238E27FC236}">
                      <a16:creationId xmlns:a16="http://schemas.microsoft.com/office/drawing/2014/main" id="{B823DBA0-962E-44FB-B1E8-A697BD71D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4" y="2025"/>
                  <a:ext cx="47" cy="35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9" name="Rectangle 95">
                  <a:extLst>
                    <a:ext uri="{FF2B5EF4-FFF2-40B4-BE49-F238E27FC236}">
                      <a16:creationId xmlns:a16="http://schemas.microsoft.com/office/drawing/2014/main" id="{119C8A00-C64B-447E-8E56-532C519D1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9" y="2027"/>
                  <a:ext cx="45" cy="35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0" name="Rectangle 96">
                  <a:extLst>
                    <a:ext uri="{FF2B5EF4-FFF2-40B4-BE49-F238E27FC236}">
                      <a16:creationId xmlns:a16="http://schemas.microsoft.com/office/drawing/2014/main" id="{4A21D31B-1D49-4515-8087-62A2F97D6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3" y="2025"/>
                  <a:ext cx="142" cy="35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757671DB-93A3-4CA7-9F57-339958715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937"/>
                  <a:ext cx="53" cy="21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2" name="Rectangle 98">
                  <a:extLst>
                    <a:ext uri="{FF2B5EF4-FFF2-40B4-BE49-F238E27FC236}">
                      <a16:creationId xmlns:a16="http://schemas.microsoft.com/office/drawing/2014/main" id="{6A40E5B0-48CC-4082-ABE4-70B37D19E3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8" y="1964"/>
                  <a:ext cx="27" cy="15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431F2AE4-716F-4701-8E83-6A6D47D0D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6" y="1937"/>
                  <a:ext cx="51" cy="21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4" name="Rectangle 100">
                  <a:extLst>
                    <a:ext uri="{FF2B5EF4-FFF2-40B4-BE49-F238E27FC236}">
                      <a16:creationId xmlns:a16="http://schemas.microsoft.com/office/drawing/2014/main" id="{5BF1E78C-720A-4787-8A91-75934314E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3" y="1964"/>
                  <a:ext cx="27" cy="15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B760C4-AB9D-4473-952C-96321CF4ACC9}"/>
                </a:ext>
              </a:extLst>
            </p:cNvPr>
            <p:cNvGrpSpPr/>
            <p:nvPr/>
          </p:nvGrpSpPr>
          <p:grpSpPr>
            <a:xfrm>
              <a:off x="7044008" y="3930123"/>
              <a:ext cx="2243733" cy="443198"/>
              <a:chOff x="5087458" y="4374610"/>
              <a:chExt cx="2244369" cy="443322"/>
            </a:xfrm>
          </p:grpSpPr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BB9D289A-FAA3-4909-BEEB-F7AA570E2D49}"/>
                  </a:ext>
                </a:extLst>
              </p:cNvPr>
              <p:cNvSpPr/>
              <p:nvPr/>
            </p:nvSpPr>
            <p:spPr bwMode="auto">
              <a:xfrm>
                <a:off x="5539260" y="4374610"/>
                <a:ext cx="1792567" cy="443322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engineering (FastTrack) </a:t>
                </a:r>
              </a:p>
            </p:txBody>
          </p:sp>
          <p:grpSp>
            <p:nvGrpSpPr>
              <p:cNvPr id="491" name="assistance" descr="assistance, engineers, clipboard, wrench, field service">
                <a:extLst>
                  <a:ext uri="{FF2B5EF4-FFF2-40B4-BE49-F238E27FC236}">
                    <a16:creationId xmlns:a16="http://schemas.microsoft.com/office/drawing/2014/main" id="{EE3D5317-E449-4AF8-940E-420976D53103}"/>
                  </a:ext>
                </a:extLst>
              </p:cNvPr>
              <p:cNvGrpSpPr/>
              <p:nvPr/>
            </p:nvGrpSpPr>
            <p:grpSpPr>
              <a:xfrm>
                <a:off x="5087458" y="4461883"/>
                <a:ext cx="269102" cy="268773"/>
                <a:chOff x="5388740" y="3006662"/>
                <a:chExt cx="361186" cy="401793"/>
              </a:xfrm>
            </p:grpSpPr>
            <p:sp>
              <p:nvSpPr>
                <p:cNvPr id="492" name="Rectangle 86">
                  <a:extLst>
                    <a:ext uri="{FF2B5EF4-FFF2-40B4-BE49-F238E27FC236}">
                      <a16:creationId xmlns:a16="http://schemas.microsoft.com/office/drawing/2014/main" id="{1DF5BDB8-54AE-462E-B818-C46B82544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4531" y="3026966"/>
                  <a:ext cx="255395" cy="38148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3" name="Rectangle 87">
                  <a:extLst>
                    <a:ext uri="{FF2B5EF4-FFF2-40B4-BE49-F238E27FC236}">
                      <a16:creationId xmlns:a16="http://schemas.microsoft.com/office/drawing/2014/main" id="{7B25C887-C883-469B-ADF0-2FD48A1EA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7275" y="3006662"/>
                  <a:ext cx="169907" cy="41676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4" name="Freeform 88">
                  <a:extLst>
                    <a:ext uri="{FF2B5EF4-FFF2-40B4-BE49-F238E27FC236}">
                      <a16:creationId xmlns:a16="http://schemas.microsoft.com/office/drawing/2014/main" id="{1E8E9ECC-2132-4FEA-A720-3000A155D3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88740" y="3079327"/>
                  <a:ext cx="330197" cy="329128"/>
                </a:xfrm>
                <a:custGeom>
                  <a:avLst/>
                  <a:gdLst>
                    <a:gd name="T0" fmla="*/ 376 w 462"/>
                    <a:gd name="T1" fmla="*/ 164 h 461"/>
                    <a:gd name="T2" fmla="*/ 297 w 462"/>
                    <a:gd name="T3" fmla="*/ 85 h 461"/>
                    <a:gd name="T4" fmla="*/ 368 w 462"/>
                    <a:gd name="T5" fmla="*/ 14 h 461"/>
                    <a:gd name="T6" fmla="*/ 284 w 462"/>
                    <a:gd name="T7" fmla="*/ 5 h 461"/>
                    <a:gd name="T8" fmla="*/ 209 w 462"/>
                    <a:gd name="T9" fmla="*/ 44 h 461"/>
                    <a:gd name="T10" fmla="*/ 168 w 462"/>
                    <a:gd name="T11" fmla="*/ 118 h 461"/>
                    <a:gd name="T12" fmla="*/ 175 w 462"/>
                    <a:gd name="T13" fmla="*/ 202 h 461"/>
                    <a:gd name="T14" fmla="*/ 17 w 462"/>
                    <a:gd name="T15" fmla="*/ 360 h 461"/>
                    <a:gd name="T16" fmla="*/ 0 w 462"/>
                    <a:gd name="T17" fmla="*/ 402 h 461"/>
                    <a:gd name="T18" fmla="*/ 17 w 462"/>
                    <a:gd name="T19" fmla="*/ 444 h 461"/>
                    <a:gd name="T20" fmla="*/ 59 w 462"/>
                    <a:gd name="T21" fmla="*/ 461 h 461"/>
                    <a:gd name="T22" fmla="*/ 101 w 462"/>
                    <a:gd name="T23" fmla="*/ 444 h 461"/>
                    <a:gd name="T24" fmla="*/ 259 w 462"/>
                    <a:gd name="T25" fmla="*/ 286 h 461"/>
                    <a:gd name="T26" fmla="*/ 343 w 462"/>
                    <a:gd name="T27" fmla="*/ 293 h 461"/>
                    <a:gd name="T28" fmla="*/ 417 w 462"/>
                    <a:gd name="T29" fmla="*/ 252 h 461"/>
                    <a:gd name="T30" fmla="*/ 456 w 462"/>
                    <a:gd name="T31" fmla="*/ 177 h 461"/>
                    <a:gd name="T32" fmla="*/ 448 w 462"/>
                    <a:gd name="T33" fmla="*/ 93 h 461"/>
                    <a:gd name="T34" fmla="*/ 376 w 462"/>
                    <a:gd name="T35" fmla="*/ 164 h 461"/>
                    <a:gd name="T36" fmla="*/ 80 w 462"/>
                    <a:gd name="T37" fmla="*/ 423 h 461"/>
                    <a:gd name="T38" fmla="*/ 65 w 462"/>
                    <a:gd name="T39" fmla="*/ 431 h 461"/>
                    <a:gd name="T40" fmla="*/ 48 w 462"/>
                    <a:gd name="T41" fmla="*/ 429 h 461"/>
                    <a:gd name="T42" fmla="*/ 35 w 462"/>
                    <a:gd name="T43" fmla="*/ 418 h 461"/>
                    <a:gd name="T44" fmla="*/ 30 w 462"/>
                    <a:gd name="T45" fmla="*/ 402 h 461"/>
                    <a:gd name="T46" fmla="*/ 35 w 462"/>
                    <a:gd name="T47" fmla="*/ 385 h 461"/>
                    <a:gd name="T48" fmla="*/ 48 w 462"/>
                    <a:gd name="T49" fmla="*/ 374 h 461"/>
                    <a:gd name="T50" fmla="*/ 65 w 462"/>
                    <a:gd name="T51" fmla="*/ 373 h 461"/>
                    <a:gd name="T52" fmla="*/ 80 w 462"/>
                    <a:gd name="T53" fmla="*/ 381 h 461"/>
                    <a:gd name="T54" fmla="*/ 89 w 462"/>
                    <a:gd name="T55" fmla="*/ 402 h 461"/>
                    <a:gd name="T56" fmla="*/ 80 w 462"/>
                    <a:gd name="T57" fmla="*/ 423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2" h="461">
                      <a:moveTo>
                        <a:pt x="376" y="164"/>
                      </a:moveTo>
                      <a:cubicBezTo>
                        <a:pt x="297" y="85"/>
                        <a:pt x="297" y="85"/>
                        <a:pt x="297" y="85"/>
                      </a:cubicBezTo>
                      <a:cubicBezTo>
                        <a:pt x="368" y="14"/>
                        <a:pt x="368" y="14"/>
                        <a:pt x="368" y="14"/>
                      </a:cubicBezTo>
                      <a:cubicBezTo>
                        <a:pt x="342" y="3"/>
                        <a:pt x="313" y="0"/>
                        <a:pt x="284" y="5"/>
                      </a:cubicBezTo>
                      <a:cubicBezTo>
                        <a:pt x="256" y="10"/>
                        <a:pt x="230" y="24"/>
                        <a:pt x="209" y="44"/>
                      </a:cubicBezTo>
                      <a:cubicBezTo>
                        <a:pt x="189" y="64"/>
                        <a:pt x="175" y="90"/>
                        <a:pt x="168" y="118"/>
                      </a:cubicBezTo>
                      <a:cubicBezTo>
                        <a:pt x="162" y="146"/>
                        <a:pt x="165" y="175"/>
                        <a:pt x="175" y="202"/>
                      </a:cubicBezTo>
                      <a:cubicBezTo>
                        <a:pt x="17" y="360"/>
                        <a:pt x="17" y="360"/>
                        <a:pt x="17" y="360"/>
                      </a:cubicBezTo>
                      <a:cubicBezTo>
                        <a:pt x="6" y="371"/>
                        <a:pt x="0" y="386"/>
                        <a:pt x="0" y="402"/>
                      </a:cubicBezTo>
                      <a:cubicBezTo>
                        <a:pt x="0" y="418"/>
                        <a:pt x="6" y="433"/>
                        <a:pt x="17" y="444"/>
                      </a:cubicBezTo>
                      <a:cubicBezTo>
                        <a:pt x="28" y="455"/>
                        <a:pt x="44" y="461"/>
                        <a:pt x="59" y="461"/>
                      </a:cubicBezTo>
                      <a:cubicBezTo>
                        <a:pt x="75" y="461"/>
                        <a:pt x="90" y="455"/>
                        <a:pt x="101" y="444"/>
                      </a:cubicBezTo>
                      <a:cubicBezTo>
                        <a:pt x="259" y="286"/>
                        <a:pt x="259" y="286"/>
                        <a:pt x="259" y="286"/>
                      </a:cubicBezTo>
                      <a:cubicBezTo>
                        <a:pt x="286" y="297"/>
                        <a:pt x="315" y="299"/>
                        <a:pt x="343" y="293"/>
                      </a:cubicBezTo>
                      <a:cubicBezTo>
                        <a:pt x="371" y="287"/>
                        <a:pt x="397" y="272"/>
                        <a:pt x="417" y="252"/>
                      </a:cubicBezTo>
                      <a:cubicBezTo>
                        <a:pt x="437" y="231"/>
                        <a:pt x="451" y="205"/>
                        <a:pt x="456" y="177"/>
                      </a:cubicBezTo>
                      <a:cubicBezTo>
                        <a:pt x="462" y="149"/>
                        <a:pt x="459" y="119"/>
                        <a:pt x="448" y="93"/>
                      </a:cubicBezTo>
                      <a:lnTo>
                        <a:pt x="376" y="164"/>
                      </a:lnTo>
                      <a:close/>
                      <a:moveTo>
                        <a:pt x="80" y="423"/>
                      </a:moveTo>
                      <a:cubicBezTo>
                        <a:pt x="76" y="427"/>
                        <a:pt x="71" y="430"/>
                        <a:pt x="65" y="431"/>
                      </a:cubicBezTo>
                      <a:cubicBezTo>
                        <a:pt x="59" y="432"/>
                        <a:pt x="53" y="432"/>
                        <a:pt x="48" y="429"/>
                      </a:cubicBezTo>
                      <a:cubicBezTo>
                        <a:pt x="43" y="427"/>
                        <a:pt x="38" y="423"/>
                        <a:pt x="35" y="418"/>
                      </a:cubicBezTo>
                      <a:cubicBezTo>
                        <a:pt x="31" y="414"/>
                        <a:pt x="30" y="408"/>
                        <a:pt x="30" y="402"/>
                      </a:cubicBezTo>
                      <a:cubicBezTo>
                        <a:pt x="30" y="396"/>
                        <a:pt x="31" y="390"/>
                        <a:pt x="35" y="385"/>
                      </a:cubicBezTo>
                      <a:cubicBezTo>
                        <a:pt x="38" y="381"/>
                        <a:pt x="43" y="377"/>
                        <a:pt x="48" y="374"/>
                      </a:cubicBezTo>
                      <a:cubicBezTo>
                        <a:pt x="53" y="372"/>
                        <a:pt x="59" y="372"/>
                        <a:pt x="65" y="373"/>
                      </a:cubicBezTo>
                      <a:cubicBezTo>
                        <a:pt x="71" y="374"/>
                        <a:pt x="76" y="377"/>
                        <a:pt x="80" y="381"/>
                      </a:cubicBezTo>
                      <a:cubicBezTo>
                        <a:pt x="86" y="386"/>
                        <a:pt x="89" y="394"/>
                        <a:pt x="89" y="402"/>
                      </a:cubicBezTo>
                      <a:cubicBezTo>
                        <a:pt x="89" y="410"/>
                        <a:pt x="86" y="417"/>
                        <a:pt x="80" y="42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3D6EA01F-AA5F-4226-8BA5-2BFF812E9C53}"/>
                </a:ext>
              </a:extLst>
            </p:cNvPr>
            <p:cNvGrpSpPr/>
            <p:nvPr/>
          </p:nvGrpSpPr>
          <p:grpSpPr>
            <a:xfrm>
              <a:off x="9723893" y="3930120"/>
              <a:ext cx="1485894" cy="443199"/>
              <a:chOff x="7529201" y="4374610"/>
              <a:chExt cx="1486316" cy="443323"/>
            </a:xfrm>
          </p:grpSpPr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12212408-F741-486A-887F-BCDE8D8A4246}"/>
                  </a:ext>
                </a:extLst>
              </p:cNvPr>
              <p:cNvSpPr/>
              <p:nvPr/>
            </p:nvSpPr>
            <p:spPr bwMode="auto">
              <a:xfrm>
                <a:off x="7981287" y="4374610"/>
                <a:ext cx="1034230" cy="443323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Specialized</a:t>
                </a:r>
                <a:b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partners</a:t>
                </a:r>
              </a:p>
            </p:txBody>
          </p: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B5986509-AF70-4365-972C-FFE75AB764EC}"/>
                  </a:ext>
                </a:extLst>
              </p:cNvPr>
              <p:cNvGrpSpPr/>
              <p:nvPr/>
            </p:nvGrpSpPr>
            <p:grpSpPr>
              <a:xfrm>
                <a:off x="7529201" y="4469126"/>
                <a:ext cx="336670" cy="254302"/>
                <a:chOff x="9123600" y="4231703"/>
                <a:chExt cx="535057" cy="450140"/>
              </a:xfrm>
            </p:grpSpPr>
            <p:grpSp>
              <p:nvGrpSpPr>
                <p:cNvPr id="482" name="management at scale" descr="management at scale">
                  <a:extLst>
                    <a:ext uri="{FF2B5EF4-FFF2-40B4-BE49-F238E27FC236}">
                      <a16:creationId xmlns:a16="http://schemas.microsoft.com/office/drawing/2014/main" id="{53E9858B-F3A6-4976-80CB-2AD16EBE0D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 flipV="1">
                  <a:off x="9257014" y="4231703"/>
                  <a:ext cx="401643" cy="401632"/>
                  <a:chOff x="2841" y="774"/>
                  <a:chExt cx="253" cy="253"/>
                </a:xfrm>
              </p:grpSpPr>
              <p:sp>
                <p:nvSpPr>
                  <p:cNvPr id="486" name="AutoShape 27">
                    <a:extLst>
                      <a:ext uri="{FF2B5EF4-FFF2-40B4-BE49-F238E27FC236}">
                        <a16:creationId xmlns:a16="http://schemas.microsoft.com/office/drawing/2014/main" id="{7B6F1C27-7C96-43CF-B319-399E1802496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844" y="777"/>
                    <a:ext cx="247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01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7" name="Freeform 29">
                    <a:extLst>
                      <a:ext uri="{FF2B5EF4-FFF2-40B4-BE49-F238E27FC236}">
                        <a16:creationId xmlns:a16="http://schemas.microsoft.com/office/drawing/2014/main" id="{E86E56C8-0E1E-49F6-9565-ACDB2267A74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66" y="774"/>
                    <a:ext cx="228" cy="228"/>
                  </a:xfrm>
                  <a:custGeom>
                    <a:avLst/>
                    <a:gdLst>
                      <a:gd name="T0" fmla="*/ 169 w 177"/>
                      <a:gd name="T1" fmla="*/ 84 h 177"/>
                      <a:gd name="T2" fmla="*/ 143 w 177"/>
                      <a:gd name="T3" fmla="*/ 82 h 177"/>
                      <a:gd name="T4" fmla="*/ 95 w 177"/>
                      <a:gd name="T5" fmla="*/ 34 h 177"/>
                      <a:gd name="T6" fmla="*/ 93 w 177"/>
                      <a:gd name="T7" fmla="*/ 8 h 177"/>
                      <a:gd name="T8" fmla="*/ 65 w 177"/>
                      <a:gd name="T9" fmla="*/ 8 h 177"/>
                      <a:gd name="T10" fmla="*/ 63 w 177"/>
                      <a:gd name="T11" fmla="*/ 35 h 177"/>
                      <a:gd name="T12" fmla="*/ 0 w 177"/>
                      <a:gd name="T13" fmla="*/ 99 h 177"/>
                      <a:gd name="T14" fmla="*/ 81 w 177"/>
                      <a:gd name="T15" fmla="*/ 177 h 177"/>
                      <a:gd name="T16" fmla="*/ 143 w 177"/>
                      <a:gd name="T17" fmla="*/ 114 h 177"/>
                      <a:gd name="T18" fmla="*/ 169 w 177"/>
                      <a:gd name="T19" fmla="*/ 112 h 177"/>
                      <a:gd name="T20" fmla="*/ 169 w 177"/>
                      <a:gd name="T21" fmla="*/ 84 h 177"/>
                      <a:gd name="T22" fmla="*/ 80 w 177"/>
                      <a:gd name="T23" fmla="*/ 170 h 177"/>
                      <a:gd name="T24" fmla="*/ 7 w 177"/>
                      <a:gd name="T25" fmla="*/ 98 h 177"/>
                      <a:gd name="T26" fmla="*/ 67 w 177"/>
                      <a:gd name="T27" fmla="*/ 39 h 177"/>
                      <a:gd name="T28" fmla="*/ 77 w 177"/>
                      <a:gd name="T29" fmla="*/ 42 h 177"/>
                      <a:gd name="T30" fmla="*/ 77 w 177"/>
                      <a:gd name="T31" fmla="*/ 165 h 177"/>
                      <a:gd name="T32" fmla="*/ 82 w 177"/>
                      <a:gd name="T33" fmla="*/ 165 h 177"/>
                      <a:gd name="T34" fmla="*/ 82 w 177"/>
                      <a:gd name="T35" fmla="*/ 42 h 177"/>
                      <a:gd name="T36" fmla="*/ 92 w 177"/>
                      <a:gd name="T37" fmla="*/ 38 h 177"/>
                      <a:gd name="T38" fmla="*/ 139 w 177"/>
                      <a:gd name="T39" fmla="*/ 85 h 177"/>
                      <a:gd name="T40" fmla="*/ 139 w 177"/>
                      <a:gd name="T41" fmla="*/ 111 h 177"/>
                      <a:gd name="T42" fmla="*/ 80 w 177"/>
                      <a:gd name="T43" fmla="*/ 170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77" h="177">
                        <a:moveTo>
                          <a:pt x="169" y="84"/>
                        </a:moveTo>
                        <a:cubicBezTo>
                          <a:pt x="162" y="76"/>
                          <a:pt x="150" y="76"/>
                          <a:pt x="143" y="82"/>
                        </a:cubicBezTo>
                        <a:cubicBezTo>
                          <a:pt x="95" y="34"/>
                          <a:pt x="95" y="34"/>
                          <a:pt x="95" y="34"/>
                        </a:cubicBezTo>
                        <a:cubicBezTo>
                          <a:pt x="101" y="26"/>
                          <a:pt x="101" y="15"/>
                          <a:pt x="93" y="8"/>
                        </a:cubicBezTo>
                        <a:cubicBezTo>
                          <a:pt x="85" y="0"/>
                          <a:pt x="73" y="0"/>
                          <a:pt x="65" y="8"/>
                        </a:cubicBezTo>
                        <a:cubicBezTo>
                          <a:pt x="57" y="15"/>
                          <a:pt x="57" y="27"/>
                          <a:pt x="63" y="35"/>
                        </a:cubicBezTo>
                        <a:cubicBezTo>
                          <a:pt x="0" y="99"/>
                          <a:pt x="0" y="99"/>
                          <a:pt x="0" y="99"/>
                        </a:cubicBezTo>
                        <a:cubicBezTo>
                          <a:pt x="81" y="177"/>
                          <a:pt x="81" y="177"/>
                          <a:pt x="81" y="177"/>
                        </a:cubicBezTo>
                        <a:cubicBezTo>
                          <a:pt x="143" y="114"/>
                          <a:pt x="143" y="114"/>
                          <a:pt x="143" y="114"/>
                        </a:cubicBezTo>
                        <a:cubicBezTo>
                          <a:pt x="151" y="120"/>
                          <a:pt x="162" y="119"/>
                          <a:pt x="169" y="112"/>
                        </a:cubicBezTo>
                        <a:cubicBezTo>
                          <a:pt x="177" y="104"/>
                          <a:pt x="177" y="91"/>
                          <a:pt x="169" y="84"/>
                        </a:cubicBezTo>
                        <a:close/>
                        <a:moveTo>
                          <a:pt x="80" y="170"/>
                        </a:moveTo>
                        <a:cubicBezTo>
                          <a:pt x="7" y="98"/>
                          <a:pt x="7" y="98"/>
                          <a:pt x="7" y="98"/>
                        </a:cubicBezTo>
                        <a:cubicBezTo>
                          <a:pt x="67" y="39"/>
                          <a:pt x="67" y="39"/>
                          <a:pt x="67" y="39"/>
                        </a:cubicBezTo>
                        <a:cubicBezTo>
                          <a:pt x="70" y="41"/>
                          <a:pt x="73" y="42"/>
                          <a:pt x="77" y="42"/>
                        </a:cubicBezTo>
                        <a:cubicBezTo>
                          <a:pt x="77" y="165"/>
                          <a:pt x="77" y="165"/>
                          <a:pt x="77" y="165"/>
                        </a:cubicBezTo>
                        <a:cubicBezTo>
                          <a:pt x="82" y="165"/>
                          <a:pt x="82" y="165"/>
                          <a:pt x="82" y="165"/>
                        </a:cubicBezTo>
                        <a:cubicBezTo>
                          <a:pt x="82" y="42"/>
                          <a:pt x="82" y="42"/>
                          <a:pt x="82" y="42"/>
                        </a:cubicBezTo>
                        <a:cubicBezTo>
                          <a:pt x="85" y="42"/>
                          <a:pt x="89" y="40"/>
                          <a:pt x="92" y="38"/>
                        </a:cubicBezTo>
                        <a:cubicBezTo>
                          <a:pt x="139" y="85"/>
                          <a:pt x="139" y="85"/>
                          <a:pt x="139" y="85"/>
                        </a:cubicBezTo>
                        <a:cubicBezTo>
                          <a:pt x="133" y="93"/>
                          <a:pt x="133" y="104"/>
                          <a:pt x="139" y="111"/>
                        </a:cubicBezTo>
                        <a:lnTo>
                          <a:pt x="80" y="17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01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8" name="Freeform 30">
                    <a:extLst>
                      <a:ext uri="{FF2B5EF4-FFF2-40B4-BE49-F238E27FC236}">
                        <a16:creationId xmlns:a16="http://schemas.microsoft.com/office/drawing/2014/main" id="{C9FFAD9F-D576-49DB-B927-DDDA48F8D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970"/>
                    <a:ext cx="57" cy="57"/>
                  </a:xfrm>
                  <a:custGeom>
                    <a:avLst/>
                    <a:gdLst>
                      <a:gd name="T0" fmla="*/ 36 w 44"/>
                      <a:gd name="T1" fmla="*/ 7 h 44"/>
                      <a:gd name="T2" fmla="*/ 36 w 44"/>
                      <a:gd name="T3" fmla="*/ 36 h 44"/>
                      <a:gd name="T4" fmla="*/ 8 w 44"/>
                      <a:gd name="T5" fmla="*/ 36 h 44"/>
                      <a:gd name="T6" fmla="*/ 8 w 44"/>
                      <a:gd name="T7" fmla="*/ 8 h 44"/>
                      <a:gd name="T8" fmla="*/ 36 w 44"/>
                      <a:gd name="T9" fmla="*/ 7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44">
                        <a:moveTo>
                          <a:pt x="36" y="7"/>
                        </a:moveTo>
                        <a:cubicBezTo>
                          <a:pt x="44" y="15"/>
                          <a:pt x="44" y="28"/>
                          <a:pt x="36" y="36"/>
                        </a:cubicBezTo>
                        <a:cubicBezTo>
                          <a:pt x="29" y="44"/>
                          <a:pt x="16" y="44"/>
                          <a:pt x="8" y="36"/>
                        </a:cubicBezTo>
                        <a:cubicBezTo>
                          <a:pt x="0" y="28"/>
                          <a:pt x="0" y="15"/>
                          <a:pt x="8" y="8"/>
                        </a:cubicBezTo>
                        <a:cubicBezTo>
                          <a:pt x="16" y="0"/>
                          <a:pt x="28" y="0"/>
                          <a:pt x="36" y="7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01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9" name="Freeform 31">
                    <a:extLst>
                      <a:ext uri="{FF2B5EF4-FFF2-40B4-BE49-F238E27FC236}">
                        <a16:creationId xmlns:a16="http://schemas.microsoft.com/office/drawing/2014/main" id="{D5F51170-525F-48AD-9587-9F91C4C45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1" y="872"/>
                    <a:ext cx="58" cy="57"/>
                  </a:xfrm>
                  <a:custGeom>
                    <a:avLst/>
                    <a:gdLst>
                      <a:gd name="T0" fmla="*/ 37 w 45"/>
                      <a:gd name="T1" fmla="*/ 36 h 44"/>
                      <a:gd name="T2" fmla="*/ 8 w 45"/>
                      <a:gd name="T3" fmla="*/ 36 h 44"/>
                      <a:gd name="T4" fmla="*/ 8 w 45"/>
                      <a:gd name="T5" fmla="*/ 8 h 44"/>
                      <a:gd name="T6" fmla="*/ 36 w 45"/>
                      <a:gd name="T7" fmla="*/ 8 h 44"/>
                      <a:gd name="T8" fmla="*/ 37 w 45"/>
                      <a:gd name="T9" fmla="*/ 36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44">
                        <a:moveTo>
                          <a:pt x="37" y="36"/>
                        </a:moveTo>
                        <a:cubicBezTo>
                          <a:pt x="29" y="44"/>
                          <a:pt x="16" y="44"/>
                          <a:pt x="8" y="36"/>
                        </a:cubicBezTo>
                        <a:cubicBezTo>
                          <a:pt x="0" y="29"/>
                          <a:pt x="0" y="16"/>
                          <a:pt x="8" y="8"/>
                        </a:cubicBezTo>
                        <a:cubicBezTo>
                          <a:pt x="16" y="0"/>
                          <a:pt x="29" y="0"/>
                          <a:pt x="36" y="8"/>
                        </a:cubicBezTo>
                        <a:cubicBezTo>
                          <a:pt x="44" y="15"/>
                          <a:pt x="45" y="28"/>
                          <a:pt x="37" y="36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01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83" name="person" descr="person">
                  <a:extLst>
                    <a:ext uri="{FF2B5EF4-FFF2-40B4-BE49-F238E27FC236}">
                      <a16:creationId xmlns:a16="http://schemas.microsoft.com/office/drawing/2014/main" id="{56879926-FB8E-4AF7-9065-EEB9B74E8C5D}"/>
                    </a:ext>
                  </a:extLst>
                </p:cNvPr>
                <p:cNvGrpSpPr/>
                <p:nvPr/>
              </p:nvGrpSpPr>
              <p:grpSpPr>
                <a:xfrm>
                  <a:off x="9123600" y="4339623"/>
                  <a:ext cx="282796" cy="342220"/>
                  <a:chOff x="5517881" y="3368932"/>
                  <a:chExt cx="233375" cy="282416"/>
                </a:xfrm>
              </p:grpSpPr>
              <p:sp>
                <p:nvSpPr>
                  <p:cNvPr id="484" name="Freeform: Shape 483">
                    <a:extLst>
                      <a:ext uri="{FF2B5EF4-FFF2-40B4-BE49-F238E27FC236}">
                        <a16:creationId xmlns:a16="http://schemas.microsoft.com/office/drawing/2014/main" id="{F5928F71-62FE-40B9-8092-6E9F15AF02C9}"/>
                      </a:ext>
                    </a:extLst>
                  </p:cNvPr>
                  <p:cNvSpPr/>
                  <p:nvPr/>
                </p:nvSpPr>
                <p:spPr>
                  <a:xfrm>
                    <a:off x="5570575" y="3368932"/>
                    <a:ext cx="126834" cy="126834"/>
                  </a:xfrm>
                  <a:custGeom>
                    <a:avLst/>
                    <a:gdLst>
                      <a:gd name="connsiteX0" fmla="*/ 129210 w 126834"/>
                      <a:gd name="connsiteY0" fmla="*/ 65352 h 126834"/>
                      <a:gd name="connsiteX1" fmla="*/ 65858 w 126834"/>
                      <a:gd name="connsiteY1" fmla="*/ 128703 h 126834"/>
                      <a:gd name="connsiteX2" fmla="*/ 2001 w 126834"/>
                      <a:gd name="connsiteY2" fmla="*/ 65352 h 126834"/>
                      <a:gd name="connsiteX3" fmla="*/ 65858 w 126834"/>
                      <a:gd name="connsiteY3" fmla="*/ 2001 h 126834"/>
                      <a:gd name="connsiteX4" fmla="*/ 129210 w 126834"/>
                      <a:gd name="connsiteY4" fmla="*/ 65352 h 126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834" h="126834">
                        <a:moveTo>
                          <a:pt x="129210" y="65352"/>
                        </a:moveTo>
                        <a:cubicBezTo>
                          <a:pt x="129210" y="100321"/>
                          <a:pt x="100829" y="128703"/>
                          <a:pt x="65858" y="128703"/>
                        </a:cubicBezTo>
                        <a:cubicBezTo>
                          <a:pt x="30889" y="128703"/>
                          <a:pt x="2001" y="100321"/>
                          <a:pt x="2001" y="65352"/>
                        </a:cubicBezTo>
                        <a:cubicBezTo>
                          <a:pt x="2001" y="30382"/>
                          <a:pt x="30382" y="2001"/>
                          <a:pt x="65858" y="2001"/>
                        </a:cubicBezTo>
                        <a:cubicBezTo>
                          <a:pt x="101335" y="2001"/>
                          <a:pt x="129210" y="30382"/>
                          <a:pt x="129210" y="65352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50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01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5" name="Freeform: Shape 484">
                    <a:extLst>
                      <a:ext uri="{FF2B5EF4-FFF2-40B4-BE49-F238E27FC236}">
                        <a16:creationId xmlns:a16="http://schemas.microsoft.com/office/drawing/2014/main" id="{6AA64BE8-F6B3-4CE2-AA02-45B8C1B0FBCB}"/>
                      </a:ext>
                    </a:extLst>
                  </p:cNvPr>
                  <p:cNvSpPr/>
                  <p:nvPr/>
                </p:nvSpPr>
                <p:spPr>
                  <a:xfrm>
                    <a:off x="5517881" y="3519441"/>
                    <a:ext cx="233375" cy="131907"/>
                  </a:xfrm>
                  <a:custGeom>
                    <a:avLst/>
                    <a:gdLst>
                      <a:gd name="connsiteX0" fmla="*/ 118060 w 233374"/>
                      <a:gd name="connsiteY0" fmla="*/ 2001 h 131907"/>
                      <a:gd name="connsiteX1" fmla="*/ 234119 w 233374"/>
                      <a:gd name="connsiteY1" fmla="*/ 118059 h 131907"/>
                      <a:gd name="connsiteX2" fmla="*/ 234119 w 233374"/>
                      <a:gd name="connsiteY2" fmla="*/ 132250 h 131907"/>
                      <a:gd name="connsiteX3" fmla="*/ 2001 w 233374"/>
                      <a:gd name="connsiteY3" fmla="*/ 132250 h 131907"/>
                      <a:gd name="connsiteX4" fmla="*/ 2001 w 233374"/>
                      <a:gd name="connsiteY4" fmla="*/ 117552 h 131907"/>
                      <a:gd name="connsiteX5" fmla="*/ 118060 w 233374"/>
                      <a:gd name="connsiteY5" fmla="*/ 2001 h 13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3374" h="131907">
                        <a:moveTo>
                          <a:pt x="118060" y="2001"/>
                        </a:moveTo>
                        <a:cubicBezTo>
                          <a:pt x="181917" y="2001"/>
                          <a:pt x="234119" y="53695"/>
                          <a:pt x="234119" y="118059"/>
                        </a:cubicBezTo>
                        <a:lnTo>
                          <a:pt x="234119" y="132250"/>
                        </a:lnTo>
                        <a:lnTo>
                          <a:pt x="2001" y="132250"/>
                        </a:lnTo>
                        <a:lnTo>
                          <a:pt x="2001" y="117552"/>
                        </a:lnTo>
                        <a:cubicBezTo>
                          <a:pt x="2001" y="53695"/>
                          <a:pt x="53695" y="2001"/>
                          <a:pt x="118060" y="2001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50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01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23BF8486-AB4B-47DA-88B8-3EF9053ECCC3}"/>
                </a:ext>
              </a:extLst>
            </p:cNvPr>
            <p:cNvGrpSpPr/>
            <p:nvPr/>
          </p:nvGrpSpPr>
          <p:grpSpPr>
            <a:xfrm>
              <a:off x="1002683" y="3930118"/>
              <a:ext cx="1352258" cy="443198"/>
              <a:chOff x="806002" y="3806880"/>
              <a:chExt cx="1352450" cy="443260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E2F3E908-E129-4061-BEBC-B7052F4F50BE}"/>
                  </a:ext>
                </a:extLst>
              </p:cNvPr>
              <p:cNvSpPr/>
              <p:nvPr/>
            </p:nvSpPr>
            <p:spPr bwMode="auto">
              <a:xfrm>
                <a:off x="1278664" y="3806880"/>
                <a:ext cx="879788" cy="44326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Digital</a:t>
                </a:r>
                <a:b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resources</a:t>
                </a:r>
              </a:p>
            </p:txBody>
          </p: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E9A27C9-D423-4DF1-83F9-B175A6079930}"/>
                  </a:ext>
                </a:extLst>
              </p:cNvPr>
              <p:cNvGrpSpPr/>
              <p:nvPr/>
            </p:nvGrpSpPr>
            <p:grpSpPr>
              <a:xfrm>
                <a:off x="806002" y="3860070"/>
                <a:ext cx="340221" cy="336881"/>
                <a:chOff x="806002" y="3860068"/>
                <a:chExt cx="340221" cy="336881"/>
              </a:xfrm>
            </p:grpSpPr>
            <p:sp>
              <p:nvSpPr>
                <p:cNvPr id="464" name="Freeform 10">
                  <a:extLst>
                    <a:ext uri="{FF2B5EF4-FFF2-40B4-BE49-F238E27FC236}">
                      <a16:creationId xmlns:a16="http://schemas.microsoft.com/office/drawing/2014/main" id="{7D1426F3-F7B7-45BF-B9B7-195EB96B5C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9694" y="4044034"/>
                  <a:ext cx="150729" cy="150730"/>
                </a:xfrm>
                <a:custGeom>
                  <a:avLst/>
                  <a:gdLst>
                    <a:gd name="T0" fmla="*/ 81 w 81"/>
                    <a:gd name="T1" fmla="*/ 45 h 81"/>
                    <a:gd name="T2" fmla="*/ 81 w 81"/>
                    <a:gd name="T3" fmla="*/ 36 h 81"/>
                    <a:gd name="T4" fmla="*/ 72 w 81"/>
                    <a:gd name="T5" fmla="*/ 36 h 81"/>
                    <a:gd name="T6" fmla="*/ 66 w 81"/>
                    <a:gd name="T7" fmla="*/ 21 h 81"/>
                    <a:gd name="T8" fmla="*/ 72 w 81"/>
                    <a:gd name="T9" fmla="*/ 15 h 81"/>
                    <a:gd name="T10" fmla="*/ 66 w 81"/>
                    <a:gd name="T11" fmla="*/ 9 h 81"/>
                    <a:gd name="T12" fmla="*/ 60 w 81"/>
                    <a:gd name="T13" fmla="*/ 15 h 81"/>
                    <a:gd name="T14" fmla="*/ 45 w 81"/>
                    <a:gd name="T15" fmla="*/ 9 h 81"/>
                    <a:gd name="T16" fmla="*/ 45 w 81"/>
                    <a:gd name="T17" fmla="*/ 0 h 81"/>
                    <a:gd name="T18" fmla="*/ 36 w 81"/>
                    <a:gd name="T19" fmla="*/ 0 h 81"/>
                    <a:gd name="T20" fmla="*/ 36 w 81"/>
                    <a:gd name="T21" fmla="*/ 9 h 81"/>
                    <a:gd name="T22" fmla="*/ 21 w 81"/>
                    <a:gd name="T23" fmla="*/ 15 h 81"/>
                    <a:gd name="T24" fmla="*/ 15 w 81"/>
                    <a:gd name="T25" fmla="*/ 9 h 81"/>
                    <a:gd name="T26" fmla="*/ 9 w 81"/>
                    <a:gd name="T27" fmla="*/ 15 h 81"/>
                    <a:gd name="T28" fmla="*/ 15 w 81"/>
                    <a:gd name="T29" fmla="*/ 21 h 81"/>
                    <a:gd name="T30" fmla="*/ 9 w 81"/>
                    <a:gd name="T31" fmla="*/ 36 h 81"/>
                    <a:gd name="T32" fmla="*/ 0 w 81"/>
                    <a:gd name="T33" fmla="*/ 36 h 81"/>
                    <a:gd name="T34" fmla="*/ 0 w 81"/>
                    <a:gd name="T35" fmla="*/ 45 h 81"/>
                    <a:gd name="T36" fmla="*/ 9 w 81"/>
                    <a:gd name="T37" fmla="*/ 45 h 81"/>
                    <a:gd name="T38" fmla="*/ 15 w 81"/>
                    <a:gd name="T39" fmla="*/ 60 h 81"/>
                    <a:gd name="T40" fmla="*/ 9 w 81"/>
                    <a:gd name="T41" fmla="*/ 66 h 81"/>
                    <a:gd name="T42" fmla="*/ 15 w 81"/>
                    <a:gd name="T43" fmla="*/ 72 h 81"/>
                    <a:gd name="T44" fmla="*/ 21 w 81"/>
                    <a:gd name="T45" fmla="*/ 66 h 81"/>
                    <a:gd name="T46" fmla="*/ 36 w 81"/>
                    <a:gd name="T47" fmla="*/ 72 h 81"/>
                    <a:gd name="T48" fmla="*/ 36 w 81"/>
                    <a:gd name="T49" fmla="*/ 81 h 81"/>
                    <a:gd name="T50" fmla="*/ 45 w 81"/>
                    <a:gd name="T51" fmla="*/ 81 h 81"/>
                    <a:gd name="T52" fmla="*/ 45 w 81"/>
                    <a:gd name="T53" fmla="*/ 72 h 81"/>
                    <a:gd name="T54" fmla="*/ 60 w 81"/>
                    <a:gd name="T55" fmla="*/ 66 h 81"/>
                    <a:gd name="T56" fmla="*/ 66 w 81"/>
                    <a:gd name="T57" fmla="*/ 72 h 81"/>
                    <a:gd name="T58" fmla="*/ 72 w 81"/>
                    <a:gd name="T59" fmla="*/ 66 h 81"/>
                    <a:gd name="T60" fmla="*/ 66 w 81"/>
                    <a:gd name="T61" fmla="*/ 60 h 81"/>
                    <a:gd name="T62" fmla="*/ 72 w 81"/>
                    <a:gd name="T63" fmla="*/ 45 h 81"/>
                    <a:gd name="T64" fmla="*/ 81 w 81"/>
                    <a:gd name="T65" fmla="*/ 45 h 81"/>
                    <a:gd name="T66" fmla="*/ 40 w 81"/>
                    <a:gd name="T67" fmla="*/ 56 h 81"/>
                    <a:gd name="T68" fmla="*/ 25 w 81"/>
                    <a:gd name="T69" fmla="*/ 41 h 81"/>
                    <a:gd name="T70" fmla="*/ 40 w 81"/>
                    <a:gd name="T71" fmla="*/ 25 h 81"/>
                    <a:gd name="T72" fmla="*/ 56 w 81"/>
                    <a:gd name="T73" fmla="*/ 41 h 81"/>
                    <a:gd name="T74" fmla="*/ 40 w 81"/>
                    <a:gd name="T75" fmla="*/ 5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1" h="81">
                      <a:moveTo>
                        <a:pt x="81" y="45"/>
                      </a:move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ubicBezTo>
                        <a:pt x="71" y="31"/>
                        <a:pt x="69" y="26"/>
                        <a:pt x="66" y="21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6" y="12"/>
                        <a:pt x="50" y="10"/>
                        <a:pt x="45" y="9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1" y="10"/>
                        <a:pt x="25" y="12"/>
                        <a:pt x="21" y="15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2" y="26"/>
                        <a:pt x="10" y="31"/>
                        <a:pt x="9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10" y="50"/>
                        <a:pt x="12" y="56"/>
                        <a:pt x="15" y="60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15" y="72"/>
                        <a:pt x="15" y="72"/>
                        <a:pt x="15" y="72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5" y="69"/>
                        <a:pt x="31" y="72"/>
                        <a:pt x="36" y="72"/>
                      </a:cubicBezTo>
                      <a:cubicBezTo>
                        <a:pt x="36" y="81"/>
                        <a:pt x="36" y="81"/>
                        <a:pt x="36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50" y="72"/>
                        <a:pt x="56" y="69"/>
                        <a:pt x="60" y="66"/>
                      </a:cubicBezTo>
                      <a:cubicBezTo>
                        <a:pt x="66" y="72"/>
                        <a:pt x="66" y="72"/>
                        <a:pt x="66" y="72"/>
                      </a:cubicBezTo>
                      <a:cubicBezTo>
                        <a:pt x="72" y="66"/>
                        <a:pt x="72" y="66"/>
                        <a:pt x="72" y="66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9" y="56"/>
                        <a:pt x="71" y="50"/>
                        <a:pt x="72" y="45"/>
                      </a:cubicBezTo>
                      <a:lnTo>
                        <a:pt x="81" y="45"/>
                      </a:lnTo>
                      <a:close/>
                      <a:moveTo>
                        <a:pt x="40" y="56"/>
                      </a:moveTo>
                      <a:cubicBezTo>
                        <a:pt x="32" y="56"/>
                        <a:pt x="25" y="49"/>
                        <a:pt x="25" y="41"/>
                      </a:cubicBezTo>
                      <a:cubicBezTo>
                        <a:pt x="25" y="32"/>
                        <a:pt x="32" y="25"/>
                        <a:pt x="40" y="25"/>
                      </a:cubicBezTo>
                      <a:cubicBezTo>
                        <a:pt x="49" y="25"/>
                        <a:pt x="56" y="32"/>
                        <a:pt x="56" y="41"/>
                      </a:cubicBezTo>
                      <a:cubicBezTo>
                        <a:pt x="56" y="49"/>
                        <a:pt x="49" y="56"/>
                        <a:pt x="40" y="5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Freeform 11">
                  <a:extLst>
                    <a:ext uri="{FF2B5EF4-FFF2-40B4-BE49-F238E27FC236}">
                      <a16:creationId xmlns:a16="http://schemas.microsoft.com/office/drawing/2014/main" id="{81CCB744-8637-4008-9F4A-731F81A03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376" y="4046219"/>
                  <a:ext cx="117962" cy="150730"/>
                </a:xfrm>
                <a:custGeom>
                  <a:avLst/>
                  <a:gdLst>
                    <a:gd name="T0" fmla="*/ 54 w 54"/>
                    <a:gd name="T1" fmla="*/ 68 h 69"/>
                    <a:gd name="T2" fmla="*/ 0 w 54"/>
                    <a:gd name="T3" fmla="*/ 69 h 69"/>
                    <a:gd name="T4" fmla="*/ 0 w 54"/>
                    <a:gd name="T5" fmla="*/ 17 h 69"/>
                    <a:gd name="T6" fmla="*/ 10 w 54"/>
                    <a:gd name="T7" fmla="*/ 11 h 69"/>
                    <a:gd name="T8" fmla="*/ 17 w 54"/>
                    <a:gd name="T9" fmla="*/ 0 h 69"/>
                    <a:gd name="T10" fmla="*/ 54 w 54"/>
                    <a:gd name="T11" fmla="*/ 0 h 69"/>
                    <a:gd name="T12" fmla="*/ 54 w 54"/>
                    <a:gd name="T13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69">
                      <a:moveTo>
                        <a:pt x="54" y="68"/>
                      </a:moveTo>
                      <a:lnTo>
                        <a:pt x="0" y="69"/>
                      </a:lnTo>
                      <a:lnTo>
                        <a:pt x="0" y="17"/>
                      </a:lnTo>
                      <a:lnTo>
                        <a:pt x="10" y="11"/>
                      </a:lnTo>
                      <a:lnTo>
                        <a:pt x="17" y="0"/>
                      </a:lnTo>
                      <a:lnTo>
                        <a:pt x="54" y="0"/>
                      </a:lnTo>
                      <a:lnTo>
                        <a:pt x="54" y="68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6" name="Freeform 12">
                  <a:extLst>
                    <a:ext uri="{FF2B5EF4-FFF2-40B4-BE49-F238E27FC236}">
                      <a16:creationId xmlns:a16="http://schemas.microsoft.com/office/drawing/2014/main" id="{DC85D0FA-970A-46B9-8730-B5693322F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000" y="4046219"/>
                  <a:ext cx="37136" cy="37136"/>
                </a:xfrm>
                <a:custGeom>
                  <a:avLst/>
                  <a:gdLst>
                    <a:gd name="T0" fmla="*/ 17 w 17"/>
                    <a:gd name="T1" fmla="*/ 0 h 17"/>
                    <a:gd name="T2" fmla="*/ 17 w 17"/>
                    <a:gd name="T3" fmla="*/ 17 h 17"/>
                    <a:gd name="T4" fmla="*/ 0 w 17"/>
                    <a:gd name="T5" fmla="*/ 17 h 17"/>
                    <a:gd name="T6" fmla="*/ 17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17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7" name="Rectangle 13">
                  <a:extLst>
                    <a:ext uri="{FF2B5EF4-FFF2-40B4-BE49-F238E27FC236}">
                      <a16:creationId xmlns:a16="http://schemas.microsoft.com/office/drawing/2014/main" id="{01D50FAF-88F7-42C8-BE45-374F31497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002" y="3890651"/>
                  <a:ext cx="152914" cy="12014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8" name="Freeform 14">
                  <a:extLst>
                    <a:ext uri="{FF2B5EF4-FFF2-40B4-BE49-F238E27FC236}">
                      <a16:creationId xmlns:a16="http://schemas.microsoft.com/office/drawing/2014/main" id="{026C717A-ABF7-4D58-9F4F-915339909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7627" y="3860068"/>
                  <a:ext cx="152914" cy="30583"/>
                </a:xfrm>
                <a:custGeom>
                  <a:avLst/>
                  <a:gdLst>
                    <a:gd name="T0" fmla="*/ 62 w 70"/>
                    <a:gd name="T1" fmla="*/ 7 h 14"/>
                    <a:gd name="T2" fmla="*/ 62 w 70"/>
                    <a:gd name="T3" fmla="*/ 0 h 14"/>
                    <a:gd name="T4" fmla="*/ 51 w 70"/>
                    <a:gd name="T5" fmla="*/ 0 h 14"/>
                    <a:gd name="T6" fmla="*/ 51 w 70"/>
                    <a:gd name="T7" fmla="*/ 7 h 14"/>
                    <a:gd name="T8" fmla="*/ 18 w 70"/>
                    <a:gd name="T9" fmla="*/ 7 h 14"/>
                    <a:gd name="T10" fmla="*/ 18 w 70"/>
                    <a:gd name="T11" fmla="*/ 0 h 14"/>
                    <a:gd name="T12" fmla="*/ 7 w 70"/>
                    <a:gd name="T13" fmla="*/ 0 h 14"/>
                    <a:gd name="T14" fmla="*/ 7 w 70"/>
                    <a:gd name="T15" fmla="*/ 7 h 14"/>
                    <a:gd name="T16" fmla="*/ 0 w 70"/>
                    <a:gd name="T17" fmla="*/ 7 h 14"/>
                    <a:gd name="T18" fmla="*/ 0 w 70"/>
                    <a:gd name="T19" fmla="*/ 14 h 14"/>
                    <a:gd name="T20" fmla="*/ 70 w 70"/>
                    <a:gd name="T21" fmla="*/ 14 h 14"/>
                    <a:gd name="T22" fmla="*/ 70 w 70"/>
                    <a:gd name="T23" fmla="*/ 7 h 14"/>
                    <a:gd name="T24" fmla="*/ 62 w 70"/>
                    <a:gd name="T2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14">
                      <a:moveTo>
                        <a:pt x="62" y="7"/>
                      </a:moveTo>
                      <a:lnTo>
                        <a:pt x="62" y="0"/>
                      </a:lnTo>
                      <a:lnTo>
                        <a:pt x="51" y="0"/>
                      </a:lnTo>
                      <a:lnTo>
                        <a:pt x="51" y="7"/>
                      </a:lnTo>
                      <a:lnTo>
                        <a:pt x="18" y="7"/>
                      </a:lnTo>
                      <a:lnTo>
                        <a:pt x="18" y="0"/>
                      </a:lnTo>
                      <a:lnTo>
                        <a:pt x="7" y="0"/>
                      </a:lnTo>
                      <a:lnTo>
                        <a:pt x="7" y="7"/>
                      </a:lnTo>
                      <a:lnTo>
                        <a:pt x="0" y="7"/>
                      </a:lnTo>
                      <a:lnTo>
                        <a:pt x="0" y="14"/>
                      </a:lnTo>
                      <a:lnTo>
                        <a:pt x="70" y="14"/>
                      </a:lnTo>
                      <a:lnTo>
                        <a:pt x="70" y="7"/>
                      </a:lnTo>
                      <a:lnTo>
                        <a:pt x="62" y="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9" name="Rectangle 15">
                  <a:extLst>
                    <a:ext uri="{FF2B5EF4-FFF2-40B4-BE49-F238E27FC236}">
                      <a16:creationId xmlns:a16="http://schemas.microsoft.com/office/drawing/2014/main" id="{8D078982-DB96-4FE6-B870-91E545DF0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93" y="3993322"/>
                  <a:ext cx="150730" cy="17476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0" name="Rectangle 16">
                  <a:extLst>
                    <a:ext uri="{FF2B5EF4-FFF2-40B4-BE49-F238E27FC236}">
                      <a16:creationId xmlns:a16="http://schemas.microsoft.com/office/drawing/2014/main" id="{3B0D91C6-6C72-4361-AFD0-CC2BB2512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028" y="3978031"/>
                  <a:ext cx="19661" cy="24030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1" name="Rectangle 17">
                  <a:extLst>
                    <a:ext uri="{FF2B5EF4-FFF2-40B4-BE49-F238E27FC236}">
                      <a16:creationId xmlns:a16="http://schemas.microsoft.com/office/drawing/2014/main" id="{121C9AE4-40F4-4E09-9AC5-67785A36C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918" y="3914680"/>
                  <a:ext cx="32767" cy="3276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2" name="Rectangle 18">
                  <a:extLst>
                    <a:ext uri="{FF2B5EF4-FFF2-40B4-BE49-F238E27FC236}">
                      <a16:creationId xmlns:a16="http://schemas.microsoft.com/office/drawing/2014/main" id="{9455EB7A-98E8-4CF2-A718-8EFD98754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298" y="3914680"/>
                  <a:ext cx="32767" cy="3276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3" name="Freeform 19">
                  <a:extLst>
                    <a:ext uri="{FF2B5EF4-FFF2-40B4-BE49-F238E27FC236}">
                      <a16:creationId xmlns:a16="http://schemas.microsoft.com/office/drawing/2014/main" id="{041EFE93-E8D6-47DC-B805-42E011325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792" y="3914680"/>
                  <a:ext cx="30583" cy="32767"/>
                </a:xfrm>
                <a:custGeom>
                  <a:avLst/>
                  <a:gdLst>
                    <a:gd name="T0" fmla="*/ 14 w 14"/>
                    <a:gd name="T1" fmla="*/ 0 h 15"/>
                    <a:gd name="T2" fmla="*/ 0 w 14"/>
                    <a:gd name="T3" fmla="*/ 0 h 15"/>
                    <a:gd name="T4" fmla="*/ 0 w 14"/>
                    <a:gd name="T5" fmla="*/ 15 h 15"/>
                    <a:gd name="T6" fmla="*/ 14 w 14"/>
                    <a:gd name="T7" fmla="*/ 15 h 15"/>
                    <a:gd name="T8" fmla="*/ 14 w 14"/>
                    <a:gd name="T9" fmla="*/ 0 h 15"/>
                    <a:gd name="T10" fmla="*/ 14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4" name="Rectangle 20">
                  <a:extLst>
                    <a:ext uri="{FF2B5EF4-FFF2-40B4-BE49-F238E27FC236}">
                      <a16:creationId xmlns:a16="http://schemas.microsoft.com/office/drawing/2014/main" id="{2FCDE28A-EA84-47FC-876A-6944CB70B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918" y="3962739"/>
                  <a:ext cx="32767" cy="30583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5" name="Rectangle 21">
                  <a:extLst>
                    <a:ext uri="{FF2B5EF4-FFF2-40B4-BE49-F238E27FC236}">
                      <a16:creationId xmlns:a16="http://schemas.microsoft.com/office/drawing/2014/main" id="{E3674C26-4ADA-4CE9-B843-A1D961697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298" y="3962739"/>
                  <a:ext cx="32767" cy="30583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6" name="Freeform 22">
                  <a:extLst>
                    <a:ext uri="{FF2B5EF4-FFF2-40B4-BE49-F238E27FC236}">
                      <a16:creationId xmlns:a16="http://schemas.microsoft.com/office/drawing/2014/main" id="{14358DBA-DB60-4354-90E8-FD6FC08B6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792" y="3962739"/>
                  <a:ext cx="30583" cy="30583"/>
                </a:xfrm>
                <a:custGeom>
                  <a:avLst/>
                  <a:gdLst>
                    <a:gd name="T0" fmla="*/ 14 w 14"/>
                    <a:gd name="T1" fmla="*/ 0 h 14"/>
                    <a:gd name="T2" fmla="*/ 0 w 14"/>
                    <a:gd name="T3" fmla="*/ 0 h 14"/>
                    <a:gd name="T4" fmla="*/ 0 w 14"/>
                    <a:gd name="T5" fmla="*/ 14 h 14"/>
                    <a:gd name="T6" fmla="*/ 14 w 14"/>
                    <a:gd name="T7" fmla="*/ 14 h 14"/>
                    <a:gd name="T8" fmla="*/ 14 w 14"/>
                    <a:gd name="T9" fmla="*/ 0 h 14"/>
                    <a:gd name="T10" fmla="*/ 14 w 14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7" name="Rectangle 23">
                  <a:extLst>
                    <a:ext uri="{FF2B5EF4-FFF2-40B4-BE49-F238E27FC236}">
                      <a16:creationId xmlns:a16="http://schemas.microsoft.com/office/drawing/2014/main" id="{AB81BAEA-0342-4FD9-97BD-4A1855B9B1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93" y="3860068"/>
                  <a:ext cx="150730" cy="11796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8" name="Rectangle 24">
                  <a:extLst>
                    <a:ext uri="{FF2B5EF4-FFF2-40B4-BE49-F238E27FC236}">
                      <a16:creationId xmlns:a16="http://schemas.microsoft.com/office/drawing/2014/main" id="{3EFAE5A5-4C0D-4B73-9B31-5D5191C66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785" y="3875361"/>
                  <a:ext cx="117962" cy="8956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9" name="Freeform 25">
                  <a:extLst>
                    <a:ext uri="{FF2B5EF4-FFF2-40B4-BE49-F238E27FC236}">
                      <a16:creationId xmlns:a16="http://schemas.microsoft.com/office/drawing/2014/main" id="{596E533A-2EC3-4636-B4D9-63FF266CB6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93870" y="3860068"/>
                  <a:ext cx="150729" cy="117963"/>
                </a:xfrm>
                <a:custGeom>
                  <a:avLst/>
                  <a:gdLst>
                    <a:gd name="T0" fmla="*/ 0 w 69"/>
                    <a:gd name="T1" fmla="*/ 0 h 54"/>
                    <a:gd name="T2" fmla="*/ 0 w 69"/>
                    <a:gd name="T3" fmla="*/ 54 h 54"/>
                    <a:gd name="T4" fmla="*/ 69 w 69"/>
                    <a:gd name="T5" fmla="*/ 54 h 54"/>
                    <a:gd name="T6" fmla="*/ 69 w 69"/>
                    <a:gd name="T7" fmla="*/ 0 h 54"/>
                    <a:gd name="T8" fmla="*/ 0 w 69"/>
                    <a:gd name="T9" fmla="*/ 0 h 54"/>
                    <a:gd name="T10" fmla="*/ 61 w 69"/>
                    <a:gd name="T11" fmla="*/ 48 h 54"/>
                    <a:gd name="T12" fmla="*/ 7 w 69"/>
                    <a:gd name="T13" fmla="*/ 48 h 54"/>
                    <a:gd name="T14" fmla="*/ 7 w 69"/>
                    <a:gd name="T15" fmla="*/ 7 h 54"/>
                    <a:gd name="T16" fmla="*/ 61 w 69"/>
                    <a:gd name="T17" fmla="*/ 7 h 54"/>
                    <a:gd name="T18" fmla="*/ 61 w 69"/>
                    <a:gd name="T19" fmla="*/ 4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" h="54">
                      <a:moveTo>
                        <a:pt x="0" y="0"/>
                      </a:moveTo>
                      <a:lnTo>
                        <a:pt x="0" y="54"/>
                      </a:lnTo>
                      <a:lnTo>
                        <a:pt x="69" y="54"/>
                      </a:lnTo>
                      <a:lnTo>
                        <a:pt x="69" y="0"/>
                      </a:lnTo>
                      <a:lnTo>
                        <a:pt x="0" y="0"/>
                      </a:lnTo>
                      <a:close/>
                      <a:moveTo>
                        <a:pt x="61" y="48"/>
                      </a:moveTo>
                      <a:lnTo>
                        <a:pt x="7" y="48"/>
                      </a:lnTo>
                      <a:lnTo>
                        <a:pt x="7" y="7"/>
                      </a:lnTo>
                      <a:lnTo>
                        <a:pt x="61" y="7"/>
                      </a:lnTo>
                      <a:lnTo>
                        <a:pt x="61" y="4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1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BD2D36BC-9BBE-4F65-9878-B0B05140E717}"/>
                </a:ext>
              </a:extLst>
            </p:cNvPr>
            <p:cNvGrpSpPr/>
            <p:nvPr/>
          </p:nvGrpSpPr>
          <p:grpSpPr>
            <a:xfrm>
              <a:off x="2791093" y="3922012"/>
              <a:ext cx="1972747" cy="449349"/>
              <a:chOff x="3539799" y="4011862"/>
              <a:chExt cx="1973027" cy="449412"/>
            </a:xfrm>
          </p:grpSpPr>
          <p:grpSp>
            <p:nvGrpSpPr>
              <p:cNvPr id="458" name="Graphic 247" descr="engineer, assistance">
                <a:extLst>
                  <a:ext uri="{FF2B5EF4-FFF2-40B4-BE49-F238E27FC236}">
                    <a16:creationId xmlns:a16="http://schemas.microsoft.com/office/drawing/2014/main" id="{129BB298-00E6-4A4B-B05C-634B0C7AB664}"/>
                  </a:ext>
                </a:extLst>
              </p:cNvPr>
              <p:cNvGrpSpPr/>
              <p:nvPr/>
            </p:nvGrpSpPr>
            <p:grpSpPr>
              <a:xfrm>
                <a:off x="3539799" y="4011862"/>
                <a:ext cx="390508" cy="393216"/>
                <a:chOff x="6337562" y="5744951"/>
                <a:chExt cx="435026" cy="435024"/>
              </a:xfrm>
            </p:grpSpPr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CF23984B-73B9-490E-BDEA-7F76AF079133}"/>
                    </a:ext>
                  </a:extLst>
                </p:cNvPr>
                <p:cNvSpPr/>
                <p:nvPr/>
              </p:nvSpPr>
              <p:spPr>
                <a:xfrm>
                  <a:off x="6337562" y="5744951"/>
                  <a:ext cx="435026" cy="435024"/>
                </a:xfrm>
                <a:custGeom>
                  <a:avLst/>
                  <a:gdLst>
                    <a:gd name="connsiteX0" fmla="*/ 435549 w 435026"/>
                    <a:gd name="connsiteY0" fmla="*/ 241390 h 435024"/>
                    <a:gd name="connsiteX1" fmla="*/ 435549 w 435026"/>
                    <a:gd name="connsiteY1" fmla="*/ 195674 h 435024"/>
                    <a:gd name="connsiteX2" fmla="*/ 388383 w 435026"/>
                    <a:gd name="connsiteY2" fmla="*/ 195674 h 435024"/>
                    <a:gd name="connsiteX3" fmla="*/ 354803 w 435026"/>
                    <a:gd name="connsiteY3" fmla="*/ 114623 h 435024"/>
                    <a:gd name="connsiteX4" fmla="*/ 388155 w 435026"/>
                    <a:gd name="connsiteY4" fmla="*/ 81271 h 435024"/>
                    <a:gd name="connsiteX5" fmla="*/ 355871 w 435026"/>
                    <a:gd name="connsiteY5" fmla="*/ 48988 h 435024"/>
                    <a:gd name="connsiteX6" fmla="*/ 322519 w 435026"/>
                    <a:gd name="connsiteY6" fmla="*/ 82339 h 435024"/>
                    <a:gd name="connsiteX7" fmla="*/ 241467 w 435026"/>
                    <a:gd name="connsiteY7" fmla="*/ 48759 h 435024"/>
                    <a:gd name="connsiteX8" fmla="*/ 241467 w 435026"/>
                    <a:gd name="connsiteY8" fmla="*/ 1593 h 435024"/>
                    <a:gd name="connsiteX9" fmla="*/ 195752 w 435026"/>
                    <a:gd name="connsiteY9" fmla="*/ 1593 h 435024"/>
                    <a:gd name="connsiteX10" fmla="*/ 195752 w 435026"/>
                    <a:gd name="connsiteY10" fmla="*/ 48759 h 435024"/>
                    <a:gd name="connsiteX11" fmla="*/ 114699 w 435026"/>
                    <a:gd name="connsiteY11" fmla="*/ 82339 h 435024"/>
                    <a:gd name="connsiteX12" fmla="*/ 81347 w 435026"/>
                    <a:gd name="connsiteY12" fmla="*/ 48988 h 435024"/>
                    <a:gd name="connsiteX13" fmla="*/ 49064 w 435026"/>
                    <a:gd name="connsiteY13" fmla="*/ 81271 h 435024"/>
                    <a:gd name="connsiteX14" fmla="*/ 82416 w 435026"/>
                    <a:gd name="connsiteY14" fmla="*/ 114623 h 435024"/>
                    <a:gd name="connsiteX15" fmla="*/ 48835 w 435026"/>
                    <a:gd name="connsiteY15" fmla="*/ 195674 h 435024"/>
                    <a:gd name="connsiteX16" fmla="*/ 1593 w 435026"/>
                    <a:gd name="connsiteY16" fmla="*/ 195674 h 435024"/>
                    <a:gd name="connsiteX17" fmla="*/ 1593 w 435026"/>
                    <a:gd name="connsiteY17" fmla="*/ 241390 h 435024"/>
                    <a:gd name="connsiteX18" fmla="*/ 48759 w 435026"/>
                    <a:gd name="connsiteY18" fmla="*/ 241390 h 435024"/>
                    <a:gd name="connsiteX19" fmla="*/ 97451 w 435026"/>
                    <a:gd name="connsiteY19" fmla="*/ 339690 h 435024"/>
                    <a:gd name="connsiteX20" fmla="*/ 195752 w 435026"/>
                    <a:gd name="connsiteY20" fmla="*/ 388382 h 435024"/>
                    <a:gd name="connsiteX21" fmla="*/ 195752 w 435026"/>
                    <a:gd name="connsiteY21" fmla="*/ 435547 h 435024"/>
                    <a:gd name="connsiteX22" fmla="*/ 241467 w 435026"/>
                    <a:gd name="connsiteY22" fmla="*/ 435547 h 435024"/>
                    <a:gd name="connsiteX23" fmla="*/ 241467 w 435026"/>
                    <a:gd name="connsiteY23" fmla="*/ 388382 h 435024"/>
                    <a:gd name="connsiteX24" fmla="*/ 322519 w 435026"/>
                    <a:gd name="connsiteY24" fmla="*/ 354801 h 435024"/>
                    <a:gd name="connsiteX25" fmla="*/ 355871 w 435026"/>
                    <a:gd name="connsiteY25" fmla="*/ 388153 h 435024"/>
                    <a:gd name="connsiteX26" fmla="*/ 388155 w 435026"/>
                    <a:gd name="connsiteY26" fmla="*/ 355869 h 435024"/>
                    <a:gd name="connsiteX27" fmla="*/ 354803 w 435026"/>
                    <a:gd name="connsiteY27" fmla="*/ 322518 h 435024"/>
                    <a:gd name="connsiteX28" fmla="*/ 388383 w 435026"/>
                    <a:gd name="connsiteY28" fmla="*/ 241466 h 435024"/>
                    <a:gd name="connsiteX29" fmla="*/ 435549 w 435026"/>
                    <a:gd name="connsiteY29" fmla="*/ 241466 h 435024"/>
                    <a:gd name="connsiteX30" fmla="*/ 435549 w 435026"/>
                    <a:gd name="connsiteY30" fmla="*/ 241390 h 435024"/>
                    <a:gd name="connsiteX31" fmla="*/ 92948 w 435026"/>
                    <a:gd name="connsiteY31" fmla="*/ 218570 h 435024"/>
                    <a:gd name="connsiteX32" fmla="*/ 121492 w 435026"/>
                    <a:gd name="connsiteY32" fmla="*/ 138892 h 435024"/>
                    <a:gd name="connsiteX33" fmla="*/ 194073 w 435026"/>
                    <a:gd name="connsiteY33" fmla="*/ 95390 h 435024"/>
                    <a:gd name="connsiteX34" fmla="*/ 277796 w 435026"/>
                    <a:gd name="connsiteY34" fmla="*/ 107830 h 435024"/>
                    <a:gd name="connsiteX35" fmla="*/ 334654 w 435026"/>
                    <a:gd name="connsiteY35" fmla="*/ 170565 h 435024"/>
                    <a:gd name="connsiteX36" fmla="*/ 338775 w 435026"/>
                    <a:gd name="connsiteY36" fmla="*/ 255127 h 435024"/>
                    <a:gd name="connsiteX37" fmla="*/ 288328 w 435026"/>
                    <a:gd name="connsiteY37" fmla="*/ 323128 h 435024"/>
                    <a:gd name="connsiteX38" fmla="*/ 206207 w 435026"/>
                    <a:gd name="connsiteY38" fmla="*/ 343658 h 435024"/>
                    <a:gd name="connsiteX39" fmla="*/ 129658 w 435026"/>
                    <a:gd name="connsiteY39" fmla="*/ 307483 h 435024"/>
                    <a:gd name="connsiteX40" fmla="*/ 102336 w 435026"/>
                    <a:gd name="connsiteY40" fmla="*/ 266728 h 435024"/>
                    <a:gd name="connsiteX41" fmla="*/ 92948 w 435026"/>
                    <a:gd name="connsiteY41" fmla="*/ 218570 h 435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435026" h="435024">
                      <a:moveTo>
                        <a:pt x="435549" y="241390"/>
                      </a:moveTo>
                      <a:lnTo>
                        <a:pt x="435549" y="195674"/>
                      </a:lnTo>
                      <a:lnTo>
                        <a:pt x="388383" y="195674"/>
                      </a:lnTo>
                      <a:cubicBezTo>
                        <a:pt x="384491" y="166215"/>
                        <a:pt x="372891" y="138282"/>
                        <a:pt x="354803" y="114623"/>
                      </a:cubicBezTo>
                      <a:lnTo>
                        <a:pt x="388155" y="81271"/>
                      </a:lnTo>
                      <a:lnTo>
                        <a:pt x="355871" y="48988"/>
                      </a:lnTo>
                      <a:lnTo>
                        <a:pt x="322519" y="82339"/>
                      </a:lnTo>
                      <a:cubicBezTo>
                        <a:pt x="298860" y="64252"/>
                        <a:pt x="270927" y="52651"/>
                        <a:pt x="241467" y="48759"/>
                      </a:cubicBezTo>
                      <a:lnTo>
                        <a:pt x="241467" y="1593"/>
                      </a:lnTo>
                      <a:lnTo>
                        <a:pt x="195752" y="1593"/>
                      </a:lnTo>
                      <a:lnTo>
                        <a:pt x="195752" y="48759"/>
                      </a:lnTo>
                      <a:cubicBezTo>
                        <a:pt x="166292" y="52651"/>
                        <a:pt x="138359" y="64252"/>
                        <a:pt x="114699" y="82339"/>
                      </a:cubicBezTo>
                      <a:lnTo>
                        <a:pt x="81347" y="48988"/>
                      </a:lnTo>
                      <a:lnTo>
                        <a:pt x="49064" y="81271"/>
                      </a:lnTo>
                      <a:lnTo>
                        <a:pt x="82416" y="114623"/>
                      </a:lnTo>
                      <a:cubicBezTo>
                        <a:pt x="64328" y="138282"/>
                        <a:pt x="52728" y="166215"/>
                        <a:pt x="48835" y="195674"/>
                      </a:cubicBezTo>
                      <a:lnTo>
                        <a:pt x="1593" y="195674"/>
                      </a:lnTo>
                      <a:lnTo>
                        <a:pt x="1593" y="241390"/>
                      </a:lnTo>
                      <a:lnTo>
                        <a:pt x="48759" y="241390"/>
                      </a:lnTo>
                      <a:cubicBezTo>
                        <a:pt x="53796" y="278557"/>
                        <a:pt x="70892" y="313131"/>
                        <a:pt x="97451" y="339690"/>
                      </a:cubicBezTo>
                      <a:cubicBezTo>
                        <a:pt x="124011" y="366249"/>
                        <a:pt x="158507" y="383344"/>
                        <a:pt x="195752" y="388382"/>
                      </a:cubicBezTo>
                      <a:lnTo>
                        <a:pt x="195752" y="435547"/>
                      </a:lnTo>
                      <a:lnTo>
                        <a:pt x="241467" y="435547"/>
                      </a:lnTo>
                      <a:lnTo>
                        <a:pt x="241467" y="388382"/>
                      </a:lnTo>
                      <a:cubicBezTo>
                        <a:pt x="270927" y="384489"/>
                        <a:pt x="298860" y="372889"/>
                        <a:pt x="322519" y="354801"/>
                      </a:cubicBezTo>
                      <a:lnTo>
                        <a:pt x="355871" y="388153"/>
                      </a:lnTo>
                      <a:lnTo>
                        <a:pt x="388155" y="355869"/>
                      </a:lnTo>
                      <a:lnTo>
                        <a:pt x="354803" y="322518"/>
                      </a:lnTo>
                      <a:cubicBezTo>
                        <a:pt x="372891" y="298859"/>
                        <a:pt x="384491" y="270926"/>
                        <a:pt x="388383" y="241466"/>
                      </a:cubicBezTo>
                      <a:lnTo>
                        <a:pt x="435549" y="241466"/>
                      </a:lnTo>
                      <a:lnTo>
                        <a:pt x="435549" y="241390"/>
                      </a:lnTo>
                      <a:close/>
                      <a:moveTo>
                        <a:pt x="92948" y="218570"/>
                      </a:moveTo>
                      <a:cubicBezTo>
                        <a:pt x="92948" y="189492"/>
                        <a:pt x="103023" y="161330"/>
                        <a:pt x="121492" y="138892"/>
                      </a:cubicBezTo>
                      <a:cubicBezTo>
                        <a:pt x="139961" y="116454"/>
                        <a:pt x="165605" y="101038"/>
                        <a:pt x="194073" y="95390"/>
                      </a:cubicBezTo>
                      <a:cubicBezTo>
                        <a:pt x="222540" y="89743"/>
                        <a:pt x="252152" y="94093"/>
                        <a:pt x="277796" y="107830"/>
                      </a:cubicBezTo>
                      <a:cubicBezTo>
                        <a:pt x="303439" y="121492"/>
                        <a:pt x="323511" y="143700"/>
                        <a:pt x="334654" y="170565"/>
                      </a:cubicBezTo>
                      <a:cubicBezTo>
                        <a:pt x="345797" y="197430"/>
                        <a:pt x="347247" y="227270"/>
                        <a:pt x="338775" y="255127"/>
                      </a:cubicBezTo>
                      <a:cubicBezTo>
                        <a:pt x="330304" y="282908"/>
                        <a:pt x="312521" y="306948"/>
                        <a:pt x="288328" y="323128"/>
                      </a:cubicBezTo>
                      <a:cubicBezTo>
                        <a:pt x="264134" y="339308"/>
                        <a:pt x="235133" y="346559"/>
                        <a:pt x="206207" y="343658"/>
                      </a:cubicBezTo>
                      <a:cubicBezTo>
                        <a:pt x="177282" y="340834"/>
                        <a:pt x="150265" y="328012"/>
                        <a:pt x="129658" y="307483"/>
                      </a:cubicBezTo>
                      <a:cubicBezTo>
                        <a:pt x="117981" y="295882"/>
                        <a:pt x="108670" y="281992"/>
                        <a:pt x="102336" y="266728"/>
                      </a:cubicBezTo>
                      <a:cubicBezTo>
                        <a:pt x="96154" y="251388"/>
                        <a:pt x="92872" y="235055"/>
                        <a:pt x="92948" y="21857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0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</a:endParaRPr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3EAB851-3802-4868-B5AE-BC2064C1CE2F}"/>
                    </a:ext>
                  </a:extLst>
                </p:cNvPr>
                <p:cNvSpPr/>
                <p:nvPr/>
              </p:nvSpPr>
              <p:spPr>
                <a:xfrm>
                  <a:off x="6350232" y="5862734"/>
                  <a:ext cx="303612" cy="303611"/>
                </a:xfrm>
                <a:custGeom>
                  <a:avLst/>
                  <a:gdLst>
                    <a:gd name="connsiteX0" fmla="*/ 249557 w 303611"/>
                    <a:gd name="connsiteY0" fmla="*/ 108199 h 303610"/>
                    <a:gd name="connsiteX1" fmla="*/ 197354 w 303611"/>
                    <a:gd name="connsiteY1" fmla="*/ 55996 h 303610"/>
                    <a:gd name="connsiteX2" fmla="*/ 244368 w 303611"/>
                    <a:gd name="connsiteY2" fmla="*/ 8983 h 303610"/>
                    <a:gd name="connsiteX3" fmla="*/ 188959 w 303611"/>
                    <a:gd name="connsiteY3" fmla="*/ 3336 h 303610"/>
                    <a:gd name="connsiteX4" fmla="*/ 139580 w 303611"/>
                    <a:gd name="connsiteY4" fmla="*/ 29132 h 303610"/>
                    <a:gd name="connsiteX5" fmla="*/ 112562 w 303611"/>
                    <a:gd name="connsiteY5" fmla="*/ 77823 h 303610"/>
                    <a:gd name="connsiteX6" fmla="*/ 116836 w 303611"/>
                    <a:gd name="connsiteY6" fmla="*/ 133308 h 303610"/>
                    <a:gd name="connsiteX7" fmla="*/ 13041 w 303611"/>
                    <a:gd name="connsiteY7" fmla="*/ 237103 h 303610"/>
                    <a:gd name="connsiteX8" fmla="*/ 1593 w 303611"/>
                    <a:gd name="connsiteY8" fmla="*/ 264807 h 303610"/>
                    <a:gd name="connsiteX9" fmla="*/ 13041 w 303611"/>
                    <a:gd name="connsiteY9" fmla="*/ 292511 h 303610"/>
                    <a:gd name="connsiteX10" fmla="*/ 40745 w 303611"/>
                    <a:gd name="connsiteY10" fmla="*/ 303959 h 303610"/>
                    <a:gd name="connsiteX11" fmla="*/ 68449 w 303611"/>
                    <a:gd name="connsiteY11" fmla="*/ 292511 h 303610"/>
                    <a:gd name="connsiteX12" fmla="*/ 172245 w 303611"/>
                    <a:gd name="connsiteY12" fmla="*/ 188716 h 303610"/>
                    <a:gd name="connsiteX13" fmla="*/ 227730 w 303611"/>
                    <a:gd name="connsiteY13" fmla="*/ 192990 h 303610"/>
                    <a:gd name="connsiteX14" fmla="*/ 276422 w 303611"/>
                    <a:gd name="connsiteY14" fmla="*/ 165973 h 303610"/>
                    <a:gd name="connsiteX15" fmla="*/ 302218 w 303611"/>
                    <a:gd name="connsiteY15" fmla="*/ 116670 h 303610"/>
                    <a:gd name="connsiteX16" fmla="*/ 296570 w 303611"/>
                    <a:gd name="connsiteY16" fmla="*/ 61262 h 303610"/>
                    <a:gd name="connsiteX17" fmla="*/ 249557 w 303611"/>
                    <a:gd name="connsiteY17" fmla="*/ 108199 h 303610"/>
                    <a:gd name="connsiteX18" fmla="*/ 54712 w 303611"/>
                    <a:gd name="connsiteY18" fmla="*/ 278544 h 303610"/>
                    <a:gd name="connsiteX19" fmla="*/ 44714 w 303611"/>
                    <a:gd name="connsiteY19" fmla="*/ 283887 h 303610"/>
                    <a:gd name="connsiteX20" fmla="*/ 33419 w 303611"/>
                    <a:gd name="connsiteY20" fmla="*/ 282742 h 303610"/>
                    <a:gd name="connsiteX21" fmla="*/ 24642 w 303611"/>
                    <a:gd name="connsiteY21" fmla="*/ 275568 h 303610"/>
                    <a:gd name="connsiteX22" fmla="*/ 21360 w 303611"/>
                    <a:gd name="connsiteY22" fmla="*/ 264731 h 303610"/>
                    <a:gd name="connsiteX23" fmla="*/ 24642 w 303611"/>
                    <a:gd name="connsiteY23" fmla="*/ 253894 h 303610"/>
                    <a:gd name="connsiteX24" fmla="*/ 33419 w 303611"/>
                    <a:gd name="connsiteY24" fmla="*/ 246719 h 303610"/>
                    <a:gd name="connsiteX25" fmla="*/ 44714 w 303611"/>
                    <a:gd name="connsiteY25" fmla="*/ 245575 h 303610"/>
                    <a:gd name="connsiteX26" fmla="*/ 54712 w 303611"/>
                    <a:gd name="connsiteY26" fmla="*/ 250917 h 303610"/>
                    <a:gd name="connsiteX27" fmla="*/ 60436 w 303611"/>
                    <a:gd name="connsiteY27" fmla="*/ 264731 h 303610"/>
                    <a:gd name="connsiteX28" fmla="*/ 54712 w 303611"/>
                    <a:gd name="connsiteY28" fmla="*/ 278544 h 303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03611" h="303610">
                      <a:moveTo>
                        <a:pt x="249557" y="108199"/>
                      </a:moveTo>
                      <a:lnTo>
                        <a:pt x="197354" y="55996"/>
                      </a:lnTo>
                      <a:lnTo>
                        <a:pt x="244368" y="8983"/>
                      </a:lnTo>
                      <a:cubicBezTo>
                        <a:pt x="226890" y="1733"/>
                        <a:pt x="207581" y="-252"/>
                        <a:pt x="188959" y="3336"/>
                      </a:cubicBezTo>
                      <a:cubicBezTo>
                        <a:pt x="170337" y="6923"/>
                        <a:pt x="153165" y="15852"/>
                        <a:pt x="139580" y="29132"/>
                      </a:cubicBezTo>
                      <a:cubicBezTo>
                        <a:pt x="125995" y="42335"/>
                        <a:pt x="116608" y="59278"/>
                        <a:pt x="112562" y="77823"/>
                      </a:cubicBezTo>
                      <a:cubicBezTo>
                        <a:pt x="108518" y="96370"/>
                        <a:pt x="110044" y="115678"/>
                        <a:pt x="116836" y="133308"/>
                      </a:cubicBezTo>
                      <a:lnTo>
                        <a:pt x="13041" y="237103"/>
                      </a:lnTo>
                      <a:cubicBezTo>
                        <a:pt x="5714" y="244430"/>
                        <a:pt x="1593" y="254427"/>
                        <a:pt x="1593" y="264807"/>
                      </a:cubicBezTo>
                      <a:cubicBezTo>
                        <a:pt x="1593" y="275187"/>
                        <a:pt x="5714" y="285108"/>
                        <a:pt x="13041" y="292511"/>
                      </a:cubicBezTo>
                      <a:cubicBezTo>
                        <a:pt x="20368" y="299838"/>
                        <a:pt x="30366" y="303959"/>
                        <a:pt x="40745" y="303959"/>
                      </a:cubicBezTo>
                      <a:cubicBezTo>
                        <a:pt x="51125" y="303959"/>
                        <a:pt x="61047" y="299838"/>
                        <a:pt x="68449" y="292511"/>
                      </a:cubicBezTo>
                      <a:lnTo>
                        <a:pt x="172245" y="188716"/>
                      </a:lnTo>
                      <a:cubicBezTo>
                        <a:pt x="189951" y="195585"/>
                        <a:pt x="209184" y="197035"/>
                        <a:pt x="227730" y="192990"/>
                      </a:cubicBezTo>
                      <a:cubicBezTo>
                        <a:pt x="246275" y="188945"/>
                        <a:pt x="263142" y="179558"/>
                        <a:pt x="276422" y="165973"/>
                      </a:cubicBezTo>
                      <a:cubicBezTo>
                        <a:pt x="289625" y="152388"/>
                        <a:pt x="298631" y="135216"/>
                        <a:pt x="302218" y="116670"/>
                      </a:cubicBezTo>
                      <a:cubicBezTo>
                        <a:pt x="305805" y="98048"/>
                        <a:pt x="303821" y="78816"/>
                        <a:pt x="296570" y="61262"/>
                      </a:cubicBezTo>
                      <a:lnTo>
                        <a:pt x="249557" y="108199"/>
                      </a:lnTo>
                      <a:close/>
                      <a:moveTo>
                        <a:pt x="54712" y="278544"/>
                      </a:moveTo>
                      <a:cubicBezTo>
                        <a:pt x="51965" y="281292"/>
                        <a:pt x="48454" y="283124"/>
                        <a:pt x="44714" y="283887"/>
                      </a:cubicBezTo>
                      <a:cubicBezTo>
                        <a:pt x="40898" y="284650"/>
                        <a:pt x="37006" y="284269"/>
                        <a:pt x="33419" y="282742"/>
                      </a:cubicBezTo>
                      <a:cubicBezTo>
                        <a:pt x="29832" y="281292"/>
                        <a:pt x="26779" y="278774"/>
                        <a:pt x="24642" y="275568"/>
                      </a:cubicBezTo>
                      <a:cubicBezTo>
                        <a:pt x="22505" y="272363"/>
                        <a:pt x="21360" y="268547"/>
                        <a:pt x="21360" y="264731"/>
                      </a:cubicBezTo>
                      <a:cubicBezTo>
                        <a:pt x="21360" y="260839"/>
                        <a:pt x="22505" y="257099"/>
                        <a:pt x="24642" y="253894"/>
                      </a:cubicBezTo>
                      <a:cubicBezTo>
                        <a:pt x="26779" y="250688"/>
                        <a:pt x="29832" y="248169"/>
                        <a:pt x="33419" y="246719"/>
                      </a:cubicBezTo>
                      <a:cubicBezTo>
                        <a:pt x="37006" y="245269"/>
                        <a:pt x="40898" y="244888"/>
                        <a:pt x="44714" y="245575"/>
                      </a:cubicBezTo>
                      <a:cubicBezTo>
                        <a:pt x="48530" y="246338"/>
                        <a:pt x="51965" y="248169"/>
                        <a:pt x="54712" y="250917"/>
                      </a:cubicBezTo>
                      <a:cubicBezTo>
                        <a:pt x="58375" y="254580"/>
                        <a:pt x="60436" y="259541"/>
                        <a:pt x="60436" y="264731"/>
                      </a:cubicBezTo>
                      <a:cubicBezTo>
                        <a:pt x="60436" y="269921"/>
                        <a:pt x="58375" y="274881"/>
                        <a:pt x="54712" y="278544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0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</a:endParaRPr>
                </a:p>
              </p:txBody>
            </p:sp>
          </p:grp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99793E6-7867-4F78-B561-B7CD93B75F2A}"/>
                  </a:ext>
                </a:extLst>
              </p:cNvPr>
              <p:cNvSpPr/>
              <p:nvPr/>
            </p:nvSpPr>
            <p:spPr bwMode="auto">
              <a:xfrm>
                <a:off x="4063054" y="4018014"/>
                <a:ext cx="1449772" cy="44326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Free tools  </a:t>
                </a:r>
              </a:p>
              <a:p>
                <a:pPr marL="0" marR="0" lvl="0" indent="0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(Azure Migrate)</a:t>
                </a: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C45723-28DB-4AC4-BA00-29D5C65A5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8262" y="3988753"/>
            <a:ext cx="11020787" cy="868996"/>
          </a:xfrm>
          <a:prstGeom prst="rect">
            <a:avLst/>
          </a:prstGeom>
          <a:noFill/>
          <a:ln w="6350">
            <a:gradFill flip="none" rotWithShape="1">
              <a:gsLst>
                <a:gs pos="0">
                  <a:srgbClr val="0078D4"/>
                </a:gs>
                <a:gs pos="100000">
                  <a:srgbClr val="50E6FF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1554F7-6D0F-48CC-9B47-936830599C8A}"/>
              </a:ext>
            </a:extLst>
          </p:cNvPr>
          <p:cNvSpPr/>
          <p:nvPr/>
        </p:nvSpPr>
        <p:spPr bwMode="auto">
          <a:xfrm>
            <a:off x="1519750" y="5183189"/>
            <a:ext cx="9152501" cy="5495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28" tIns="146263" rIns="182828" bIns="14626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Reduce cost and risk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 Accelerate migration velocity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|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Deliver customer success 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1B7AE11-FC99-4D1E-AC41-CC9C2C217C3C}"/>
              </a:ext>
            </a:extLst>
          </p:cNvPr>
          <p:cNvSpPr/>
          <p:nvPr/>
        </p:nvSpPr>
        <p:spPr>
          <a:xfrm>
            <a:off x="3299096" y="5786654"/>
            <a:ext cx="5593808" cy="3747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32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Learn more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Azure.com/AMP</a:t>
            </a:r>
          </a:p>
        </p:txBody>
      </p:sp>
    </p:spTree>
    <p:extLst>
      <p:ext uri="{BB962C8B-B14F-4D97-AF65-F5344CB8AC3E}">
        <p14:creationId xmlns:p14="http://schemas.microsoft.com/office/powerpoint/2010/main" val="6383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52" y="487"/>
            <a:ext cx="12189548" cy="6857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5A2-4B54-454A-A6C2-F219FE08A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9492" y="1691093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</a:t>
            </a:r>
            <a:b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lang="en-US" sz="3200" b="1" kern="1200" dirty="0">
                <a:solidFill>
                  <a:srgbClr val="0078D4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resources</a:t>
            </a:r>
            <a:endParaRPr lang="en-US" dirty="0">
              <a:effectLst/>
            </a:endParaRPr>
          </a:p>
          <a:p>
            <a:endParaRPr lang="en-US" dirty="0"/>
          </a:p>
        </p:txBody>
      </p:sp>
      <p:grpSp>
        <p:nvGrpSpPr>
          <p:cNvPr id="7" name="Group 6" descr="Free Accou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429492" y="1931497"/>
            <a:ext cx="5336308" cy="1798193"/>
            <a:chOff x="1195752" y="3578839"/>
            <a:chExt cx="8862648" cy="3596894"/>
          </a:xfrm>
        </p:grpSpPr>
        <p:sp>
          <p:nvSpPr>
            <p:cNvPr id="38" name="TextBox 37"/>
            <p:cNvSpPr txBox="1"/>
            <p:nvPr/>
          </p:nvSpPr>
          <p:spPr>
            <a:xfrm>
              <a:off x="1195752" y="3578839"/>
              <a:ext cx="374408" cy="43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95752" y="4670717"/>
              <a:ext cx="8862648" cy="2505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  <a:hlinkClick r:id="rId3"/>
                </a:rPr>
                <a:t>Free account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76" dirty="0"/>
            </a:p>
            <a:p>
              <a:pPr defTabSz="932742">
                <a:defRPr/>
              </a:pPr>
              <a:endParaRPr lang="en-US" sz="1400" dirty="0"/>
            </a:p>
            <a:p>
              <a:endParaRPr lang="en-US" sz="1176" dirty="0"/>
            </a:p>
            <a:p>
              <a:endParaRPr lang="en-US" sz="1176" dirty="0"/>
            </a:p>
            <a:p>
              <a:pPr>
                <a:lnSpc>
                  <a:spcPct val="150000"/>
                </a:lnSpc>
              </a:pPr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04C7CD-30D8-7447-BFE2-8456DF97C27B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68C5C-131B-1448-A87B-0B65149AD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4771" y="0"/>
            <a:ext cx="5787229" cy="6858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90544-9ED5-304B-B815-ADF3AD4EA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585" y="1716153"/>
            <a:ext cx="1625600" cy="16256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C0729C91-D7E9-D345-84A8-4B3438DA4A23}"/>
              </a:ext>
            </a:extLst>
          </p:cNvPr>
          <p:cNvSpPr txBox="1"/>
          <p:nvPr/>
        </p:nvSpPr>
        <p:spPr>
          <a:xfrm>
            <a:off x="7124732" y="3437303"/>
            <a:ext cx="44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</a:t>
            </a:r>
            <a:endParaRPr lang="en-US" sz="3200" b="1" dirty="0">
              <a:solidFill>
                <a:schemeClr val="bg1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06FB2-F043-4046-9765-42F56DE8AD80}"/>
              </a:ext>
            </a:extLst>
          </p:cNvPr>
          <p:cNvSpPr txBox="1"/>
          <p:nvPr/>
        </p:nvSpPr>
        <p:spPr>
          <a:xfrm>
            <a:off x="7476355" y="3683226"/>
            <a:ext cx="3792908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info.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6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6AB3-BD19-400B-ACF8-D41A45A8FD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78D7"/>
                </a:solidFill>
              </a:rPr>
              <a:t>Microsoft</a:t>
            </a:r>
            <a:r>
              <a:rPr lang="en-US" baseline="0" dirty="0">
                <a:solidFill>
                  <a:srgbClr val="0078D7"/>
                </a:solidFill>
              </a:rPr>
              <a:t> Azure</a:t>
            </a:r>
            <a:endParaRPr lang="en-US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61D2AE-64A9-5D45-A570-E0C88726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" y="487"/>
            <a:ext cx="12192000" cy="6942855"/>
          </a:xfrm>
          <a:prstGeom prst="rect">
            <a:avLst/>
          </a:prstGeom>
          <a:solidFill>
            <a:srgbClr val="EBEB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A4410-754A-4477-87FD-6C2EAE2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56" y="1840445"/>
            <a:ext cx="9401560" cy="1886183"/>
          </a:xfrm>
        </p:spPr>
        <p:txBody>
          <a:bodyPr vert="horz" lIns="0" tIns="0" rIns="0" bIns="537855" rtlCol="0" anchor="b" anchorCtr="0">
            <a:normAutofit fontScale="90000"/>
          </a:bodyPr>
          <a:lstStyle/>
          <a:p>
            <a:r>
              <a:rPr lang="en-US" sz="4705" b="1" spc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Agenda:</a:t>
            </a:r>
            <a:br>
              <a:rPr lang="en-US" sz="4705" b="1" spc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4705" b="1" spc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</a:t>
            </a:r>
            <a:br>
              <a:rPr lang="en-US" sz="4705" b="1" spc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4705" b="1" spc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Migrations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17204-BFD4-654D-8D89-09F4C4BD5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Why move to the cloud?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Impact of deploy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Why migrate now?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Readiness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Why Azure infrastructure? 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Azure resources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1765" kern="1200" spc="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Appendix</a:t>
            </a:r>
            <a:endParaRPr lang="en-US" dirty="0">
              <a:effectLst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B056940-B031-2F44-AAF3-E9320E5B57FC}"/>
              </a:ext>
            </a:extLst>
          </p:cNvPr>
          <p:cNvSpPr txBox="1">
            <a:spLocks/>
          </p:cNvSpPr>
          <p:nvPr/>
        </p:nvSpPr>
        <p:spPr>
          <a:xfrm>
            <a:off x="7120848" y="1436790"/>
            <a:ext cx="4745563" cy="345524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65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move to the cloud?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 of deploy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migrate now?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Readiness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Azure infrastructure?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resources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E0210-DAD4-F141-82FA-523CCECCD48B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87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61D2AE-64A9-5D45-A570-E0C88726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6857028"/>
          </a:xfrm>
          <a:prstGeom prst="rect">
            <a:avLst/>
          </a:prstGeom>
          <a:solidFill>
            <a:srgbClr val="EBEB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A4410-754A-4477-87FD-6C2EAE2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41" y="1375457"/>
            <a:ext cx="9401560" cy="2468158"/>
          </a:xfrm>
        </p:spPr>
        <p:txBody>
          <a:bodyPr vert="horz" lIns="0" tIns="0" rIns="0" bIns="537855" rtlCol="0" anchor="b" anchorCtr="0">
            <a:normAutofit/>
          </a:bodyPr>
          <a:lstStyle/>
          <a:p>
            <a:r>
              <a:rPr lang="en-US" sz="42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Why move our </a:t>
            </a:r>
            <a:br>
              <a:rPr lang="en-US" sz="42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42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infrastructure to the cloud?</a:t>
            </a:r>
            <a:br>
              <a:rPr lang="en-US" sz="4705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endParaRPr lang="en-US" sz="4705" b="1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8DB1A6-FB24-F041-94BD-B8806B0AB2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836" y="2791149"/>
            <a:ext cx="9401560" cy="3128348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Exploring the operational, financial, </a:t>
            </a:r>
          </a:p>
          <a:p>
            <a:r>
              <a:rPr lang="en-US" sz="1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compliance and management benefits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FBB97-7148-A14E-AEDB-0087722670E4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2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68CA673-6D21-DD45-B017-4DCFF540C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4770" y="0"/>
            <a:ext cx="5787229" cy="6858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DB7524-DA65-46B5-B0BD-432B24FD25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242" y="696978"/>
            <a:ext cx="10515600" cy="13255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Montserrat"/>
                <a:cs typeface="Segoe UI Semibold" panose="020B0702040204020203" pitchFamily="34" charset="0"/>
              </a:rPr>
              <a:t>Operational 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3200" b="1" kern="1200" dirty="0">
                <a:solidFill>
                  <a:srgbClr val="0078D4"/>
                </a:solidFill>
                <a:effectLst/>
                <a:latin typeface="Segoe UI Semibold" panose="020B0702040204020203" pitchFamily="34" charset="0"/>
                <a:ea typeface="Montserrat"/>
                <a:cs typeface="Segoe UI Semibold" panose="020B0702040204020203" pitchFamily="34" charset="0"/>
              </a:rPr>
              <a:t>Benefits</a:t>
            </a:r>
            <a:endParaRPr lang="en-US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E9879-B0D2-0446-98CF-B4BC369C3F40}"/>
              </a:ext>
            </a:extLst>
          </p:cNvPr>
          <p:cNvSpPr txBox="1"/>
          <p:nvPr/>
        </p:nvSpPr>
        <p:spPr>
          <a:xfrm>
            <a:off x="540613" y="1773816"/>
            <a:ext cx="4298511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Expedite operational capacity while reducing IT overhead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13" y="2564854"/>
            <a:ext cx="4188182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932742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Gain efficiencies</a:t>
            </a:r>
          </a:p>
          <a:p>
            <a:pPr marL="285750" indent="-285750" defTabSz="932742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Raise reliability</a:t>
            </a:r>
          </a:p>
          <a:p>
            <a:pPr marL="285750" indent="-285750" defTabSz="932742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 scale cost-effectively</a:t>
            </a:r>
          </a:p>
          <a:p>
            <a:pPr marL="285750" indent="-285750" defTabSz="932742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[Other operational benefits]</a:t>
            </a:r>
          </a:p>
        </p:txBody>
      </p:sp>
      <p:grpSp>
        <p:nvGrpSpPr>
          <p:cNvPr id="3" name="Group 2" descr="90 percent&#10;Reduction in data center support needs by Year 3. *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430317" y="3014103"/>
            <a:ext cx="3862282" cy="1404239"/>
            <a:chOff x="14312417" y="7026693"/>
            <a:chExt cx="7725661" cy="4684832"/>
          </a:xfrm>
        </p:grpSpPr>
        <p:sp>
          <p:nvSpPr>
            <p:cNvPr id="24" name="TextBox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4312417" y="7619701"/>
              <a:ext cx="7527529" cy="195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Segoe UI Semibold" panose="020B0502040204020203" pitchFamily="34" charset="0"/>
                  <a:ea typeface="Montserrat" charset="0"/>
                  <a:cs typeface="Segoe UI Semibold" panose="020B0502040204020203" pitchFamily="34" charset="0"/>
                </a:rPr>
                <a:t>90 percent</a:t>
              </a:r>
            </a:p>
          </p:txBody>
        </p:sp>
        <p:sp>
          <p:nvSpPr>
            <p:cNvPr id="25" name="TextBox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4877089" y="9555231"/>
              <a:ext cx="6267894" cy="2156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Reduction in data center support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needs by Year 3.*</a:t>
              </a:r>
            </a:p>
            <a:p>
              <a:pPr algn="ctr"/>
              <a:endParaRPr lang="en-US" sz="800" spc="600" dirty="0">
                <a:solidFill>
                  <a:srgbClr val="0078D4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06A5BD-EC16-2343-A6D0-CBCF255D3183}"/>
                </a:ext>
              </a:extLst>
            </p:cNvPr>
            <p:cNvSpPr txBox="1"/>
            <p:nvPr/>
          </p:nvSpPr>
          <p:spPr>
            <a:xfrm>
              <a:off x="14510549" y="7026693"/>
              <a:ext cx="7527529" cy="86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78" b="1" spc="300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8F9425A-F43C-A54C-AFC2-BDB153702443}"/>
              </a:ext>
            </a:extLst>
          </p:cNvPr>
          <p:cNvSpPr txBox="1"/>
          <p:nvPr/>
        </p:nvSpPr>
        <p:spPr>
          <a:xfrm>
            <a:off x="6989921" y="5787949"/>
            <a:ext cx="46901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75664">
              <a:defRPr/>
            </a:pP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*The Total Economic Impact of Microsoft IaaS, a commissioned study 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conducted by Forrester Consulting on behalf of Microsoft, August 2019.</a:t>
            </a:r>
          </a:p>
          <a:p>
            <a:pPr algn="ctr" defTabSz="1075664">
              <a:defRPr/>
            </a:pP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https://azure.microsoft.com/resources/forrester-tei-microsoft-azure-iaas/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58B77E-04A2-9248-9ED5-DA1EF36B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1695" y="4712653"/>
            <a:ext cx="1516962" cy="153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A0C8C-AA6E-5D46-94E3-2E1B3345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6359" y="4712652"/>
            <a:ext cx="1516962" cy="153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3D25D-0ED6-FF44-AA9D-9ADAE00B2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560" y="4713318"/>
            <a:ext cx="1516962" cy="1530233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504E7B-D427-0E48-8AA9-77B9B90F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9" y="5082830"/>
            <a:ext cx="723262" cy="7232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D77A77-8177-9340-B504-2DAF242A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19" y="5065758"/>
            <a:ext cx="769038" cy="769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FFBECE-2C01-A34F-8BA4-B8B46D5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6" y="5061078"/>
            <a:ext cx="805659" cy="80565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7187BA5-B667-1E48-AA0A-84D7F029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806348" y="2186940"/>
            <a:ext cx="345711" cy="345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857F5C-88E6-1240-89A5-1467F1606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806348" y="2736215"/>
            <a:ext cx="345711" cy="345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91EA33-0FF7-6843-B4C6-D699305F2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454048" y="2186940"/>
            <a:ext cx="345711" cy="345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4A3E3F-8EAE-D544-A95B-9747AEA4C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454048" y="2736215"/>
            <a:ext cx="345711" cy="345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FC19D5-4D2D-3D4C-982F-9621BC33D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106510" y="2186940"/>
            <a:ext cx="345709" cy="345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41033E-81B7-6C49-81C4-2E436D8CB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106510" y="2736215"/>
            <a:ext cx="345709" cy="345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907087-8353-6B49-832B-3D7F0D410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760560" y="2194878"/>
            <a:ext cx="345709" cy="3457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620A6F-0C1A-E848-A5A8-20900E490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760560" y="2744153"/>
            <a:ext cx="345709" cy="3457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E8D6B-2F28-B84A-9F44-CE8CBF347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408260" y="2194878"/>
            <a:ext cx="345709" cy="3457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2E4DE6-4F73-A14A-8204-04C438EC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408260" y="2744153"/>
            <a:ext cx="345709" cy="345711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4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68CA673-6D21-DD45-B017-4DCFF540C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4771" y="-4238"/>
            <a:ext cx="5787229" cy="6858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B4840-F0DC-46C6-9E32-BA233259F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1606" y="960790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Montserrat"/>
                <a:cs typeface="Segoe UI Semibold" panose="020B0702040204020203" pitchFamily="34" charset="0"/>
              </a:rPr>
              <a:t>Financial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3200" b="1" kern="1200" dirty="0">
                <a:solidFill>
                  <a:srgbClr val="0078D4"/>
                </a:solidFill>
                <a:effectLst/>
                <a:latin typeface="Segoe UI Semibold" panose="020B0702040204020203" pitchFamily="34" charset="0"/>
                <a:ea typeface="Montserrat"/>
                <a:cs typeface="Segoe UI Semibold" panose="020B0702040204020203" pitchFamily="34" charset="0"/>
              </a:rPr>
              <a:t>benefits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E9879-B0D2-0446-98CF-B4BC369C3F40}"/>
              </a:ext>
            </a:extLst>
          </p:cNvPr>
          <p:cNvSpPr txBox="1"/>
          <p:nvPr/>
        </p:nvSpPr>
        <p:spPr>
          <a:xfrm>
            <a:off x="540613" y="1773822"/>
            <a:ext cx="429851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Reduce costs and enable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new revenue streams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613" y="2564860"/>
            <a:ext cx="4682708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</a:rPr>
              <a:t>Save on datacenter and hardware leasing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</a:rPr>
              <a:t>Avoid costs on license renewals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</a:rPr>
              <a:t>Switch from capital expenditure to operating expense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</a:rPr>
              <a:t>[Other financial benefits]</a:t>
            </a:r>
          </a:p>
        </p:txBody>
      </p:sp>
      <p:grpSp>
        <p:nvGrpSpPr>
          <p:cNvPr id="3" name="Group 2" descr="ROI of 478% after Year 3.*"/>
          <p:cNvGrpSpPr>
            <a:grpSpLocks noChangeAspect="1"/>
          </p:cNvGrpSpPr>
          <p:nvPr/>
        </p:nvGrpSpPr>
        <p:grpSpPr>
          <a:xfrm>
            <a:off x="7352628" y="2384255"/>
            <a:ext cx="3823354" cy="1487377"/>
            <a:chOff x="14159459" y="4925385"/>
            <a:chExt cx="7527530" cy="4962205"/>
          </a:xfrm>
        </p:grpSpPr>
        <p:sp>
          <p:nvSpPr>
            <p:cNvPr id="24" name="TextBox 23"/>
            <p:cNvSpPr txBox="1"/>
            <p:nvPr/>
          </p:nvSpPr>
          <p:spPr>
            <a:xfrm>
              <a:off x="14159459" y="5701879"/>
              <a:ext cx="7527530" cy="338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478%</a:t>
              </a:r>
              <a:endParaRPr lang="en-US" sz="40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856371" y="8860781"/>
              <a:ext cx="6267895" cy="102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after Year 3.*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8EF74B-AC85-4844-B7AA-F0380554BAA4}"/>
                </a:ext>
              </a:extLst>
            </p:cNvPr>
            <p:cNvSpPr txBox="1"/>
            <p:nvPr/>
          </p:nvSpPr>
          <p:spPr>
            <a:xfrm>
              <a:off x="14856373" y="4925385"/>
              <a:ext cx="6267895" cy="102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ROI of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8F9425A-F43C-A54C-AFC2-BDB153702443}"/>
              </a:ext>
            </a:extLst>
          </p:cNvPr>
          <p:cNvSpPr txBox="1"/>
          <p:nvPr/>
        </p:nvSpPr>
        <p:spPr>
          <a:xfrm>
            <a:off x="6989921" y="5787949"/>
            <a:ext cx="46901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75664">
              <a:defRPr/>
            </a:pP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*The Total Economic Impact of Microsoft IaaS, a commissioned study conducted by 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Forrester Consulting on behalf of Microsoft, August 2019.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https://azure.microsoft.com/resources/forrester-tei-microsoft-azure-iaas/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58B77E-04A2-9248-9ED5-DA1EF36B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1695" y="5023998"/>
            <a:ext cx="1516962" cy="153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A0C8C-AA6E-5D46-94E3-2E1B3345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6359" y="5021000"/>
            <a:ext cx="1516962" cy="153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3D25D-0ED6-FF44-AA9D-9ADAE00B2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560" y="5022832"/>
            <a:ext cx="1516962" cy="1530233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6C009B-D7C1-EC42-B243-2555DE358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74" y="5287661"/>
            <a:ext cx="986897" cy="986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D93A4-98B6-0544-9AED-ADD9A23DF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80" y="5227700"/>
            <a:ext cx="1049915" cy="104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0305B-6A02-5F46-9DCC-F2A599446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435" y="5413431"/>
            <a:ext cx="684484" cy="7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653D25D-0ED6-FF44-AA9D-9ADAE00B2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560" y="5021849"/>
            <a:ext cx="1516962" cy="1530233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8CA673-6D21-DD45-B017-4DCFF540C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4771" y="3"/>
            <a:ext cx="5787229" cy="6858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00CB5-768F-46E4-B2EB-E439CC85E9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1817" y="1006736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Montserrat"/>
                <a:cs typeface="Segoe UI Semibold" panose="020B0702040204020203" pitchFamily="34" charset="0"/>
              </a:rPr>
              <a:t>Compliance and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3200" b="1" kern="1200" dirty="0">
                <a:solidFill>
                  <a:srgbClr val="0078D4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management benefits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E9879-B0D2-0446-98CF-B4BC369C3F40}"/>
              </a:ext>
            </a:extLst>
          </p:cNvPr>
          <p:cNvSpPr txBox="1"/>
          <p:nvPr/>
        </p:nvSpPr>
        <p:spPr>
          <a:xfrm>
            <a:off x="540613" y="1781476"/>
            <a:ext cx="4298511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Improve effectiveness of managing regulatory challenges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612" y="2572514"/>
            <a:ext cx="5246618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Increase the efficiency and productivity of managing compliance tools, the compliance environment, and auditing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Reduce costs of compliance-related penalties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Improve agility in responding to new and ever-changing national and international regulations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Enhance the overall productivity of auditing and compliance teams as well as IT support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Reduce the incidence of unplanned downtime and minimize the use of help desk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64066" y="2294770"/>
            <a:ext cx="3763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$4.29</a:t>
            </a:r>
            <a:r>
              <a:rPr lang="en-US" sz="3200" b="1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287F20-5742-AF49-8BD1-65CD58C8BA4A}"/>
              </a:ext>
            </a:extLst>
          </p:cNvPr>
          <p:cNvSpPr txBox="1"/>
          <p:nvPr/>
        </p:nvSpPr>
        <p:spPr>
          <a:xfrm>
            <a:off x="9714429" y="2537740"/>
            <a:ext cx="163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million/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69676" y="3336983"/>
            <a:ext cx="313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688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value achieved by leveraging cloud IaaS for compliance*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F9425A-F43C-A54C-AFC2-BDB153702443}"/>
              </a:ext>
            </a:extLst>
          </p:cNvPr>
          <p:cNvSpPr txBox="1"/>
          <p:nvPr/>
        </p:nvSpPr>
        <p:spPr>
          <a:xfrm>
            <a:off x="6989921" y="5787949"/>
            <a:ext cx="46901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*IDC: Microsoft Azure Is Helping Organizations Manage Regulatory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 More Effectively, May 2019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58B77E-04A2-9248-9ED5-DA1EF36B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0046" y="5022833"/>
            <a:ext cx="1516962" cy="153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A0C8C-AA6E-5D46-94E3-2E1B3345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215" y="5022832"/>
            <a:ext cx="1516962" cy="153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9CB7B-5ED7-1342-AB5B-D23368B41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3" y="5277321"/>
            <a:ext cx="1048119" cy="1048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74582-2313-514D-B4C3-8B74FB26D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50" y="5338250"/>
            <a:ext cx="941197" cy="941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765E2-044B-514B-8B6E-A60B46E52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760" y="5335803"/>
            <a:ext cx="689551" cy="8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8AEED79-9DC6-7E4D-9F62-DC7333160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4771" y="3"/>
            <a:ext cx="5787229" cy="6858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4DAE6-F75A-4466-A608-65E84D1F1E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0518" y="2226022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The impact of deploying</a:t>
            </a:r>
            <a:br>
              <a:rPr lang="en-US" sz="3200" b="1" kern="12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lang="en-US" sz="3200" b="1" kern="1200" dirty="0">
                <a:solidFill>
                  <a:srgbClr val="0078D7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infrastructure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A5CDE-C9FD-1F42-8648-C2C6E3818585}"/>
              </a:ext>
            </a:extLst>
          </p:cNvPr>
          <p:cNvSpPr txBox="1"/>
          <p:nvPr/>
        </p:nvSpPr>
        <p:spPr>
          <a:xfrm>
            <a:off x="539815" y="3064158"/>
            <a:ext cx="4487355" cy="1708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By avoiding on-site infrastructure costs,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a deploy translates to a significant impact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on our overall ROI. </a:t>
            </a:r>
          </a:p>
          <a:p>
            <a:br>
              <a:rPr lang="en-US" dirty="0">
                <a:highlight>
                  <a:srgbClr val="FFFF00"/>
                </a:highlight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815" y="4214230"/>
            <a:ext cx="5082947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ROI of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478%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after Year </a:t>
            </a:r>
            <a:r>
              <a:rPr lang="en-US" sz="1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Payback of less than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three months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NPV (Net Present Value) =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$10.8 MM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5AB2E-2003-B04B-8B0A-7175F6D0EE9D}"/>
              </a:ext>
            </a:extLst>
          </p:cNvPr>
          <p:cNvSpPr txBox="1"/>
          <p:nvPr/>
        </p:nvSpPr>
        <p:spPr>
          <a:xfrm>
            <a:off x="9021140" y="3260123"/>
            <a:ext cx="2631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Avoided on-premises infrastructure costs of</a:t>
            </a:r>
          </a:p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$7.3 million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9B55A-9CE3-3849-BAA6-8AD0E32717F2}"/>
              </a:ext>
            </a:extLst>
          </p:cNvPr>
          <p:cNvSpPr txBox="1"/>
          <p:nvPr/>
        </p:nvSpPr>
        <p:spPr>
          <a:xfrm>
            <a:off x="6876103" y="5777604"/>
            <a:ext cx="46901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75664">
              <a:defRPr/>
            </a:pP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Total Economic Impact of Microsoft IaaS, a commissioned study conducted by 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Forrester Consulting on behalf of Microsoft, August 2019.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https://azure.microsoft.com/resources/forrester-tei-microsoft-azure-iaas/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4447E-EC7F-DA4A-938B-82B18D5CE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87" y="2449332"/>
            <a:ext cx="1422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61D2AE-64A9-5D45-A570-E0C88726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972"/>
            <a:ext cx="12192000" cy="6857028"/>
          </a:xfrm>
          <a:prstGeom prst="rect">
            <a:avLst/>
          </a:prstGeom>
          <a:solidFill>
            <a:srgbClr val="EBEB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CB187-FCEC-4FE9-B79F-3F3F917A4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9769"/>
            <a:ext cx="6134100" cy="687776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18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11960-0AEB-463E-991A-349129AA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7834" y="973"/>
            <a:ext cx="6149249" cy="6857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899C003-0CC7-43F8-A5F8-FBE6DF2901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10152" y="2251121"/>
            <a:ext cx="5545027" cy="12654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Moving infrastructure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 Azure and its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impacts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 compliance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 descr="27% more efficient IT compliance environment management teams">
            <a:extLst>
              <a:ext uri="{FF2B5EF4-FFF2-40B4-BE49-F238E27FC236}">
                <a16:creationId xmlns:a16="http://schemas.microsoft.com/office/drawing/2014/main" id="{62812E8A-32F6-42DC-9771-705A871BA884}"/>
              </a:ext>
            </a:extLst>
          </p:cNvPr>
          <p:cNvGrpSpPr/>
          <p:nvPr/>
        </p:nvGrpSpPr>
        <p:grpSpPr>
          <a:xfrm>
            <a:off x="551299" y="2151566"/>
            <a:ext cx="5443698" cy="1394460"/>
            <a:chOff x="551299" y="2151566"/>
            <a:chExt cx="5443698" cy="139446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E410FC-D296-40D9-A20A-A22798981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299" y="2151566"/>
              <a:ext cx="1394460" cy="1394460"/>
            </a:xfrm>
            <a:prstGeom prst="rect">
              <a:avLst/>
            </a:prstGeom>
            <a:effectLst>
              <a:reflection stA="99000" endPos="0" dir="5400000" sy="-100000" algn="bl" rotWithShape="0"/>
            </a:effectLst>
          </p:spPr>
        </p:pic>
        <p:sp>
          <p:nvSpPr>
            <p:cNvPr id="16" name="TextBox 15" descr="27% more efficient IT compliance environment management teams">
              <a:extLst>
                <a:ext uri="{FF2B5EF4-FFF2-40B4-BE49-F238E27FC236}">
                  <a16:creationId xmlns:a16="http://schemas.microsoft.com/office/drawing/2014/main" id="{09A4C990-B45B-4CEF-B7B2-A10C92416FB8}"/>
                </a:ext>
              </a:extLst>
            </p:cNvPr>
            <p:cNvSpPr txBox="1"/>
            <p:nvPr/>
          </p:nvSpPr>
          <p:spPr>
            <a:xfrm>
              <a:off x="2115293" y="2246095"/>
              <a:ext cx="3879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 efficient IT 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compliance environment            management teams</a:t>
              </a:r>
            </a:p>
          </p:txBody>
        </p:sp>
      </p:grpSp>
      <p:sp>
        <p:nvSpPr>
          <p:cNvPr id="18" name="TextBox 17">
            <a:hlinkClick r:id="rId4" highlightClick="1"/>
            <a:extLst>
              <a:ext uri="{FF2B5EF4-FFF2-40B4-BE49-F238E27FC236}">
                <a16:creationId xmlns:a16="http://schemas.microsoft.com/office/drawing/2014/main" id="{79AF4005-EEDB-4A7D-AD6C-123F6BFAB4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59846" y="3843141"/>
            <a:ext cx="3471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Key business value highlights:</a:t>
            </a:r>
            <a:endParaRPr lang="en-US" sz="1900" b="1" dirty="0">
              <a:solidFill>
                <a:schemeClr val="bg1"/>
              </a:solidFill>
              <a:latin typeface="Segoe UI Semibold" panose="020B0502040204020203" pitchFamily="34" charset="0"/>
              <a:ea typeface="Montserrat" charset="0"/>
              <a:cs typeface="Segoe UI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041B7-03C0-4904-978F-201364E3F576}"/>
              </a:ext>
            </a:extLst>
          </p:cNvPr>
          <p:cNvSpPr txBox="1"/>
          <p:nvPr/>
        </p:nvSpPr>
        <p:spPr>
          <a:xfrm>
            <a:off x="551299" y="4218719"/>
            <a:ext cx="4386192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24%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productive regulatory compliance teams 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39%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agility in responding to new regulations 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35%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 costs of compliance-related penalties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332E2-1044-48F1-93B2-ED08662B042D}"/>
              </a:ext>
            </a:extLst>
          </p:cNvPr>
          <p:cNvSpPr txBox="1"/>
          <p:nvPr/>
        </p:nvSpPr>
        <p:spPr>
          <a:xfrm>
            <a:off x="585150" y="5777604"/>
            <a:ext cx="46901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75664">
              <a:defRPr/>
            </a:pP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Total Economic Impact of Microsoft IaaS, a commissioned study conducted by 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Forrester Consulting on behalf of Microsoft, August 2019.</a:t>
            </a:r>
            <a:b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https://azure.microsoft.com/resources/forrester-tei-microsoft-azure-iaas/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47982-F405-4788-ACEE-E5B4EEDB6A6C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3DD91-6A84-418F-B4E1-BCF829449065}"/>
              </a:ext>
            </a:extLst>
          </p:cNvPr>
          <p:cNvSpPr txBox="1"/>
          <p:nvPr/>
        </p:nvSpPr>
        <p:spPr>
          <a:xfrm>
            <a:off x="6884893" y="3552315"/>
            <a:ext cx="4733365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How we can manage regulatory challenges         more effectively</a:t>
            </a:r>
          </a:p>
          <a:p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More IT organizations are seeing how moving infrastructure     to the cloud can increase the efficiency and productivity of managing compliance tools, the compliance environment,      and auditing.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61D2AE-64A9-5D45-A570-E0C88726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972"/>
            <a:ext cx="12192000" cy="6857028"/>
          </a:xfrm>
          <a:prstGeom prst="rect">
            <a:avLst/>
          </a:prstGeom>
          <a:solidFill>
            <a:srgbClr val="EBEBE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C5DFA-1D3C-49DE-8B4C-00DA4536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9769"/>
            <a:ext cx="6134100" cy="687776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18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BFFC48-B663-4316-B615-3E5A41AF6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398062" y="1710639"/>
            <a:ext cx="1016000" cy="1016000"/>
          </a:xfrm>
          <a:prstGeom prst="rect">
            <a:avLst/>
          </a:prstGeom>
        </p:spPr>
      </p:pic>
      <p:sp>
        <p:nvSpPr>
          <p:cNvPr id="22" name="Title 10">
            <a:extLst>
              <a:ext uri="{FF2B5EF4-FFF2-40B4-BE49-F238E27FC236}">
                <a16:creationId xmlns:a16="http://schemas.microsoft.com/office/drawing/2014/main" id="{E057D208-7E16-45CC-85F3-114E24A260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84475" y="2009022"/>
            <a:ext cx="4677697" cy="183760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Improve backup </a:t>
            </a:r>
            <a:b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and disaster recovery </a:t>
            </a:r>
            <a:b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with Azure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02EF2-78F9-44DA-B23B-0C6A1D572936}"/>
              </a:ext>
            </a:extLst>
          </p:cNvPr>
          <p:cNvSpPr txBox="1"/>
          <p:nvPr/>
        </p:nvSpPr>
        <p:spPr>
          <a:xfrm>
            <a:off x="502696" y="2873449"/>
            <a:ext cx="4781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44%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efficient </a:t>
            </a:r>
            <a:b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recovery teams*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E422B-E5F2-40A3-892B-07456B9E1C5B}"/>
              </a:ext>
            </a:extLst>
          </p:cNvPr>
          <p:cNvSpPr txBox="1"/>
          <p:nvPr/>
        </p:nvSpPr>
        <p:spPr>
          <a:xfrm>
            <a:off x="533400" y="4071208"/>
            <a:ext cx="4386192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99%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reduction in lost productivity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66%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reduction in average data recovery time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76%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faster backups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3EBBF-8FB1-42AF-92BC-3556084ED0B8}"/>
              </a:ext>
            </a:extLst>
          </p:cNvPr>
          <p:cNvSpPr txBox="1"/>
          <p:nvPr/>
        </p:nvSpPr>
        <p:spPr>
          <a:xfrm>
            <a:off x="8999621" y="324821"/>
            <a:ext cx="258835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06"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" charset="0"/>
                <a:cs typeface="Montserrat" charset="0"/>
              </a:rPr>
              <a:t>Making the move to the cloud   l   </a:t>
            </a:r>
            <a:r>
              <a:rPr 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BFF0B-AD97-4DCF-AB11-00A040EBB747}"/>
              </a:ext>
            </a:extLst>
          </p:cNvPr>
          <p:cNvSpPr txBox="1"/>
          <p:nvPr/>
        </p:nvSpPr>
        <p:spPr>
          <a:xfrm>
            <a:off x="6878918" y="3289670"/>
            <a:ext cx="4554070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Disaster recovery as a service, delivered via the cloud, dramatically changes the economics of disaster recovery, making </a:t>
            </a:r>
            <a:b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it both affordable and cost-effective for nearly every organization. 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Moreover, organizations can ensure the survival of their data in the event of a disaster and can quickly reestablish application services using on‐demand infrastructure.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***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E261B59B4644EB6F9985EF1025EA0" ma:contentTypeVersion="13" ma:contentTypeDescription="Create a new document." ma:contentTypeScope="" ma:versionID="07cc85ae7c3bf02a077db133854f85da">
  <xsd:schema xmlns:xsd="http://www.w3.org/2001/XMLSchema" xmlns:xs="http://www.w3.org/2001/XMLSchema" xmlns:p="http://schemas.microsoft.com/office/2006/metadata/properties" xmlns:ns3="bb2fd619-13a3-4217-b952-03229a20fc38" xmlns:ns4="9b145c50-0ed1-42f9-bd36-5f33c5678b5b" targetNamespace="http://schemas.microsoft.com/office/2006/metadata/properties" ma:root="true" ma:fieldsID="88bc9e6642218732b51b398f2e5f17f0" ns3:_="" ns4:_="">
    <xsd:import namespace="bb2fd619-13a3-4217-b952-03229a20fc38"/>
    <xsd:import namespace="9b145c50-0ed1-42f9-bd36-5f33c5678b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2fd619-13a3-4217-b952-03229a20f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5c50-0ed1-42f9-bd36-5f33c5678b5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b2fd619-13a3-4217-b952-03229a20fc38" xsi:nil="true"/>
  </documentManagement>
</p:properties>
</file>

<file path=customXml/itemProps1.xml><?xml version="1.0" encoding="utf-8"?>
<ds:datastoreItem xmlns:ds="http://schemas.openxmlformats.org/officeDocument/2006/customXml" ds:itemID="{DACD9618-4F5E-41B6-949D-5E562AD9C5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2fd619-13a3-4217-b952-03229a20fc38"/>
    <ds:schemaRef ds:uri="9b145c50-0ed1-42f9-bd36-5f33c5678b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685F95-F8B2-4583-B5DE-F8DC35E240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907F8-7FEF-402F-A1B0-63F4811929C7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9b145c50-0ed1-42f9-bd36-5f33c5678b5b"/>
    <ds:schemaRef ds:uri="bb2fd619-13a3-4217-b952-03229a20fc38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1482</Words>
  <Application>Microsoft Office PowerPoint</Application>
  <PresentationFormat>Widescreen</PresentationFormat>
  <Paragraphs>223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Montserrat Light</vt:lpstr>
      <vt:lpstr>Segoe UI</vt:lpstr>
      <vt:lpstr>Segoe UI Light</vt:lpstr>
      <vt:lpstr>Segoe UI Regular</vt:lpstr>
      <vt:lpstr>Segoe UI Semibold</vt:lpstr>
      <vt:lpstr>Wingdings</vt:lpstr>
      <vt:lpstr>Office Theme</vt:lpstr>
      <vt:lpstr>***Black Template</vt:lpstr>
      <vt:lpstr>Making the move  to the cloud</vt:lpstr>
      <vt:lpstr>Agenda: Azure Migrations</vt:lpstr>
      <vt:lpstr>Why move our  infrastructure to the cloud? </vt:lpstr>
      <vt:lpstr>Operational  Benefits</vt:lpstr>
      <vt:lpstr>Financial benefits </vt:lpstr>
      <vt:lpstr>Compliance and management benefits </vt:lpstr>
      <vt:lpstr>The impact of deploying Azure infrastructure </vt:lpstr>
      <vt:lpstr>Moving infrastructure to Azure and its impacts on compliance</vt:lpstr>
      <vt:lpstr>Improve backup  and disaster recovery  with Azure </vt:lpstr>
      <vt:lpstr>Why migrate to  cloud infrastructure now? </vt:lpstr>
      <vt:lpstr>Readiness</vt:lpstr>
      <vt:lpstr>Why Azure  infrastructure? </vt:lpstr>
      <vt:lpstr>Secure Savings Innovative</vt:lpstr>
      <vt:lpstr>Azure Migration Program</vt:lpstr>
      <vt:lpstr>Azure resources </vt:lpstr>
      <vt:lpstr>Microsoft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move  to the cloud</dc:title>
  <dc:creator>Microsoft Office User</dc:creator>
  <cp:lastModifiedBy>Rogba Adeyemi</cp:lastModifiedBy>
  <cp:revision>4</cp:revision>
  <cp:lastPrinted>2019-09-17T02:29:12Z</cp:lastPrinted>
  <dcterms:created xsi:type="dcterms:W3CDTF">2019-09-10T21:52:48Z</dcterms:created>
  <dcterms:modified xsi:type="dcterms:W3CDTF">2022-04-06T22:43:39Z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0x010100175E261B59B4644EB6F9985EF1025EA0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2020-06-30T23:36:08Z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e43fb46a-7900-4bef-8cf5-dd3420cd1a5e</vt:lpwstr>
  </property>
  <property fmtid="{D5CDD505-2E9C-101B-9397-08002B2CF9AE}" pid="9" name="MSIP_Label_f42aa342-8706-4288-bd11-ebb85995028c_ContentBits">
    <vt:lpwstr>0</vt:lpwstr>
  </property>
</Properties>
</file>