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679" r:id="rId4"/>
    <p:sldMasterId id="2147484858" r:id="rId5"/>
  </p:sldMasterIdLst>
  <p:notesMasterIdLst>
    <p:notesMasterId r:id="rId15"/>
  </p:notesMasterIdLst>
  <p:handoutMasterIdLst>
    <p:handoutMasterId r:id="rId16"/>
  </p:handoutMasterIdLst>
  <p:sldIdLst>
    <p:sldId id="1681" r:id="rId6"/>
    <p:sldId id="2076137923" r:id="rId7"/>
    <p:sldId id="2076137924" r:id="rId8"/>
    <p:sldId id="2076137926" r:id="rId9"/>
    <p:sldId id="2076137927" r:id="rId10"/>
    <p:sldId id="2076137928" r:id="rId11"/>
    <p:sldId id="2076137929" r:id="rId12"/>
    <p:sldId id="2076137930" r:id="rId13"/>
    <p:sldId id="2076137931"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5D899A1-894B-845D-612A-2510C1F7A378}" name="Rahul Gupta" initials="RG" userId="S::rahugup@microsoft.com::8f221e9d-1d05-4778-b46f-7cdbae6e98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Anna Swaty" initials="AS" lastIdx="16" clrIdx="5">
    <p:extLst>
      <p:ext uri="{19B8F6BF-5375-455C-9EA6-DF929625EA0E}">
        <p15:presenceInfo xmlns:p15="http://schemas.microsoft.com/office/powerpoint/2012/main" userId="S::aswaty@bridge.partners::9337fe90-25ec-4297-b959-6618350041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2F"/>
    <a:srgbClr val="FFFFFF"/>
    <a:srgbClr val="000000"/>
    <a:srgbClr val="FF9900"/>
    <a:srgbClr val="F2F2F2"/>
    <a:srgbClr val="50E6FF"/>
    <a:srgbClr val="0078D4"/>
    <a:srgbClr val="EBEBEB"/>
    <a:srgbClr val="3C3C41"/>
    <a:srgbClr val="1A1A1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83" autoAdjust="0"/>
  </p:normalViewPr>
  <p:slideViewPr>
    <p:cSldViewPr snapToGrid="0">
      <p:cViewPr>
        <p:scale>
          <a:sx n="68" d="100"/>
          <a:sy n="68" d="100"/>
        </p:scale>
        <p:origin x="186" y="-10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4/7/2022 2:55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4/7/2022 2:55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9A9F-6487-4B60-BB45-EB8E0B5A4A7D}"/>
              </a:ext>
            </a:extLst>
          </p:cNvPr>
          <p:cNvSpPr>
            <a:spLocks noGrp="1"/>
          </p:cNvSpPr>
          <p:nvPr>
            <p:ph type="ctrTitle"/>
          </p:nvPr>
        </p:nvSpPr>
        <p:spPr>
          <a:xfrm>
            <a:off x="1554163" y="1144588"/>
            <a:ext cx="9328150" cy="2435225"/>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DA8E9048-D93D-4CAF-A128-7D6638FA7DE2}"/>
              </a:ext>
            </a:extLst>
          </p:cNvPr>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2955290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F96FA1-D248-4007-A239-F6D2D284A658}"/>
              </a:ext>
            </a:extLst>
          </p:cNvPr>
          <p:cNvSpPr>
            <a:spLocks noGrp="1"/>
          </p:cNvSpPr>
          <p:nvPr>
            <p:ph type="dt" sz="half" idx="10"/>
          </p:nvPr>
        </p:nvSpPr>
        <p:spPr/>
        <p:txBody>
          <a:bodyPr/>
          <a:lstStyle/>
          <a:p>
            <a:fld id="{C4A676F0-063B-4F61-A4C2-C8257F38B9DC}" type="datetimeFigureOut">
              <a:rPr lang="en-US" smtClean="0"/>
              <a:t>4/7/2022</a:t>
            </a:fld>
            <a:endParaRPr lang="en-US"/>
          </a:p>
        </p:txBody>
      </p:sp>
      <p:sp>
        <p:nvSpPr>
          <p:cNvPr id="3" name="Footer Placeholder 2">
            <a:extLst>
              <a:ext uri="{FF2B5EF4-FFF2-40B4-BE49-F238E27FC236}">
                <a16:creationId xmlns:a16="http://schemas.microsoft.com/office/drawing/2014/main" id="{AF8F453F-8C66-4BFC-B2F7-C628776FDB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BB2F96-87A0-47DF-9A9E-905DC5F1DBDF}"/>
              </a:ext>
            </a:extLst>
          </p:cNvPr>
          <p:cNvSpPr>
            <a:spLocks noGrp="1"/>
          </p:cNvSpPr>
          <p:nvPr>
            <p:ph type="sldNum" sz="quarter" idx="12"/>
          </p:nvPr>
        </p:nvSpPr>
        <p:spPr/>
        <p:txBody>
          <a:bodyPr/>
          <a:lstStyle/>
          <a:p>
            <a:fld id="{2A838B62-9BAD-481C-9E8B-6E411C614614}" type="slidenum">
              <a:rPr lang="en-US" smtClean="0"/>
              <a:t>‹#›</a:t>
            </a:fld>
            <a:endParaRPr lang="en-US"/>
          </a:p>
        </p:txBody>
      </p:sp>
    </p:spTree>
    <p:extLst>
      <p:ext uri="{BB962C8B-B14F-4D97-AF65-F5344CB8AC3E}">
        <p14:creationId xmlns:p14="http://schemas.microsoft.com/office/powerpoint/2010/main" val="741905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6C9BD-C003-4DB6-B219-8B220B0523F9}"/>
              </a:ext>
            </a:extLst>
          </p:cNvPr>
          <p:cNvSpPr>
            <a:spLocks noGrp="1"/>
          </p:cNvSpPr>
          <p:nvPr>
            <p:ph type="title"/>
          </p:nvPr>
        </p:nvSpPr>
        <p:spPr>
          <a:xfrm>
            <a:off x="857250" y="466725"/>
            <a:ext cx="4010025" cy="16319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E1AE6-F5FF-4E85-88AE-22C90200D678}"/>
              </a:ext>
            </a:extLst>
          </p:cNvPr>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5441AB-A546-464F-9181-EBD68814493B}"/>
              </a:ext>
            </a:extLst>
          </p:cNvPr>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5B2F9-12AE-4790-8E95-AA45515DA3A2}"/>
              </a:ext>
            </a:extLst>
          </p:cNvPr>
          <p:cNvSpPr>
            <a:spLocks noGrp="1"/>
          </p:cNvSpPr>
          <p:nvPr>
            <p:ph type="dt" sz="half" idx="10"/>
          </p:nvPr>
        </p:nvSpPr>
        <p:spPr/>
        <p:txBody>
          <a:bodyPr/>
          <a:lstStyle/>
          <a:p>
            <a:fld id="{C4A676F0-063B-4F61-A4C2-C8257F38B9DC}" type="datetimeFigureOut">
              <a:rPr lang="en-US" smtClean="0"/>
              <a:t>4/7/2022</a:t>
            </a:fld>
            <a:endParaRPr lang="en-US"/>
          </a:p>
        </p:txBody>
      </p:sp>
      <p:sp>
        <p:nvSpPr>
          <p:cNvPr id="6" name="Footer Placeholder 5">
            <a:extLst>
              <a:ext uri="{FF2B5EF4-FFF2-40B4-BE49-F238E27FC236}">
                <a16:creationId xmlns:a16="http://schemas.microsoft.com/office/drawing/2014/main" id="{84BFBC84-BF74-4030-85CA-06DB697A8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D1F0A-C033-45EC-8015-68D3F0723F11}"/>
              </a:ext>
            </a:extLst>
          </p:cNvPr>
          <p:cNvSpPr>
            <a:spLocks noGrp="1"/>
          </p:cNvSpPr>
          <p:nvPr>
            <p:ph type="sldNum" sz="quarter" idx="12"/>
          </p:nvPr>
        </p:nvSpPr>
        <p:spPr/>
        <p:txBody>
          <a:bodyPr/>
          <a:lstStyle/>
          <a:p>
            <a:fld id="{2A838B62-9BAD-481C-9E8B-6E411C614614}" type="slidenum">
              <a:rPr lang="en-US" smtClean="0"/>
              <a:t>‹#›</a:t>
            </a:fld>
            <a:endParaRPr lang="en-US"/>
          </a:p>
        </p:txBody>
      </p:sp>
    </p:spTree>
    <p:extLst>
      <p:ext uri="{BB962C8B-B14F-4D97-AF65-F5344CB8AC3E}">
        <p14:creationId xmlns:p14="http://schemas.microsoft.com/office/powerpoint/2010/main" val="2459238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01E1E-04BC-479A-8D2F-A1960C2B05B1}"/>
              </a:ext>
            </a:extLst>
          </p:cNvPr>
          <p:cNvSpPr>
            <a:spLocks noGrp="1"/>
          </p:cNvSpPr>
          <p:nvPr>
            <p:ph type="title"/>
          </p:nvPr>
        </p:nvSpPr>
        <p:spPr>
          <a:xfrm>
            <a:off x="857250" y="466725"/>
            <a:ext cx="4010025" cy="16319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ACCC61-7A06-45E8-A22E-0CBD90456AAD}"/>
              </a:ext>
            </a:extLst>
          </p:cNvPr>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B940DE-006C-4F79-AA20-99C6EF870DFB}"/>
              </a:ext>
            </a:extLst>
          </p:cNvPr>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15630-9240-480D-B469-4217C0AA6098}"/>
              </a:ext>
            </a:extLst>
          </p:cNvPr>
          <p:cNvSpPr>
            <a:spLocks noGrp="1"/>
          </p:cNvSpPr>
          <p:nvPr>
            <p:ph type="dt" sz="half" idx="10"/>
          </p:nvPr>
        </p:nvSpPr>
        <p:spPr/>
        <p:txBody>
          <a:bodyPr/>
          <a:lstStyle/>
          <a:p>
            <a:fld id="{C4A676F0-063B-4F61-A4C2-C8257F38B9DC}" type="datetimeFigureOut">
              <a:rPr lang="en-US" smtClean="0"/>
              <a:t>4/7/2022</a:t>
            </a:fld>
            <a:endParaRPr lang="en-US"/>
          </a:p>
        </p:txBody>
      </p:sp>
      <p:sp>
        <p:nvSpPr>
          <p:cNvPr id="6" name="Footer Placeholder 5">
            <a:extLst>
              <a:ext uri="{FF2B5EF4-FFF2-40B4-BE49-F238E27FC236}">
                <a16:creationId xmlns:a16="http://schemas.microsoft.com/office/drawing/2014/main" id="{D6F3676C-34C8-44BC-800B-3634EF84F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6EFEE-D626-48B1-9A90-03A3CA34FB0F}"/>
              </a:ext>
            </a:extLst>
          </p:cNvPr>
          <p:cNvSpPr>
            <a:spLocks noGrp="1"/>
          </p:cNvSpPr>
          <p:nvPr>
            <p:ph type="sldNum" sz="quarter" idx="12"/>
          </p:nvPr>
        </p:nvSpPr>
        <p:spPr/>
        <p:txBody>
          <a:bodyPr/>
          <a:lstStyle/>
          <a:p>
            <a:fld id="{2A838B62-9BAD-481C-9E8B-6E411C614614}" type="slidenum">
              <a:rPr lang="en-US" smtClean="0"/>
              <a:t>‹#›</a:t>
            </a:fld>
            <a:endParaRPr lang="en-US"/>
          </a:p>
        </p:txBody>
      </p:sp>
    </p:spTree>
    <p:extLst>
      <p:ext uri="{BB962C8B-B14F-4D97-AF65-F5344CB8AC3E}">
        <p14:creationId xmlns:p14="http://schemas.microsoft.com/office/powerpoint/2010/main" val="3572491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C041-6214-4AEB-B82F-24A76B803B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77821F-480F-4173-A9A9-CED4D96E7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2DC01-A9A0-4779-8DFC-66A457CCFB1A}"/>
              </a:ext>
            </a:extLst>
          </p:cNvPr>
          <p:cNvSpPr>
            <a:spLocks noGrp="1"/>
          </p:cNvSpPr>
          <p:nvPr>
            <p:ph type="dt" sz="half" idx="10"/>
          </p:nvPr>
        </p:nvSpPr>
        <p:spPr/>
        <p:txBody>
          <a:bodyPr/>
          <a:lstStyle/>
          <a:p>
            <a:fld id="{C4A676F0-063B-4F61-A4C2-C8257F38B9DC}" type="datetimeFigureOut">
              <a:rPr lang="en-US" smtClean="0"/>
              <a:t>4/7/2022</a:t>
            </a:fld>
            <a:endParaRPr lang="en-US"/>
          </a:p>
        </p:txBody>
      </p:sp>
      <p:sp>
        <p:nvSpPr>
          <p:cNvPr id="5" name="Footer Placeholder 4">
            <a:extLst>
              <a:ext uri="{FF2B5EF4-FFF2-40B4-BE49-F238E27FC236}">
                <a16:creationId xmlns:a16="http://schemas.microsoft.com/office/drawing/2014/main" id="{18165212-F94D-4DF9-9FEE-D5B051782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47586-3625-4C54-8FA6-B41520149955}"/>
              </a:ext>
            </a:extLst>
          </p:cNvPr>
          <p:cNvSpPr>
            <a:spLocks noGrp="1"/>
          </p:cNvSpPr>
          <p:nvPr>
            <p:ph type="sldNum" sz="quarter" idx="12"/>
          </p:nvPr>
        </p:nvSpPr>
        <p:spPr/>
        <p:txBody>
          <a:bodyPr/>
          <a:lstStyle/>
          <a:p>
            <a:fld id="{2A838B62-9BAD-481C-9E8B-6E411C614614}" type="slidenum">
              <a:rPr lang="en-US" smtClean="0"/>
              <a:t>‹#›</a:t>
            </a:fld>
            <a:endParaRPr lang="en-US"/>
          </a:p>
        </p:txBody>
      </p:sp>
    </p:spTree>
    <p:extLst>
      <p:ext uri="{BB962C8B-B14F-4D97-AF65-F5344CB8AC3E}">
        <p14:creationId xmlns:p14="http://schemas.microsoft.com/office/powerpoint/2010/main" val="3296003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D5E51-7446-4D16-8E04-3FD2E6175F0B}"/>
              </a:ext>
            </a:extLst>
          </p:cNvPr>
          <p:cNvSpPr>
            <a:spLocks noGrp="1"/>
          </p:cNvSpPr>
          <p:nvPr>
            <p:ph type="title" orient="vert"/>
          </p:nvPr>
        </p:nvSpPr>
        <p:spPr>
          <a:xfrm>
            <a:off x="8899525" y="373063"/>
            <a:ext cx="2681288" cy="59261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DCDF17-769D-436A-A046-EE1BFEB0025D}"/>
              </a:ext>
            </a:extLst>
          </p:cNvPr>
          <p:cNvSpPr>
            <a:spLocks noGrp="1"/>
          </p:cNvSpPr>
          <p:nvPr>
            <p:ph type="body" orient="vert" idx="1"/>
          </p:nvPr>
        </p:nvSpPr>
        <p:spPr>
          <a:xfrm>
            <a:off x="855663" y="373063"/>
            <a:ext cx="7891462" cy="5926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CF8A71-AC09-4EAF-9EB2-88601147B10D}"/>
              </a:ext>
            </a:extLst>
          </p:cNvPr>
          <p:cNvSpPr>
            <a:spLocks noGrp="1"/>
          </p:cNvSpPr>
          <p:nvPr>
            <p:ph type="dt" sz="half" idx="10"/>
          </p:nvPr>
        </p:nvSpPr>
        <p:spPr/>
        <p:txBody>
          <a:bodyPr/>
          <a:lstStyle/>
          <a:p>
            <a:fld id="{C4A676F0-063B-4F61-A4C2-C8257F38B9DC}" type="datetimeFigureOut">
              <a:rPr lang="en-US" smtClean="0"/>
              <a:t>4/7/2022</a:t>
            </a:fld>
            <a:endParaRPr lang="en-US"/>
          </a:p>
        </p:txBody>
      </p:sp>
      <p:sp>
        <p:nvSpPr>
          <p:cNvPr id="5" name="Footer Placeholder 4">
            <a:extLst>
              <a:ext uri="{FF2B5EF4-FFF2-40B4-BE49-F238E27FC236}">
                <a16:creationId xmlns:a16="http://schemas.microsoft.com/office/drawing/2014/main" id="{58C82432-4807-480A-B88F-67EC86F2F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1B6AB-5F8E-4ED2-BA23-DF08EE9A0D93}"/>
              </a:ext>
            </a:extLst>
          </p:cNvPr>
          <p:cNvSpPr>
            <a:spLocks noGrp="1"/>
          </p:cNvSpPr>
          <p:nvPr>
            <p:ph type="sldNum" sz="quarter" idx="12"/>
          </p:nvPr>
        </p:nvSpPr>
        <p:spPr/>
        <p:txBody>
          <a:bodyPr/>
          <a:lstStyle/>
          <a:p>
            <a:fld id="{2A838B62-9BAD-481C-9E8B-6E411C614614}" type="slidenum">
              <a:rPr lang="en-US" smtClean="0"/>
              <a:t>‹#›</a:t>
            </a:fld>
            <a:endParaRPr lang="en-US"/>
          </a:p>
        </p:txBody>
      </p:sp>
    </p:spTree>
    <p:extLst>
      <p:ext uri="{BB962C8B-B14F-4D97-AF65-F5344CB8AC3E}">
        <p14:creationId xmlns:p14="http://schemas.microsoft.com/office/powerpoint/2010/main" val="2402003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961969" y="-143812"/>
            <a:ext cx="3106682" cy="7208188"/>
          </a:xfrm>
          <a:prstGeom prst="rect">
            <a:avLst/>
          </a:prstGeom>
          <a:noFill/>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lgn="ctr">
              <a:defRPr sz="4800" strike="noStrike" spc="-50" baseline="0">
                <a:solidFill>
                  <a:srgbClr val="FFAB2F"/>
                </a:solidFill>
              </a:defRPr>
            </a:lvl1pPr>
          </a:lstStyle>
          <a:p>
            <a:r>
              <a:rPr lang="en-US" dirty="0"/>
              <a:t>Web App Migration Assessment</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lgn="ctr">
              <a:defRPr sz="1800">
                <a:solidFill>
                  <a:schemeClr val="bg1"/>
                </a:solidFill>
              </a:defRPr>
            </a:lvl1pPr>
            <a:lvl2pPr>
              <a:defRPr sz="1800">
                <a:solidFill>
                  <a:srgbClr val="000000"/>
                </a:solidFill>
              </a:defRPr>
            </a:lvl2pPr>
            <a:lvl3pPr>
              <a:defRPr sz="1400"/>
            </a:lvl3pPr>
            <a:lvl4pPr>
              <a:defRPr sz="1400"/>
            </a:lvl4pPr>
            <a:lvl5pPr>
              <a:defRPr sz="1050"/>
            </a:lvl5pPr>
          </a:lstStyle>
          <a:p>
            <a:pPr lvl="0"/>
            <a:r>
              <a:rPr lang="en-US" dirty="0"/>
              <a:t>Rogba Adeyemi</a:t>
            </a:r>
            <a:br>
              <a:rPr lang="en-US" dirty="0"/>
            </a:br>
            <a:r>
              <a:rPr lang="en-US" dirty="0"/>
              <a:t>April 7, 2022</a:t>
            </a:r>
          </a:p>
        </p:txBody>
      </p:sp>
      <p:pic>
        <p:nvPicPr>
          <p:cNvPr id="7" name="Picture 6">
            <a:extLst>
              <a:ext uri="{FF2B5EF4-FFF2-40B4-BE49-F238E27FC236}">
                <a16:creationId xmlns:a16="http://schemas.microsoft.com/office/drawing/2014/main" id="{581BAE20-FC15-427D-B362-5562051FB455}"/>
              </a:ext>
            </a:extLst>
          </p:cNvPr>
          <p:cNvPicPr>
            <a:picLocks noChangeAspect="1"/>
          </p:cNvPicPr>
          <p:nvPr userDrawn="1"/>
        </p:nvPicPr>
        <p:blipFill>
          <a:blip r:embed="rId3"/>
          <a:stretch>
            <a:fillRect/>
          </a:stretch>
        </p:blipFill>
        <p:spPr>
          <a:xfrm>
            <a:off x="367824" y="287464"/>
            <a:ext cx="2276475" cy="476250"/>
          </a:xfrm>
          <a:prstGeom prst="rect">
            <a:avLst/>
          </a:prstGeom>
        </p:spPr>
      </p:pic>
      <p:pic>
        <p:nvPicPr>
          <p:cNvPr id="1028" name="Picture 4">
            <a:extLst>
              <a:ext uri="{FF2B5EF4-FFF2-40B4-BE49-F238E27FC236}">
                <a16:creationId xmlns:a16="http://schemas.microsoft.com/office/drawing/2014/main" id="{C311AE19-40F0-425E-9D96-2086E1F9203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096000" y="-1"/>
            <a:ext cx="6340475" cy="699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1768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961969" y="-143812"/>
            <a:ext cx="3106682" cy="7208188"/>
          </a:xfrm>
          <a:prstGeom prst="rect">
            <a:avLst/>
          </a:prstGeom>
          <a:noFill/>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lgn="ctr">
              <a:defRPr sz="4800" strike="noStrike" spc="-50" baseline="0">
                <a:solidFill>
                  <a:srgbClr val="FFAB2F"/>
                </a:solidFill>
              </a:defRPr>
            </a:lvl1pPr>
          </a:lstStyle>
          <a:p>
            <a:r>
              <a:rPr lang="en-US" dirty="0"/>
              <a:t>Web App Migration Assessment</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lgn="ctr">
              <a:defRPr sz="1800">
                <a:solidFill>
                  <a:schemeClr val="bg1"/>
                </a:solidFill>
              </a:defRPr>
            </a:lvl1pPr>
            <a:lvl2pPr>
              <a:defRPr sz="1800">
                <a:solidFill>
                  <a:srgbClr val="000000"/>
                </a:solidFill>
              </a:defRPr>
            </a:lvl2pPr>
            <a:lvl3pPr>
              <a:defRPr sz="1400"/>
            </a:lvl3pPr>
            <a:lvl4pPr>
              <a:defRPr sz="1400"/>
            </a:lvl4pPr>
            <a:lvl5pPr>
              <a:defRPr sz="1050"/>
            </a:lvl5pPr>
          </a:lstStyle>
          <a:p>
            <a:pPr lvl="0"/>
            <a:r>
              <a:rPr lang="en-US" dirty="0"/>
              <a:t>Rogba Adeyemi</a:t>
            </a:r>
            <a:br>
              <a:rPr lang="en-US" dirty="0"/>
            </a:br>
            <a:r>
              <a:rPr lang="en-US" dirty="0"/>
              <a:t>April 7, 2022</a:t>
            </a:r>
          </a:p>
        </p:txBody>
      </p:sp>
      <p:pic>
        <p:nvPicPr>
          <p:cNvPr id="7" name="Picture 6">
            <a:extLst>
              <a:ext uri="{FF2B5EF4-FFF2-40B4-BE49-F238E27FC236}">
                <a16:creationId xmlns:a16="http://schemas.microsoft.com/office/drawing/2014/main" id="{581BAE20-FC15-427D-B362-5562051FB455}"/>
              </a:ext>
            </a:extLst>
          </p:cNvPr>
          <p:cNvPicPr>
            <a:picLocks noChangeAspect="1"/>
          </p:cNvPicPr>
          <p:nvPr userDrawn="1"/>
        </p:nvPicPr>
        <p:blipFill>
          <a:blip r:embed="rId3"/>
          <a:stretch>
            <a:fillRect/>
          </a:stretch>
        </p:blipFill>
        <p:spPr>
          <a:xfrm>
            <a:off x="367824" y="287464"/>
            <a:ext cx="2276475" cy="476250"/>
          </a:xfrm>
          <a:prstGeom prst="rect">
            <a:avLst/>
          </a:prstGeom>
        </p:spPr>
      </p:pic>
      <p:pic>
        <p:nvPicPr>
          <p:cNvPr id="1028" name="Picture 4">
            <a:extLst>
              <a:ext uri="{FF2B5EF4-FFF2-40B4-BE49-F238E27FC236}">
                <a16:creationId xmlns:a16="http://schemas.microsoft.com/office/drawing/2014/main" id="{C311AE19-40F0-425E-9D96-2086E1F9203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096000" y="-1"/>
            <a:ext cx="6340475" cy="699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1176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BE337-8841-4D27-AF3E-AE3F770A4423}"/>
              </a:ext>
            </a:extLst>
          </p:cNvPr>
          <p:cNvSpPr>
            <a:spLocks noGrp="1"/>
          </p:cNvSpPr>
          <p:nvPr>
            <p:ph type="ctrTitle"/>
          </p:nvPr>
        </p:nvSpPr>
        <p:spPr>
          <a:xfrm>
            <a:off x="1554163" y="1144588"/>
            <a:ext cx="9328150" cy="243522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098904-6061-4B42-A807-CDA07E3E507C}"/>
              </a:ext>
            </a:extLst>
          </p:cNvPr>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226544-1A1A-4A34-97F7-07B1AA95DCAF}"/>
              </a:ext>
            </a:extLst>
          </p:cNvPr>
          <p:cNvSpPr>
            <a:spLocks noGrp="1"/>
          </p:cNvSpPr>
          <p:nvPr>
            <p:ph type="dt" sz="half" idx="10"/>
          </p:nvPr>
        </p:nvSpPr>
        <p:spPr/>
        <p:txBody>
          <a:bodyPr/>
          <a:lstStyle/>
          <a:p>
            <a:fld id="{C4A676F0-063B-4F61-A4C2-C8257F38B9DC}" type="datetimeFigureOut">
              <a:rPr lang="en-US" smtClean="0"/>
              <a:t>4/7/2022</a:t>
            </a:fld>
            <a:endParaRPr lang="en-US"/>
          </a:p>
        </p:txBody>
      </p:sp>
      <p:sp>
        <p:nvSpPr>
          <p:cNvPr id="5" name="Footer Placeholder 4">
            <a:extLst>
              <a:ext uri="{FF2B5EF4-FFF2-40B4-BE49-F238E27FC236}">
                <a16:creationId xmlns:a16="http://schemas.microsoft.com/office/drawing/2014/main" id="{833F6FBF-5813-452D-83ED-B94A9F125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9B9F9-B879-4952-9641-32F3ADB34ACB}"/>
              </a:ext>
            </a:extLst>
          </p:cNvPr>
          <p:cNvSpPr>
            <a:spLocks noGrp="1"/>
          </p:cNvSpPr>
          <p:nvPr>
            <p:ph type="sldNum" sz="quarter" idx="12"/>
          </p:nvPr>
        </p:nvSpPr>
        <p:spPr/>
        <p:txBody>
          <a:bodyPr/>
          <a:lstStyle/>
          <a:p>
            <a:fld id="{2A838B62-9BAD-481C-9E8B-6E411C614614}" type="slidenum">
              <a:rPr lang="en-US" smtClean="0"/>
              <a:t>‹#›</a:t>
            </a:fld>
            <a:endParaRPr lang="en-US"/>
          </a:p>
        </p:txBody>
      </p:sp>
    </p:spTree>
    <p:extLst>
      <p:ext uri="{BB962C8B-B14F-4D97-AF65-F5344CB8AC3E}">
        <p14:creationId xmlns:p14="http://schemas.microsoft.com/office/powerpoint/2010/main" val="4152086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7064-FFD6-4E5A-8C32-5DF5565BEF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6C6B1B-B3F5-4F03-B836-AD591EBD07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8CD89-DF74-4554-A0DF-F75B570BA6DE}"/>
              </a:ext>
            </a:extLst>
          </p:cNvPr>
          <p:cNvSpPr>
            <a:spLocks noGrp="1"/>
          </p:cNvSpPr>
          <p:nvPr>
            <p:ph type="dt" sz="half" idx="10"/>
          </p:nvPr>
        </p:nvSpPr>
        <p:spPr/>
        <p:txBody>
          <a:bodyPr/>
          <a:lstStyle/>
          <a:p>
            <a:fld id="{C4A676F0-063B-4F61-A4C2-C8257F38B9DC}" type="datetimeFigureOut">
              <a:rPr lang="en-US" smtClean="0"/>
              <a:t>4/7/2022</a:t>
            </a:fld>
            <a:endParaRPr lang="en-US"/>
          </a:p>
        </p:txBody>
      </p:sp>
      <p:sp>
        <p:nvSpPr>
          <p:cNvPr id="5" name="Footer Placeholder 4">
            <a:extLst>
              <a:ext uri="{FF2B5EF4-FFF2-40B4-BE49-F238E27FC236}">
                <a16:creationId xmlns:a16="http://schemas.microsoft.com/office/drawing/2014/main" id="{B70A0562-EFF3-43CF-BCF7-DFF21E28A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25D5F-A3A6-4EF8-BCBD-043787542C51}"/>
              </a:ext>
            </a:extLst>
          </p:cNvPr>
          <p:cNvSpPr>
            <a:spLocks noGrp="1"/>
          </p:cNvSpPr>
          <p:nvPr>
            <p:ph type="sldNum" sz="quarter" idx="12"/>
          </p:nvPr>
        </p:nvSpPr>
        <p:spPr/>
        <p:txBody>
          <a:bodyPr/>
          <a:lstStyle/>
          <a:p>
            <a:fld id="{2A838B62-9BAD-481C-9E8B-6E411C614614}" type="slidenum">
              <a:rPr lang="en-US" smtClean="0"/>
              <a:t>‹#›</a:t>
            </a:fld>
            <a:endParaRPr lang="en-US"/>
          </a:p>
        </p:txBody>
      </p:sp>
    </p:spTree>
    <p:extLst>
      <p:ext uri="{BB962C8B-B14F-4D97-AF65-F5344CB8AC3E}">
        <p14:creationId xmlns:p14="http://schemas.microsoft.com/office/powerpoint/2010/main" val="1149953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0077-D85D-48B2-84C6-377D3E9D3A8F}"/>
              </a:ext>
            </a:extLst>
          </p:cNvPr>
          <p:cNvSpPr>
            <a:spLocks noGrp="1"/>
          </p:cNvSpPr>
          <p:nvPr>
            <p:ph type="title"/>
          </p:nvPr>
        </p:nvSpPr>
        <p:spPr>
          <a:xfrm>
            <a:off x="849313" y="1743075"/>
            <a:ext cx="10725150" cy="290988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FF3EBB-F7C0-4DE6-BAF0-A21480C7510A}"/>
              </a:ext>
            </a:extLst>
          </p:cNvPr>
          <p:cNvSpPr>
            <a:spLocks noGrp="1"/>
          </p:cNvSpPr>
          <p:nvPr>
            <p:ph type="body" idx="1"/>
          </p:nvPr>
        </p:nvSpPr>
        <p:spPr>
          <a:xfrm>
            <a:off x="849313" y="4681538"/>
            <a:ext cx="10725150" cy="15287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DE441B-6A69-4311-A2E4-9744B96788C8}"/>
              </a:ext>
            </a:extLst>
          </p:cNvPr>
          <p:cNvSpPr>
            <a:spLocks noGrp="1"/>
          </p:cNvSpPr>
          <p:nvPr>
            <p:ph type="dt" sz="half" idx="10"/>
          </p:nvPr>
        </p:nvSpPr>
        <p:spPr/>
        <p:txBody>
          <a:bodyPr/>
          <a:lstStyle/>
          <a:p>
            <a:fld id="{C4A676F0-063B-4F61-A4C2-C8257F38B9DC}" type="datetimeFigureOut">
              <a:rPr lang="en-US" smtClean="0"/>
              <a:t>4/7/2022</a:t>
            </a:fld>
            <a:endParaRPr lang="en-US"/>
          </a:p>
        </p:txBody>
      </p:sp>
      <p:sp>
        <p:nvSpPr>
          <p:cNvPr id="5" name="Footer Placeholder 4">
            <a:extLst>
              <a:ext uri="{FF2B5EF4-FFF2-40B4-BE49-F238E27FC236}">
                <a16:creationId xmlns:a16="http://schemas.microsoft.com/office/drawing/2014/main" id="{9997D4C9-69C6-4A6B-8F77-C4ABCCA6B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02CC2-47E3-4147-98B9-1EF5E3671DA5}"/>
              </a:ext>
            </a:extLst>
          </p:cNvPr>
          <p:cNvSpPr>
            <a:spLocks noGrp="1"/>
          </p:cNvSpPr>
          <p:nvPr>
            <p:ph type="sldNum" sz="quarter" idx="12"/>
          </p:nvPr>
        </p:nvSpPr>
        <p:spPr/>
        <p:txBody>
          <a:bodyPr/>
          <a:lstStyle/>
          <a:p>
            <a:fld id="{2A838B62-9BAD-481C-9E8B-6E411C614614}" type="slidenum">
              <a:rPr lang="en-US" smtClean="0"/>
              <a:t>‹#›</a:t>
            </a:fld>
            <a:endParaRPr lang="en-US"/>
          </a:p>
        </p:txBody>
      </p:sp>
    </p:spTree>
    <p:extLst>
      <p:ext uri="{BB962C8B-B14F-4D97-AF65-F5344CB8AC3E}">
        <p14:creationId xmlns:p14="http://schemas.microsoft.com/office/powerpoint/2010/main" val="1584996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6994-7799-4DBA-8482-E04E3E6240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4A328-3A5B-4294-AB16-4BF9496BDD26}"/>
              </a:ext>
            </a:extLst>
          </p:cNvPr>
          <p:cNvSpPr>
            <a:spLocks noGrp="1"/>
          </p:cNvSpPr>
          <p:nvPr>
            <p:ph sz="half" idx="1"/>
          </p:nvPr>
        </p:nvSpPr>
        <p:spPr>
          <a:xfrm>
            <a:off x="855663" y="1862138"/>
            <a:ext cx="5286375" cy="44370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F7039E2-D16A-4557-8111-E7E45837E995}"/>
              </a:ext>
            </a:extLst>
          </p:cNvPr>
          <p:cNvSpPr>
            <a:spLocks noGrp="1"/>
          </p:cNvSpPr>
          <p:nvPr>
            <p:ph sz="half" idx="2"/>
          </p:nvPr>
        </p:nvSpPr>
        <p:spPr>
          <a:xfrm>
            <a:off x="6294438" y="1862138"/>
            <a:ext cx="5286375" cy="4437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B8FA2-CCAF-4E7A-BE78-0DB646D90450}"/>
              </a:ext>
            </a:extLst>
          </p:cNvPr>
          <p:cNvSpPr>
            <a:spLocks noGrp="1"/>
          </p:cNvSpPr>
          <p:nvPr>
            <p:ph type="dt" sz="half" idx="10"/>
          </p:nvPr>
        </p:nvSpPr>
        <p:spPr/>
        <p:txBody>
          <a:bodyPr/>
          <a:lstStyle/>
          <a:p>
            <a:fld id="{C4A676F0-063B-4F61-A4C2-C8257F38B9DC}" type="datetimeFigureOut">
              <a:rPr lang="en-US" smtClean="0"/>
              <a:t>4/7/2022</a:t>
            </a:fld>
            <a:endParaRPr lang="en-US"/>
          </a:p>
        </p:txBody>
      </p:sp>
      <p:sp>
        <p:nvSpPr>
          <p:cNvPr id="6" name="Footer Placeholder 5">
            <a:extLst>
              <a:ext uri="{FF2B5EF4-FFF2-40B4-BE49-F238E27FC236}">
                <a16:creationId xmlns:a16="http://schemas.microsoft.com/office/drawing/2014/main" id="{A4992405-F97A-41F2-9B25-D07271AC85FB}"/>
              </a:ext>
            </a:extLst>
          </p:cNvPr>
          <p:cNvSpPr>
            <a:spLocks noGrp="1"/>
          </p:cNvSpPr>
          <p:nvPr>
            <p:ph type="ftr" sz="quarter" idx="11"/>
          </p:nvPr>
        </p:nvSpPr>
        <p:spPr/>
        <p:txBody>
          <a:bodyPr/>
          <a:lstStyle/>
          <a:p>
            <a:r>
              <a:rPr lang="en-US" dirty="0"/>
              <a:t>WebAppAssessment</a:t>
            </a:r>
          </a:p>
        </p:txBody>
      </p:sp>
      <p:sp>
        <p:nvSpPr>
          <p:cNvPr id="7" name="Slide Number Placeholder 6">
            <a:extLst>
              <a:ext uri="{FF2B5EF4-FFF2-40B4-BE49-F238E27FC236}">
                <a16:creationId xmlns:a16="http://schemas.microsoft.com/office/drawing/2014/main" id="{D50D563B-B26C-44DB-A8C0-4E3AE879175B}"/>
              </a:ext>
            </a:extLst>
          </p:cNvPr>
          <p:cNvSpPr>
            <a:spLocks noGrp="1"/>
          </p:cNvSpPr>
          <p:nvPr>
            <p:ph type="sldNum" sz="quarter" idx="12"/>
          </p:nvPr>
        </p:nvSpPr>
        <p:spPr/>
        <p:txBody>
          <a:bodyPr/>
          <a:lstStyle/>
          <a:p>
            <a:fld id="{2A838B62-9BAD-481C-9E8B-6E411C614614}" type="slidenum">
              <a:rPr lang="en-US" smtClean="0"/>
              <a:t>‹#›</a:t>
            </a:fld>
            <a:endParaRPr lang="en-US"/>
          </a:p>
        </p:txBody>
      </p:sp>
    </p:spTree>
    <p:extLst>
      <p:ext uri="{BB962C8B-B14F-4D97-AF65-F5344CB8AC3E}">
        <p14:creationId xmlns:p14="http://schemas.microsoft.com/office/powerpoint/2010/main" val="1690357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35F9-2CBC-485F-B32D-A2CA3CBE5417}"/>
              </a:ext>
            </a:extLst>
          </p:cNvPr>
          <p:cNvSpPr>
            <a:spLocks noGrp="1"/>
          </p:cNvSpPr>
          <p:nvPr>
            <p:ph type="title"/>
          </p:nvPr>
        </p:nvSpPr>
        <p:spPr>
          <a:xfrm>
            <a:off x="857250" y="373063"/>
            <a:ext cx="10725150" cy="13509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38BD52-F4C6-4393-AA4F-A0090AE0B8BD}"/>
              </a:ext>
            </a:extLst>
          </p:cNvPr>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D8C22A-F50F-4C30-A89D-382DB3C75642}"/>
              </a:ext>
            </a:extLst>
          </p:cNvPr>
          <p:cNvSpPr>
            <a:spLocks noGrp="1"/>
          </p:cNvSpPr>
          <p:nvPr>
            <p:ph sz="half" idx="2"/>
          </p:nvPr>
        </p:nvSpPr>
        <p:spPr>
          <a:xfrm>
            <a:off x="857250" y="2554288"/>
            <a:ext cx="5260975" cy="375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CB713A-9072-4609-B1A6-301C94D415D6}"/>
              </a:ext>
            </a:extLst>
          </p:cNvPr>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6E57C-57B4-4BA6-B8DF-C3CFEE6DED02}"/>
              </a:ext>
            </a:extLst>
          </p:cNvPr>
          <p:cNvSpPr>
            <a:spLocks noGrp="1"/>
          </p:cNvSpPr>
          <p:nvPr>
            <p:ph sz="quarter" idx="4"/>
          </p:nvPr>
        </p:nvSpPr>
        <p:spPr>
          <a:xfrm>
            <a:off x="6296025" y="2554288"/>
            <a:ext cx="5286375" cy="375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7B6D6F-1532-4C47-95BB-36E1CFD561B7}"/>
              </a:ext>
            </a:extLst>
          </p:cNvPr>
          <p:cNvSpPr>
            <a:spLocks noGrp="1"/>
          </p:cNvSpPr>
          <p:nvPr>
            <p:ph type="dt" sz="half" idx="10"/>
          </p:nvPr>
        </p:nvSpPr>
        <p:spPr/>
        <p:txBody>
          <a:bodyPr/>
          <a:lstStyle/>
          <a:p>
            <a:fld id="{C4A676F0-063B-4F61-A4C2-C8257F38B9DC}" type="datetimeFigureOut">
              <a:rPr lang="en-US" smtClean="0"/>
              <a:t>4/7/2022</a:t>
            </a:fld>
            <a:endParaRPr lang="en-US"/>
          </a:p>
        </p:txBody>
      </p:sp>
      <p:sp>
        <p:nvSpPr>
          <p:cNvPr id="8" name="Footer Placeholder 7">
            <a:extLst>
              <a:ext uri="{FF2B5EF4-FFF2-40B4-BE49-F238E27FC236}">
                <a16:creationId xmlns:a16="http://schemas.microsoft.com/office/drawing/2014/main" id="{8CB04B30-897F-4A84-926B-38D82FF42E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70D2F2-45A9-40F0-AAAE-BEFD23AC7E3C}"/>
              </a:ext>
            </a:extLst>
          </p:cNvPr>
          <p:cNvSpPr>
            <a:spLocks noGrp="1"/>
          </p:cNvSpPr>
          <p:nvPr>
            <p:ph type="sldNum" sz="quarter" idx="12"/>
          </p:nvPr>
        </p:nvSpPr>
        <p:spPr/>
        <p:txBody>
          <a:bodyPr/>
          <a:lstStyle/>
          <a:p>
            <a:fld id="{2A838B62-9BAD-481C-9E8B-6E411C614614}" type="slidenum">
              <a:rPr lang="en-US" smtClean="0"/>
              <a:t>‹#›</a:t>
            </a:fld>
            <a:endParaRPr lang="en-US"/>
          </a:p>
        </p:txBody>
      </p:sp>
    </p:spTree>
    <p:extLst>
      <p:ext uri="{BB962C8B-B14F-4D97-AF65-F5344CB8AC3E}">
        <p14:creationId xmlns:p14="http://schemas.microsoft.com/office/powerpoint/2010/main" val="3234786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0352-68E5-4DDA-B892-A9A952DEE6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F609C3-582B-482C-AE4D-761DF322BD4A}"/>
              </a:ext>
            </a:extLst>
          </p:cNvPr>
          <p:cNvSpPr>
            <a:spLocks noGrp="1"/>
          </p:cNvSpPr>
          <p:nvPr>
            <p:ph type="dt" sz="half" idx="10"/>
          </p:nvPr>
        </p:nvSpPr>
        <p:spPr/>
        <p:txBody>
          <a:bodyPr/>
          <a:lstStyle/>
          <a:p>
            <a:fld id="{C4A676F0-063B-4F61-A4C2-C8257F38B9DC}" type="datetimeFigureOut">
              <a:rPr lang="en-US" smtClean="0"/>
              <a:t>4/7/2022</a:t>
            </a:fld>
            <a:endParaRPr lang="en-US"/>
          </a:p>
        </p:txBody>
      </p:sp>
      <p:sp>
        <p:nvSpPr>
          <p:cNvPr id="4" name="Footer Placeholder 3">
            <a:extLst>
              <a:ext uri="{FF2B5EF4-FFF2-40B4-BE49-F238E27FC236}">
                <a16:creationId xmlns:a16="http://schemas.microsoft.com/office/drawing/2014/main" id="{F80F08B2-1F52-4B43-8BD8-63C4ADBB4F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C06B8E-210A-4308-8541-1B75DDB6E754}"/>
              </a:ext>
            </a:extLst>
          </p:cNvPr>
          <p:cNvSpPr>
            <a:spLocks noGrp="1"/>
          </p:cNvSpPr>
          <p:nvPr>
            <p:ph type="sldNum" sz="quarter" idx="12"/>
          </p:nvPr>
        </p:nvSpPr>
        <p:spPr/>
        <p:txBody>
          <a:bodyPr/>
          <a:lstStyle/>
          <a:p>
            <a:fld id="{2A838B62-9BAD-481C-9E8B-6E411C614614}" type="slidenum">
              <a:rPr lang="en-US" smtClean="0"/>
              <a:t>‹#›</a:t>
            </a:fld>
            <a:endParaRPr lang="en-US"/>
          </a:p>
        </p:txBody>
      </p:sp>
    </p:spTree>
    <p:extLst>
      <p:ext uri="{BB962C8B-B14F-4D97-AF65-F5344CB8AC3E}">
        <p14:creationId xmlns:p14="http://schemas.microsoft.com/office/powerpoint/2010/main" val="4167495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2.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1815882"/>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B3 Segoe UI Regular 10/12</a:t>
            </a:r>
          </a:p>
        </p:txBody>
      </p:sp>
    </p:spTree>
    <p:extLst>
      <p:ext uri="{BB962C8B-B14F-4D97-AF65-F5344CB8AC3E}">
        <p14:creationId xmlns:p14="http://schemas.microsoft.com/office/powerpoint/2010/main" val="1076321026"/>
      </p:ext>
    </p:extLst>
  </p:cSld>
  <p:clrMap bg1="lt1" tx1="dk1" bg2="lt2" tx2="dk2" accent1="accent1" accent2="accent2" accent3="accent3" accent4="accent4" accent5="accent5" accent6="accent6" hlink="hlink" folHlink="folHlink"/>
  <p:sldLayoutIdLst>
    <p:sldLayoutId id="2147484848" r:id="rId1"/>
    <p:sldLayoutId id="2147484849" r:id="rId2"/>
    <p:sldLayoutId id="2147484855" r:id="rId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1FB6F5-76DF-462D-A3B9-7268F2B1A2A0}"/>
              </a:ext>
            </a:extLst>
          </p:cNvPr>
          <p:cNvSpPr>
            <a:spLocks noGrp="1"/>
          </p:cNvSpPr>
          <p:nvPr>
            <p:ph type="title"/>
          </p:nvPr>
        </p:nvSpPr>
        <p:spPr>
          <a:xfrm>
            <a:off x="855663" y="604837"/>
            <a:ext cx="10725150" cy="111918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BB9043-7CBA-423A-B168-2107DEADFD96}"/>
              </a:ext>
            </a:extLst>
          </p:cNvPr>
          <p:cNvSpPr>
            <a:spLocks noGrp="1"/>
          </p:cNvSpPr>
          <p:nvPr>
            <p:ph type="body" idx="1"/>
          </p:nvPr>
        </p:nvSpPr>
        <p:spPr>
          <a:xfrm>
            <a:off x="855663" y="1862138"/>
            <a:ext cx="10725150" cy="44370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9EAB9-61D3-4FF4-91BB-4CAC796D4567}"/>
              </a:ext>
            </a:extLst>
          </p:cNvPr>
          <p:cNvSpPr>
            <a:spLocks noGrp="1"/>
          </p:cNvSpPr>
          <p:nvPr>
            <p:ph type="dt" sz="half" idx="2"/>
          </p:nvPr>
        </p:nvSpPr>
        <p:spPr>
          <a:xfrm>
            <a:off x="855662" y="49212"/>
            <a:ext cx="2788083" cy="417512"/>
          </a:xfrm>
          <a:prstGeom prst="rect">
            <a:avLst/>
          </a:prstGeom>
        </p:spPr>
        <p:txBody>
          <a:bodyPr vert="horz" lIns="91440" tIns="45720" rIns="91440" bIns="45720" rtlCol="0" anchor="ctr"/>
          <a:lstStyle>
            <a:lvl1pPr algn="l">
              <a:defRPr sz="1200">
                <a:solidFill>
                  <a:schemeClr val="tx1">
                    <a:tint val="75000"/>
                  </a:schemeClr>
                </a:solidFill>
              </a:defRPr>
            </a:lvl1pPr>
          </a:lstStyle>
          <a:p>
            <a:fld id="{C4A676F0-063B-4F61-A4C2-C8257F38B9DC}" type="datetimeFigureOut">
              <a:rPr lang="en-US" smtClean="0"/>
              <a:t>4/7/2022</a:t>
            </a:fld>
            <a:endParaRPr lang="en-US"/>
          </a:p>
        </p:txBody>
      </p:sp>
      <p:sp>
        <p:nvSpPr>
          <p:cNvPr id="5" name="Footer Placeholder 4">
            <a:extLst>
              <a:ext uri="{FF2B5EF4-FFF2-40B4-BE49-F238E27FC236}">
                <a16:creationId xmlns:a16="http://schemas.microsoft.com/office/drawing/2014/main" id="{48347086-B565-4F07-97BF-E3B299656EAB}"/>
              </a:ext>
            </a:extLst>
          </p:cNvPr>
          <p:cNvSpPr>
            <a:spLocks noGrp="1"/>
          </p:cNvSpPr>
          <p:nvPr>
            <p:ph type="ftr" sz="quarter" idx="3"/>
          </p:nvPr>
        </p:nvSpPr>
        <p:spPr>
          <a:xfrm>
            <a:off x="855662" y="6437313"/>
            <a:ext cx="4197350" cy="37147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err="1"/>
              <a:t>WebAppMigrationAssessment</a:t>
            </a:r>
            <a:endParaRPr lang="en-US" dirty="0"/>
          </a:p>
        </p:txBody>
      </p:sp>
      <p:sp>
        <p:nvSpPr>
          <p:cNvPr id="6" name="Slide Number Placeholder 5">
            <a:extLst>
              <a:ext uri="{FF2B5EF4-FFF2-40B4-BE49-F238E27FC236}">
                <a16:creationId xmlns:a16="http://schemas.microsoft.com/office/drawing/2014/main" id="{AB41A4C3-7D32-4031-A57C-928418674983}"/>
              </a:ext>
            </a:extLst>
          </p:cNvPr>
          <p:cNvSpPr>
            <a:spLocks noGrp="1"/>
          </p:cNvSpPr>
          <p:nvPr>
            <p:ph type="sldNum" sz="quarter" idx="4"/>
          </p:nvPr>
        </p:nvSpPr>
        <p:spPr>
          <a:xfrm>
            <a:off x="8783638" y="6483350"/>
            <a:ext cx="2797175" cy="371475"/>
          </a:xfrm>
          <a:prstGeom prst="rect">
            <a:avLst/>
          </a:prstGeom>
        </p:spPr>
        <p:txBody>
          <a:bodyPr vert="horz" lIns="91440" tIns="45720" rIns="91440" bIns="45720" rtlCol="0" anchor="ctr"/>
          <a:lstStyle>
            <a:lvl1pPr algn="r">
              <a:defRPr sz="1200">
                <a:solidFill>
                  <a:schemeClr val="tx1">
                    <a:tint val="75000"/>
                  </a:schemeClr>
                </a:solidFill>
              </a:defRPr>
            </a:lvl1pPr>
          </a:lstStyle>
          <a:p>
            <a:fld id="{2A838B62-9BAD-481C-9E8B-6E411C614614}" type="slidenum">
              <a:rPr lang="en-US" smtClean="0"/>
              <a:t>‹#›</a:t>
            </a:fld>
            <a:endParaRPr lang="en-US"/>
          </a:p>
        </p:txBody>
      </p:sp>
      <p:pic>
        <p:nvPicPr>
          <p:cNvPr id="8" name="Picture 7">
            <a:extLst>
              <a:ext uri="{FF2B5EF4-FFF2-40B4-BE49-F238E27FC236}">
                <a16:creationId xmlns:a16="http://schemas.microsoft.com/office/drawing/2014/main" id="{88933521-2FAD-44F4-AE28-5793184E3573}"/>
              </a:ext>
            </a:extLst>
          </p:cNvPr>
          <p:cNvPicPr>
            <a:picLocks noChangeAspect="1"/>
          </p:cNvPicPr>
          <p:nvPr userDrawn="1"/>
        </p:nvPicPr>
        <p:blipFill>
          <a:blip r:embed="rId13"/>
          <a:stretch>
            <a:fillRect/>
          </a:stretch>
        </p:blipFill>
        <p:spPr>
          <a:xfrm>
            <a:off x="855662" y="49212"/>
            <a:ext cx="2276475" cy="427038"/>
          </a:xfrm>
          <a:prstGeom prst="rect">
            <a:avLst/>
          </a:prstGeom>
        </p:spPr>
      </p:pic>
    </p:spTree>
    <p:extLst>
      <p:ext uri="{BB962C8B-B14F-4D97-AF65-F5344CB8AC3E}">
        <p14:creationId xmlns:p14="http://schemas.microsoft.com/office/powerpoint/2010/main" val="2937539580"/>
      </p:ext>
    </p:extLst>
  </p:cSld>
  <p:clrMap bg1="lt1" tx1="dk1" bg2="lt2" tx2="dk2" accent1="accent1" accent2="accent2" accent3="accent3" accent4="accent4" accent5="accent5" accent6="accent6" hlink="hlink" folHlink="folHlink"/>
  <p:sldLayoutIdLst>
    <p:sldLayoutId id="2147484859" r:id="rId1"/>
    <p:sldLayoutId id="2147484860" r:id="rId2"/>
    <p:sldLayoutId id="2147484861" r:id="rId3"/>
    <p:sldLayoutId id="2147484862" r:id="rId4"/>
    <p:sldLayoutId id="2147484863" r:id="rId5"/>
    <p:sldLayoutId id="2147484864" r:id="rId6"/>
    <p:sldLayoutId id="2147484865" r:id="rId7"/>
    <p:sldLayoutId id="2147484866" r:id="rId8"/>
    <p:sldLayoutId id="2147484867" r:id="rId9"/>
    <p:sldLayoutId id="2147484868" r:id="rId10"/>
    <p:sldLayoutId id="214748486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987F-7ABA-4695-8286-CAB87DDFC94A}"/>
              </a:ext>
            </a:extLst>
          </p:cNvPr>
          <p:cNvSpPr>
            <a:spLocks noGrp="1"/>
          </p:cNvSpPr>
          <p:nvPr>
            <p:ph type="title"/>
          </p:nvPr>
        </p:nvSpPr>
        <p:spPr/>
        <p:txBody>
          <a:bodyPr/>
          <a:lstStyle/>
          <a:p>
            <a:pPr algn="ctr"/>
            <a:r>
              <a:rPr lang="en-US" dirty="0"/>
              <a:t>Web App Migration</a:t>
            </a:r>
            <a:br>
              <a:rPr lang="en-US" dirty="0"/>
            </a:br>
            <a:r>
              <a:rPr lang="en-US" dirty="0"/>
              <a:t>Assessment</a:t>
            </a:r>
          </a:p>
        </p:txBody>
      </p:sp>
      <p:sp>
        <p:nvSpPr>
          <p:cNvPr id="3" name="Text Placeholder 2">
            <a:extLst>
              <a:ext uri="{FF2B5EF4-FFF2-40B4-BE49-F238E27FC236}">
                <a16:creationId xmlns:a16="http://schemas.microsoft.com/office/drawing/2014/main" id="{9641A1FA-864A-4C13-B946-602C242011CF}"/>
              </a:ext>
            </a:extLst>
          </p:cNvPr>
          <p:cNvSpPr>
            <a:spLocks noGrp="1"/>
          </p:cNvSpPr>
          <p:nvPr>
            <p:ph type="body" sz="quarter" idx="15"/>
          </p:nvPr>
        </p:nvSpPr>
        <p:spPr>
          <a:xfrm>
            <a:off x="1964828" y="4411662"/>
            <a:ext cx="1913490" cy="738664"/>
          </a:xfrm>
        </p:spPr>
        <p:txBody>
          <a:bodyPr/>
          <a:lstStyle/>
          <a:p>
            <a:r>
              <a:rPr lang="en-US" dirty="0"/>
              <a:t>Rogba Adeyemi</a:t>
            </a:r>
          </a:p>
          <a:p>
            <a:r>
              <a:rPr lang="en-US" dirty="0"/>
              <a:t>April 7, 2022</a:t>
            </a:r>
          </a:p>
        </p:txBody>
      </p:sp>
    </p:spTree>
    <p:extLst>
      <p:ext uri="{BB962C8B-B14F-4D97-AF65-F5344CB8AC3E}">
        <p14:creationId xmlns:p14="http://schemas.microsoft.com/office/powerpoint/2010/main" val="1072348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90343-E614-497B-9772-A11D067BFAA6}"/>
              </a:ext>
            </a:extLst>
          </p:cNvPr>
          <p:cNvSpPr>
            <a:spLocks noGrp="1"/>
          </p:cNvSpPr>
          <p:nvPr>
            <p:ph sz="half" idx="1"/>
          </p:nvPr>
        </p:nvSpPr>
        <p:spPr/>
        <p:txBody>
          <a:bodyPr>
            <a:normAutofit/>
          </a:bodyPr>
          <a:lstStyle/>
          <a:p>
            <a:r>
              <a:rPr lang="en-US" sz="8800" dirty="0">
                <a:latin typeface="Segoe UI" panose="020B0502040204020203" pitchFamily="34" charset="0"/>
                <a:cs typeface="Segoe UI" panose="020B0502040204020203" pitchFamily="34" charset="0"/>
              </a:rPr>
              <a:t>Agenda</a:t>
            </a:r>
          </a:p>
        </p:txBody>
      </p:sp>
      <p:sp>
        <p:nvSpPr>
          <p:cNvPr id="4" name="Content Placeholder 3">
            <a:extLst>
              <a:ext uri="{FF2B5EF4-FFF2-40B4-BE49-F238E27FC236}">
                <a16:creationId xmlns:a16="http://schemas.microsoft.com/office/drawing/2014/main" id="{2E7C051A-21E6-438E-AA5E-CCFC573C9154}"/>
              </a:ext>
            </a:extLst>
          </p:cNvPr>
          <p:cNvSpPr>
            <a:spLocks noGrp="1"/>
          </p:cNvSpPr>
          <p:nvPr>
            <p:ph sz="half" idx="2"/>
          </p:nvPr>
        </p:nvSpPr>
        <p:spPr>
          <a:xfrm>
            <a:off x="5344509" y="695325"/>
            <a:ext cx="6236303" cy="5999655"/>
          </a:xfrm>
        </p:spPr>
        <p:txBody>
          <a:bodyPr>
            <a:normAutofit/>
          </a:bodyPr>
          <a:lstStyle/>
          <a:p>
            <a:pPr marL="514350" indent="-514350">
              <a:buFont typeface="+mj-lt"/>
              <a:buAutoNum type="arabicPeriod"/>
            </a:pPr>
            <a:r>
              <a:rPr lang="en-US" dirty="0">
                <a:solidFill>
                  <a:srgbClr val="FFAB2F"/>
                </a:solidFill>
                <a:latin typeface="Segoe UI" panose="020B0502040204020203" pitchFamily="34" charset="0"/>
                <a:cs typeface="Segoe UI" panose="020B0502040204020203" pitchFamily="34" charset="0"/>
              </a:rPr>
              <a:t>Innovate with Azure</a:t>
            </a:r>
          </a:p>
          <a:p>
            <a:pPr marL="514350" indent="-514350">
              <a:buFont typeface="+mj-lt"/>
              <a:buAutoNum type="arabicPeriod"/>
            </a:pPr>
            <a:r>
              <a:rPr lang="en-US" dirty="0">
                <a:solidFill>
                  <a:srgbClr val="FFAB2F"/>
                </a:solidFill>
                <a:latin typeface="Segoe UI" panose="020B0502040204020203" pitchFamily="34" charset="0"/>
                <a:cs typeface="Segoe UI" panose="020B0502040204020203" pitchFamily="34" charset="0"/>
              </a:rPr>
              <a:t>Problem Statement</a:t>
            </a:r>
          </a:p>
          <a:p>
            <a:pPr marL="514350" indent="-514350">
              <a:buFont typeface="+mj-lt"/>
              <a:buAutoNum type="arabicPeriod"/>
            </a:pPr>
            <a:r>
              <a:rPr lang="en-US" dirty="0">
                <a:solidFill>
                  <a:srgbClr val="FFAB2F"/>
                </a:solidFill>
                <a:latin typeface="Segoe UI" panose="020B0502040204020203" pitchFamily="34" charset="0"/>
                <a:cs typeface="Segoe UI" panose="020B0502040204020203" pitchFamily="34" charset="0"/>
              </a:rPr>
              <a:t>Existing Infrastructure</a:t>
            </a:r>
          </a:p>
          <a:p>
            <a:pPr marL="514350" indent="-514350">
              <a:buFont typeface="+mj-lt"/>
              <a:buAutoNum type="arabicPeriod"/>
            </a:pPr>
            <a:r>
              <a:rPr lang="en-US" dirty="0">
                <a:solidFill>
                  <a:srgbClr val="FFAB2F"/>
                </a:solidFill>
                <a:latin typeface="Segoe UI" panose="020B0502040204020203" pitchFamily="34" charset="0"/>
                <a:cs typeface="Segoe UI" panose="020B0502040204020203" pitchFamily="34" charset="0"/>
              </a:rPr>
              <a:t>Proposed Solution</a:t>
            </a:r>
          </a:p>
          <a:p>
            <a:pPr marL="514350" indent="-514350">
              <a:buFont typeface="+mj-lt"/>
              <a:buAutoNum type="arabicPeriod"/>
            </a:pPr>
            <a:r>
              <a:rPr lang="en-US" dirty="0">
                <a:solidFill>
                  <a:srgbClr val="FFAB2F"/>
                </a:solidFill>
                <a:latin typeface="Segoe UI" panose="020B0502040204020203" pitchFamily="34" charset="0"/>
                <a:cs typeface="Segoe UI" panose="020B0502040204020203" pitchFamily="34" charset="0"/>
              </a:rPr>
              <a:t>Requirements mapping</a:t>
            </a:r>
          </a:p>
          <a:p>
            <a:pPr marL="514350" indent="-514350">
              <a:buFont typeface="+mj-lt"/>
              <a:buAutoNum type="arabicPeriod"/>
            </a:pPr>
            <a:r>
              <a:rPr lang="en-US" dirty="0">
                <a:solidFill>
                  <a:srgbClr val="FFAB2F"/>
                </a:solidFill>
                <a:latin typeface="Segoe UI" panose="020B0502040204020203" pitchFamily="34" charset="0"/>
                <a:cs typeface="Segoe UI" panose="020B0502040204020203" pitchFamily="34" charset="0"/>
              </a:rPr>
              <a:t>Solution Architecture</a:t>
            </a:r>
          </a:p>
          <a:p>
            <a:pPr marL="514350" indent="-514350">
              <a:buFont typeface="+mj-lt"/>
              <a:buAutoNum type="arabicPeriod"/>
            </a:pPr>
            <a:r>
              <a:rPr lang="en-US" dirty="0">
                <a:solidFill>
                  <a:srgbClr val="FFAB2F"/>
                </a:solidFill>
                <a:latin typeface="Segoe UI" panose="020B0502040204020203" pitchFamily="34" charset="0"/>
                <a:cs typeface="Segoe UI" panose="020B0502040204020203" pitchFamily="34" charset="0"/>
              </a:rPr>
              <a:t>Workflow</a:t>
            </a:r>
          </a:p>
          <a:p>
            <a:pPr marL="514350" indent="-514350">
              <a:buFont typeface="+mj-lt"/>
              <a:buAutoNum type="arabicPeriod"/>
            </a:pPr>
            <a:r>
              <a:rPr lang="en-US" dirty="0">
                <a:solidFill>
                  <a:srgbClr val="FFAB2F"/>
                </a:solidFill>
                <a:latin typeface="Segoe UI" panose="020B0502040204020203" pitchFamily="34" charset="0"/>
                <a:cs typeface="Segoe UI" panose="020B0502040204020203" pitchFamily="34" charset="0"/>
              </a:rPr>
              <a:t>Considerations &amp; Recommendation </a:t>
            </a:r>
          </a:p>
          <a:p>
            <a:pPr marL="514350" indent="-514350">
              <a:buFont typeface="+mj-lt"/>
              <a:buAutoNum type="arabicPeriod"/>
            </a:pPr>
            <a:r>
              <a:rPr lang="en-US" dirty="0">
                <a:solidFill>
                  <a:srgbClr val="FFAB2F"/>
                </a:solidFill>
                <a:latin typeface="Segoe UI" panose="020B0502040204020203" pitchFamily="34" charset="0"/>
                <a:cs typeface="Segoe UI" panose="020B0502040204020203" pitchFamily="34" charset="0"/>
              </a:rPr>
              <a:t>Next Steps</a:t>
            </a:r>
          </a:p>
          <a:p>
            <a:pPr marL="514350" indent="-514350">
              <a:buFont typeface="+mj-lt"/>
              <a:buAutoNum type="arabicPeriod"/>
            </a:pPr>
            <a:endParaRPr lang="en-US" dirty="0"/>
          </a:p>
        </p:txBody>
      </p:sp>
    </p:spTree>
    <p:extLst>
      <p:ext uri="{BB962C8B-B14F-4D97-AF65-F5344CB8AC3E}">
        <p14:creationId xmlns:p14="http://schemas.microsoft.com/office/powerpoint/2010/main" val="2550284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5D73-9DAA-41F8-B8BB-7E3503BEDD74}"/>
              </a:ext>
            </a:extLst>
          </p:cNvPr>
          <p:cNvSpPr>
            <a:spLocks noGrp="1"/>
          </p:cNvSpPr>
          <p:nvPr>
            <p:ph type="title"/>
          </p:nvPr>
        </p:nvSpPr>
        <p:spPr/>
        <p:txBody>
          <a:bodyPr>
            <a:normAutofit fontScale="90000"/>
          </a:bodyPr>
          <a:lstStyle/>
          <a:p>
            <a:r>
              <a:rPr lang="en-US" dirty="0">
                <a:solidFill>
                  <a:srgbClr val="FFB423"/>
                </a:solidFill>
                <a:latin typeface="Segoe UI" panose="020B0502040204020203" pitchFamily="34" charset="0"/>
                <a:cs typeface="Segoe UI" panose="020B0502040204020203" pitchFamily="34" charset="0"/>
              </a:rPr>
              <a:t>I</a:t>
            </a:r>
            <a:r>
              <a:rPr lang="en-US" b="0" i="0" dirty="0">
                <a:solidFill>
                  <a:srgbClr val="FFB423"/>
                </a:solidFill>
                <a:effectLst/>
                <a:latin typeface="Segoe UI" panose="020B0502040204020203" pitchFamily="34" charset="0"/>
                <a:cs typeface="Segoe UI" panose="020B0502040204020203" pitchFamily="34" charset="0"/>
              </a:rPr>
              <a:t>nfrastructure to match your business ambition</a:t>
            </a:r>
            <a:br>
              <a:rPr lang="en-US" dirty="0">
                <a:solidFill>
                  <a:srgbClr val="FFAB2F"/>
                </a:solidFill>
              </a:rPr>
            </a:br>
            <a:endParaRPr lang="en-US" dirty="0"/>
          </a:p>
        </p:txBody>
      </p:sp>
      <p:sp>
        <p:nvSpPr>
          <p:cNvPr id="3" name="Content Placeholder 2">
            <a:extLst>
              <a:ext uri="{FF2B5EF4-FFF2-40B4-BE49-F238E27FC236}">
                <a16:creationId xmlns:a16="http://schemas.microsoft.com/office/drawing/2014/main" id="{F42FE5B7-7B2B-46B7-B8D3-1690310AE30E}"/>
              </a:ext>
            </a:extLst>
          </p:cNvPr>
          <p:cNvSpPr>
            <a:spLocks noGrp="1"/>
          </p:cNvSpPr>
          <p:nvPr>
            <p:ph sz="half" idx="1"/>
          </p:nvPr>
        </p:nvSpPr>
        <p:spPr/>
        <p:txBody>
          <a:bodyPr>
            <a:normAutofit/>
          </a:bodyPr>
          <a:lstStyle/>
          <a:p>
            <a:pPr marL="0" indent="0">
              <a:buNone/>
            </a:pPr>
            <a:r>
              <a:rPr lang="en-US" b="1" dirty="0">
                <a:solidFill>
                  <a:srgbClr val="FFAB2F"/>
                </a:solidFill>
                <a:latin typeface="Segoe UI" panose="020B0502040204020203" pitchFamily="34" charset="0"/>
                <a:cs typeface="Segoe UI" panose="020B0502040204020203" pitchFamily="34" charset="0"/>
              </a:rPr>
              <a:t>Innovate with Azure </a:t>
            </a:r>
            <a:r>
              <a:rPr lang="en-US" b="1" i="0" dirty="0">
                <a:solidFill>
                  <a:srgbClr val="FFB423"/>
                </a:solidFill>
                <a:effectLst/>
                <a:latin typeface="Segoe UI" panose="020B0502040204020203" pitchFamily="34" charset="0"/>
                <a:cs typeface="Segoe UI" panose="020B0502040204020203" pitchFamily="34" charset="0"/>
              </a:rPr>
              <a:t>Cloud</a:t>
            </a:r>
            <a:endParaRPr lang="en-US" b="1" dirty="0">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9352CA03-47B8-4FFA-A62B-E75B2E88735C}"/>
              </a:ext>
            </a:extLst>
          </p:cNvPr>
          <p:cNvSpPr>
            <a:spLocks noGrp="1"/>
          </p:cNvSpPr>
          <p:nvPr>
            <p:ph sz="half" idx="2"/>
          </p:nvPr>
        </p:nvSpPr>
        <p:spPr>
          <a:xfrm>
            <a:off x="855663" y="2474943"/>
            <a:ext cx="7056110" cy="3666358"/>
          </a:xfrm>
        </p:spPr>
        <p:txBody>
          <a:bodyPr>
            <a:normAutofit/>
          </a:bodyPr>
          <a:lstStyle/>
          <a:p>
            <a:pPr marL="0" indent="0">
              <a:buNone/>
            </a:pPr>
            <a:r>
              <a:rPr lang="en-US" b="0" i="0" dirty="0">
                <a:solidFill>
                  <a:srgbClr val="FFFFFF"/>
                </a:solidFill>
                <a:effectLst/>
                <a:latin typeface="Segoe UI" panose="020B0502040204020203" pitchFamily="34" charset="0"/>
                <a:cs typeface="Segoe UI" panose="020B0502040204020203" pitchFamily="34" charset="0"/>
              </a:rPr>
              <a:t>Free up resources and refocus employees to generate business value from driving forward innovation. On-site data centers require a lot of hardware setup, software patching, and other time-consuming IT management chores. With Azure, you can eliminate the burden of maintenance, so IT teams can spend time on achieving more important business goals.</a:t>
            </a: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202FA158-13F3-4070-ADA8-223CC5335B78}"/>
              </a:ext>
            </a:extLst>
          </p:cNvPr>
          <p:cNvPicPr>
            <a:picLocks noChangeAspect="1"/>
          </p:cNvPicPr>
          <p:nvPr/>
        </p:nvPicPr>
        <p:blipFill>
          <a:blip r:embed="rId2"/>
          <a:stretch>
            <a:fillRect/>
          </a:stretch>
        </p:blipFill>
        <p:spPr>
          <a:xfrm>
            <a:off x="8410356" y="1949449"/>
            <a:ext cx="3095625" cy="3095625"/>
          </a:xfrm>
          <a:prstGeom prst="rect">
            <a:avLst/>
          </a:prstGeom>
        </p:spPr>
      </p:pic>
    </p:spTree>
    <p:extLst>
      <p:ext uri="{BB962C8B-B14F-4D97-AF65-F5344CB8AC3E}">
        <p14:creationId xmlns:p14="http://schemas.microsoft.com/office/powerpoint/2010/main" val="2531804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A1F3-8FCF-4983-B38C-889227F343B8}"/>
              </a:ext>
            </a:extLst>
          </p:cNvPr>
          <p:cNvSpPr>
            <a:spLocks noGrp="1"/>
          </p:cNvSpPr>
          <p:nvPr>
            <p:ph type="title"/>
          </p:nvPr>
        </p:nvSpPr>
        <p:spPr/>
        <p:txBody>
          <a:bodyPr/>
          <a:lstStyle/>
          <a:p>
            <a:r>
              <a:rPr lang="en-US" dirty="0">
                <a:solidFill>
                  <a:srgbClr val="FFAB2F"/>
                </a:solidFill>
                <a:latin typeface="Segoe UI" panose="020B0502040204020203" pitchFamily="34" charset="0"/>
                <a:cs typeface="Segoe UI" panose="020B0502040204020203" pitchFamily="34" charset="0"/>
              </a:rPr>
              <a:t>Problem Statement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9A8807B-2A66-4BD2-9DDE-7C51BCFCB37E}"/>
              </a:ext>
            </a:extLst>
          </p:cNvPr>
          <p:cNvSpPr>
            <a:spLocks noGrp="1"/>
          </p:cNvSpPr>
          <p:nvPr>
            <p:ph idx="1"/>
          </p:nvPr>
        </p:nvSpPr>
        <p:spPr>
          <a:xfrm>
            <a:off x="855662" y="1397904"/>
            <a:ext cx="10725150" cy="4437062"/>
          </a:xfrm>
        </p:spPr>
        <p:txBody>
          <a:bodyPr/>
          <a:lstStyle/>
          <a:p>
            <a:pPr marL="0" indent="0" algn="l">
              <a:buNone/>
            </a:pPr>
            <a:r>
              <a:rPr lang="en-US" dirty="0">
                <a:latin typeface="Segoe UI" panose="020B0502040204020203" pitchFamily="34" charset="0"/>
                <a:cs typeface="Segoe UI" panose="020B0502040204020203" pitchFamily="34" charset="0"/>
              </a:rPr>
              <a:t>The customer is interested in leveraging the maximum potential availability within Azure to migrate her existing web application infrastructure to the Public Cloud. </a:t>
            </a:r>
          </a:p>
          <a:p>
            <a:pPr algn="l"/>
            <a:endParaRPr lang="en-US" dirty="0"/>
          </a:p>
          <a:p>
            <a:pPr marL="0" indent="0" algn="l">
              <a:buNone/>
            </a:pPr>
            <a:r>
              <a:rPr lang="en-US" dirty="0">
                <a:solidFill>
                  <a:srgbClr val="FFFFFF"/>
                </a:solidFill>
                <a:latin typeface="Segoe UI" panose="020B0502040204020203" pitchFamily="34" charset="0"/>
                <a:cs typeface="Segoe UI" panose="020B0502040204020203" pitchFamily="34" charset="0"/>
              </a:rPr>
              <a:t>The solution needs to be:</a:t>
            </a:r>
          </a:p>
          <a:p>
            <a:pPr marL="0" indent="0">
              <a:buNone/>
            </a:pPr>
            <a:r>
              <a:rPr lang="en-US" dirty="0">
                <a:latin typeface="Segoe UI" panose="020B0502040204020203" pitchFamily="34" charset="0"/>
                <a:cs typeface="Segoe UI" panose="020B0502040204020203" pitchFamily="34" charset="0"/>
              </a:rPr>
              <a:t>•highly available, scalable, and flexible</a:t>
            </a:r>
          </a:p>
          <a:p>
            <a:pPr marL="0" indent="0">
              <a:buNone/>
            </a:pPr>
            <a:r>
              <a:rPr lang="en-US" dirty="0">
                <a:latin typeface="Segoe UI" panose="020B0502040204020203" pitchFamily="34" charset="0"/>
                <a:cs typeface="Segoe UI" panose="020B0502040204020203" pitchFamily="34" charset="0"/>
              </a:rPr>
              <a:t>•utilize only native Azure Services and Products.</a:t>
            </a:r>
          </a:p>
          <a:p>
            <a:pPr marL="0" indent="0">
              <a:buNone/>
            </a:pPr>
            <a:r>
              <a:rPr lang="en-US" dirty="0">
                <a:latin typeface="Segoe UI" panose="020B0502040204020203" pitchFamily="34" charset="0"/>
                <a:cs typeface="Segoe UI" panose="020B0502040204020203" pitchFamily="34" charset="0"/>
              </a:rPr>
              <a:t>•deployable completely using Infrastructure as Code (</a:t>
            </a:r>
            <a:r>
              <a:rPr lang="en-US" dirty="0" err="1">
                <a:latin typeface="Segoe UI" panose="020B0502040204020203" pitchFamily="34" charset="0"/>
                <a:cs typeface="Segoe UI" panose="020B0502040204020203" pitchFamily="34" charset="0"/>
              </a:rPr>
              <a:t>IaC</a:t>
            </a:r>
            <a:r>
              <a:rPr lang="en-US" dirty="0">
                <a:latin typeface="Segoe UI" panose="020B0502040204020203" pitchFamily="34" charset="0"/>
                <a:cs typeface="Segoe UI" panose="020B0502040204020203" pitchFamily="34" charset="0"/>
              </a:rPr>
              <a:t>) from a single codebase </a:t>
            </a:r>
          </a:p>
          <a:p>
            <a:endParaRPr lang="en-US" dirty="0"/>
          </a:p>
        </p:txBody>
      </p:sp>
    </p:spTree>
    <p:extLst>
      <p:ext uri="{BB962C8B-B14F-4D97-AF65-F5344CB8AC3E}">
        <p14:creationId xmlns:p14="http://schemas.microsoft.com/office/powerpoint/2010/main" val="30930838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E2DF-57E8-49F9-A645-23F45BC34A91}"/>
              </a:ext>
            </a:extLst>
          </p:cNvPr>
          <p:cNvSpPr>
            <a:spLocks noGrp="1"/>
          </p:cNvSpPr>
          <p:nvPr>
            <p:ph type="title"/>
          </p:nvPr>
        </p:nvSpPr>
        <p:spPr>
          <a:xfrm>
            <a:off x="855661" y="456724"/>
            <a:ext cx="10725150" cy="1119188"/>
          </a:xfrm>
        </p:spPr>
        <p:txBody>
          <a:bodyPr>
            <a:normAutofit fontScale="90000"/>
          </a:bodyPr>
          <a:lstStyle/>
          <a:p>
            <a:br>
              <a:rPr lang="en-US" dirty="0">
                <a:solidFill>
                  <a:srgbClr val="FFAB2F"/>
                </a:solidFill>
              </a:rPr>
            </a:br>
            <a:r>
              <a:rPr lang="en-US" sz="4900" dirty="0">
                <a:solidFill>
                  <a:srgbClr val="FFAB2F"/>
                </a:solidFill>
                <a:latin typeface="Segoe UI" panose="020B0502040204020203" pitchFamily="34" charset="0"/>
                <a:cs typeface="Segoe UI" panose="020B0502040204020203" pitchFamily="34" charset="0"/>
              </a:rPr>
              <a:t>Existing Infrastructure</a:t>
            </a:r>
            <a:br>
              <a:rPr lang="en-US" dirty="0">
                <a:solidFill>
                  <a:srgbClr val="FFAB2F"/>
                </a:solidFill>
              </a:rPr>
            </a:br>
            <a:endParaRPr lang="en-US" dirty="0"/>
          </a:p>
        </p:txBody>
      </p:sp>
      <p:sp>
        <p:nvSpPr>
          <p:cNvPr id="3" name="Content Placeholder 2">
            <a:extLst>
              <a:ext uri="{FF2B5EF4-FFF2-40B4-BE49-F238E27FC236}">
                <a16:creationId xmlns:a16="http://schemas.microsoft.com/office/drawing/2014/main" id="{938A1964-8ACA-4033-BA31-D92C3D4F1C2A}"/>
              </a:ext>
            </a:extLst>
          </p:cNvPr>
          <p:cNvSpPr>
            <a:spLocks noGrp="1"/>
          </p:cNvSpPr>
          <p:nvPr>
            <p:ph sz="half" idx="1"/>
          </p:nvPr>
        </p:nvSpPr>
        <p:spPr>
          <a:xfrm>
            <a:off x="855662" y="1541145"/>
            <a:ext cx="10725149" cy="4437062"/>
          </a:xfrm>
        </p:spPr>
        <p:txBody>
          <a:bodyPr>
            <a:normAutofit fontScale="25000" lnSpcReduction="20000"/>
          </a:bodyPr>
          <a:lstStyle/>
          <a:p>
            <a:pPr marL="0" marR="0" indent="0">
              <a:lnSpc>
                <a:spcPct val="107000"/>
              </a:lnSpc>
              <a:spcBef>
                <a:spcPts val="0"/>
              </a:spcBef>
              <a:spcAft>
                <a:spcPts val="1200"/>
              </a:spcAft>
              <a:buNone/>
            </a:pPr>
            <a:r>
              <a:rPr lang="en-US" sz="112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The solution will assess the client strategy to migrate on-premises NodeJS customer facing web application behind a NGINX reverse proxy to the public cloud by addressing the following challenges.</a:t>
            </a:r>
            <a:endPar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0"/>
              </a:spcAft>
              <a:buFont typeface="Symbol" panose="05050102010706020507" pitchFamily="18" charset="2"/>
              <a:buChar char=""/>
            </a:pPr>
            <a:r>
              <a:rPr lang="en-US" sz="6400" dirty="0">
                <a:solidFill>
                  <a:srgbClr val="24292F"/>
                </a:solidFill>
                <a:effectLst/>
                <a:latin typeface="Segoe UI" panose="020B0502040204020203" pitchFamily="34" charset="0"/>
                <a:ea typeface="Times New Roman" panose="02020603050405020304" pitchFamily="18" charset="0"/>
                <a:cs typeface="Segoe UI" panose="020B0502040204020203" pitchFamily="34" charset="0"/>
              </a:rPr>
              <a:t>Consider OS level access in the developed solution  </a:t>
            </a:r>
            <a:endParaRPr lang="en-US" sz="64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6400" dirty="0">
                <a:solidFill>
                  <a:srgbClr val="24292F"/>
                </a:solidFill>
                <a:effectLst/>
                <a:latin typeface="Segoe UI" panose="020B0502040204020203" pitchFamily="34" charset="0"/>
                <a:ea typeface="Times New Roman" panose="02020603050405020304" pitchFamily="18" charset="0"/>
                <a:cs typeface="Segoe UI" panose="020B0502040204020203" pitchFamily="34" charset="0"/>
              </a:rPr>
              <a:t>MongoDB is to be retained as the database technology</a:t>
            </a:r>
            <a:endParaRPr lang="en-US" sz="64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6400" dirty="0">
                <a:solidFill>
                  <a:srgbClr val="24292F"/>
                </a:solidFill>
                <a:effectLst/>
                <a:latin typeface="Segoe UI" panose="020B0502040204020203" pitchFamily="34" charset="0"/>
                <a:ea typeface="Times New Roman" panose="02020603050405020304" pitchFamily="18" charset="0"/>
                <a:cs typeface="Segoe UI" panose="020B0502040204020203" pitchFamily="34" charset="0"/>
              </a:rPr>
              <a:t>Processes generating PDF files which are stored locally. </a:t>
            </a:r>
            <a:endParaRPr lang="en-US" sz="64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6400" dirty="0">
                <a:solidFill>
                  <a:srgbClr val="24292F"/>
                </a:solidFill>
                <a:effectLst/>
                <a:latin typeface="Segoe UI" panose="020B0502040204020203" pitchFamily="34" charset="0"/>
                <a:ea typeface="Times New Roman" panose="02020603050405020304" pitchFamily="18" charset="0"/>
                <a:cs typeface="Segoe UI" panose="020B0502040204020203" pitchFamily="34" charset="0"/>
              </a:rPr>
              <a:t>The finance team needs to have access to these files via FTP. </a:t>
            </a:r>
            <a:endParaRPr lang="en-US" sz="64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6400" dirty="0">
                <a:solidFill>
                  <a:srgbClr val="24292F"/>
                </a:solidFill>
                <a:effectLst/>
                <a:latin typeface="Segoe UI" panose="020B0502040204020203" pitchFamily="34" charset="0"/>
                <a:ea typeface="Times New Roman" panose="02020603050405020304" pitchFamily="18" charset="0"/>
                <a:cs typeface="Segoe UI" panose="020B0502040204020203" pitchFamily="34" charset="0"/>
              </a:rPr>
              <a:t>All services are hosted on several virtual machines.</a:t>
            </a:r>
            <a:endParaRPr lang="en-US" sz="64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6400" dirty="0">
                <a:solidFill>
                  <a:srgbClr val="24292F"/>
                </a:solidFill>
                <a:effectLst/>
                <a:latin typeface="Segoe UI" panose="020B0502040204020203" pitchFamily="34" charset="0"/>
                <a:ea typeface="Times New Roman" panose="02020603050405020304" pitchFamily="18" charset="0"/>
                <a:cs typeface="Segoe UI" panose="020B0502040204020203" pitchFamily="34" charset="0"/>
              </a:rPr>
              <a:t>The 3 environments, namely Test, Acceptance and Production are to be kept in Azure, while following best practices in terms of workload isolation. </a:t>
            </a:r>
            <a:endParaRPr lang="en-US" sz="64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6400" dirty="0">
                <a:solidFill>
                  <a:srgbClr val="24292F"/>
                </a:solidFill>
                <a:effectLst/>
                <a:latin typeface="Segoe UI" panose="020B0502040204020203" pitchFamily="34" charset="0"/>
                <a:ea typeface="Times New Roman" panose="02020603050405020304" pitchFamily="18" charset="0"/>
                <a:cs typeface="Segoe UI" panose="020B0502040204020203" pitchFamily="34" charset="0"/>
              </a:rPr>
              <a:t>The region of choice is West Europe.</a:t>
            </a:r>
            <a:endParaRPr lang="en-US" sz="64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6400" dirty="0">
                <a:solidFill>
                  <a:srgbClr val="24292F"/>
                </a:solidFill>
                <a:effectLst/>
                <a:latin typeface="Segoe UI" panose="020B0502040204020203" pitchFamily="34" charset="0"/>
                <a:ea typeface="Times New Roman" panose="02020603050405020304" pitchFamily="18" charset="0"/>
                <a:cs typeface="Segoe UI" panose="020B0502040204020203" pitchFamily="34" charset="0"/>
              </a:rPr>
              <a:t>They want to go live in Azure within 9 months. </a:t>
            </a:r>
            <a:endParaRPr lang="en-US" sz="6400" dirty="0">
              <a:effectLst/>
              <a:latin typeface="Segoe UI" panose="020B0502040204020203" pitchFamily="34" charset="0"/>
              <a:ea typeface="Calibri" panose="020F0502020204030204"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850502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26BD-99C7-445B-A541-D548978CF5A9}"/>
              </a:ext>
            </a:extLst>
          </p:cNvPr>
          <p:cNvSpPr>
            <a:spLocks noGrp="1"/>
          </p:cNvSpPr>
          <p:nvPr>
            <p:ph type="title"/>
          </p:nvPr>
        </p:nvSpPr>
        <p:spPr/>
        <p:txBody>
          <a:bodyPr>
            <a:normAutofit fontScale="90000"/>
          </a:bodyPr>
          <a:lstStyle/>
          <a:p>
            <a:br>
              <a:rPr lang="en-US" dirty="0">
                <a:solidFill>
                  <a:srgbClr val="FFAB2F"/>
                </a:solidFill>
              </a:rPr>
            </a:br>
            <a:r>
              <a:rPr lang="en-US" sz="4900" dirty="0">
                <a:solidFill>
                  <a:srgbClr val="FFAB2F"/>
                </a:solidFill>
                <a:latin typeface="Segoe UI" panose="020B0502040204020203" pitchFamily="34" charset="0"/>
                <a:cs typeface="Segoe UI" panose="020B0502040204020203" pitchFamily="34" charset="0"/>
              </a:rPr>
              <a:t>Proposed Solution</a:t>
            </a:r>
            <a:br>
              <a:rPr lang="en-US" dirty="0">
                <a:solidFill>
                  <a:srgbClr val="FFAB2F"/>
                </a:solidFill>
              </a:rPr>
            </a:br>
            <a:endParaRPr lang="en-US" dirty="0"/>
          </a:p>
        </p:txBody>
      </p:sp>
      <p:sp>
        <p:nvSpPr>
          <p:cNvPr id="3" name="Content Placeholder 2">
            <a:extLst>
              <a:ext uri="{FF2B5EF4-FFF2-40B4-BE49-F238E27FC236}">
                <a16:creationId xmlns:a16="http://schemas.microsoft.com/office/drawing/2014/main" id="{E1DE86D5-F286-45E3-8F17-6206B403AD16}"/>
              </a:ext>
            </a:extLst>
          </p:cNvPr>
          <p:cNvSpPr>
            <a:spLocks noGrp="1"/>
          </p:cNvSpPr>
          <p:nvPr>
            <p:ph idx="1"/>
          </p:nvPr>
        </p:nvSpPr>
        <p:spPr>
          <a:xfrm>
            <a:off x="855662" y="1358265"/>
            <a:ext cx="11101876" cy="2299335"/>
          </a:xfrm>
        </p:spPr>
        <p:txBody>
          <a:bodyPr>
            <a:normAutofit lnSpcReduction="10000"/>
          </a:bodyPr>
          <a:lstStyle/>
          <a:p>
            <a:pPr marL="0" indent="0">
              <a:buNone/>
            </a:pPr>
            <a:endParaRPr lang="en-US" dirty="0"/>
          </a:p>
          <a:p>
            <a:pPr marL="0" indent="0">
              <a:buNone/>
            </a:pPr>
            <a:r>
              <a:rPr lang="en-US" dirty="0"/>
              <a:t>The NodeJS application will be hosted in Azure App Service, which supports hosting Node.js apps in both Linux (Node versions 12, 14, and 16) and Windows (versions 12 and 14) server environments. The MongoDB database will be hosted in Azure Cosmos DB, a cloud native database offering a 100% MongoDB compatible API.</a:t>
            </a:r>
          </a:p>
        </p:txBody>
      </p:sp>
    </p:spTree>
    <p:extLst>
      <p:ext uri="{BB962C8B-B14F-4D97-AF65-F5344CB8AC3E}">
        <p14:creationId xmlns:p14="http://schemas.microsoft.com/office/powerpoint/2010/main" val="261002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D60D-DD80-4C86-B7E9-6BEBE54A82FF}"/>
              </a:ext>
            </a:extLst>
          </p:cNvPr>
          <p:cNvSpPr>
            <a:spLocks noGrp="1"/>
          </p:cNvSpPr>
          <p:nvPr>
            <p:ph type="title"/>
          </p:nvPr>
        </p:nvSpPr>
        <p:spPr>
          <a:xfrm>
            <a:off x="689791" y="5304415"/>
            <a:ext cx="8244517" cy="818078"/>
          </a:xfrm>
        </p:spPr>
        <p:txBody>
          <a:bodyPr vert="horz" lIns="91440" tIns="45720" rIns="91440" bIns="45720" rtlCol="0" anchor="ctr">
            <a:normAutofit fontScale="90000"/>
          </a:bodyPr>
          <a:lstStyle/>
          <a:p>
            <a:pPr algn="r"/>
            <a:r>
              <a:rPr lang="en-US" sz="4800" kern="1200" dirty="0">
                <a:solidFill>
                  <a:srgbClr val="FFAB2F"/>
                </a:solidFill>
                <a:latin typeface="Segoe UI" panose="020B0502040204020203" pitchFamily="34" charset="0"/>
                <a:cs typeface="Segoe UI" panose="020B0502040204020203" pitchFamily="34" charset="0"/>
              </a:rPr>
              <a:t>Requirements Mapping</a:t>
            </a:r>
            <a:br>
              <a:rPr lang="en-US" sz="2400" kern="1200" dirty="0">
                <a:solidFill>
                  <a:schemeClr val="tx1"/>
                </a:solidFill>
                <a:latin typeface="+mj-lt"/>
                <a:ea typeface="+mj-ea"/>
                <a:cs typeface="+mj-cs"/>
              </a:rPr>
            </a:br>
            <a:endParaRPr lang="en-US" sz="2400" kern="1200" dirty="0">
              <a:solidFill>
                <a:schemeClr val="tx1"/>
              </a:solidFill>
              <a:latin typeface="+mj-lt"/>
              <a:ea typeface="+mj-ea"/>
              <a:cs typeface="+mj-cs"/>
            </a:endParaRPr>
          </a:p>
        </p:txBody>
      </p:sp>
      <p:sp>
        <p:nvSpPr>
          <p:cNvPr id="46" name="Rectangle 45">
            <a:extLst>
              <a:ext uri="{FF2B5EF4-FFF2-40B4-BE49-F238E27FC236}">
                <a16:creationId xmlns:a16="http://schemas.microsoft.com/office/drawing/2014/main" id="{26882C51-76F9-4F99-997D-31FA6242A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761" y="641564"/>
            <a:ext cx="1241624" cy="8766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Graphical user interface&#10;&#10;Description automatically generated">
            <a:extLst>
              <a:ext uri="{FF2B5EF4-FFF2-40B4-BE49-F238E27FC236}">
                <a16:creationId xmlns:a16="http://schemas.microsoft.com/office/drawing/2014/main" id="{74346CDE-F4A0-43AE-B407-D47B4C3B9358}"/>
              </a:ext>
            </a:extLst>
          </p:cNvPr>
          <p:cNvPicPr>
            <a:picLocks noChangeAspect="1"/>
          </p:cNvPicPr>
          <p:nvPr/>
        </p:nvPicPr>
        <p:blipFill>
          <a:blip r:embed="rId2"/>
          <a:stretch>
            <a:fillRect/>
          </a:stretch>
        </p:blipFill>
        <p:spPr>
          <a:xfrm>
            <a:off x="723453" y="714648"/>
            <a:ext cx="1068731" cy="730479"/>
          </a:xfrm>
          <a:prstGeom prst="rect">
            <a:avLst/>
          </a:prstGeom>
        </p:spPr>
      </p:pic>
      <p:sp>
        <p:nvSpPr>
          <p:cNvPr id="48" name="Right Triangle 47">
            <a:extLst>
              <a:ext uri="{FF2B5EF4-FFF2-40B4-BE49-F238E27FC236}">
                <a16:creationId xmlns:a16="http://schemas.microsoft.com/office/drawing/2014/main" id="{61FFFC16-86E2-4B9A-BC6D-213DC2654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0652" y="648189"/>
            <a:ext cx="694052" cy="866664"/>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DD3524E0-C87C-4F38-9FC7-E969C15A7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36583" y="1011458"/>
            <a:ext cx="1398905" cy="2404035"/>
          </a:xfrm>
          <a:custGeom>
            <a:avLst/>
            <a:gdLst>
              <a:gd name="connsiteX0" fmla="*/ 0 w 1371600"/>
              <a:gd name="connsiteY0" fmla="*/ 0 h 2356777"/>
              <a:gd name="connsiteX1" fmla="*/ 0 w 1371600"/>
              <a:gd name="connsiteY1" fmla="*/ 1216152 h 2356777"/>
              <a:gd name="connsiteX2" fmla="*/ 4495 w 1371600"/>
              <a:gd name="connsiteY2" fmla="*/ 1216152 h 2356777"/>
              <a:gd name="connsiteX3" fmla="*/ 4495 w 1371600"/>
              <a:gd name="connsiteY3" fmla="*/ 2356777 h 2356777"/>
              <a:gd name="connsiteX4" fmla="*/ 1367105 w 1371600"/>
              <a:gd name="connsiteY4" fmla="*/ 2356777 h 2356777"/>
              <a:gd name="connsiteX5" fmla="*/ 1367105 w 1371600"/>
              <a:gd name="connsiteY5" fmla="*/ 1216152 h 2356777"/>
              <a:gd name="connsiteX6" fmla="*/ 1371600 w 1371600"/>
              <a:gd name="connsiteY6" fmla="*/ 1216152 h 2356777"/>
              <a:gd name="connsiteX7" fmla="*/ 1367105 w 1371600"/>
              <a:gd name="connsiteY7" fmla="*/ 1212166 h 2356777"/>
              <a:gd name="connsiteX8" fmla="*/ 1367105 w 1371600"/>
              <a:gd name="connsiteY8" fmla="*/ 1210176 h 2356777"/>
              <a:gd name="connsiteX9" fmla="*/ 1364860 w 1371600"/>
              <a:gd name="connsiteY9" fmla="*/ 1210176 h 235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 h="2356777">
                <a:moveTo>
                  <a:pt x="0" y="0"/>
                </a:moveTo>
                <a:lnTo>
                  <a:pt x="0" y="1216152"/>
                </a:lnTo>
                <a:lnTo>
                  <a:pt x="4495" y="1216152"/>
                </a:lnTo>
                <a:lnTo>
                  <a:pt x="4495" y="2356777"/>
                </a:lnTo>
                <a:lnTo>
                  <a:pt x="1367105" y="2356777"/>
                </a:lnTo>
                <a:lnTo>
                  <a:pt x="1367105" y="1216152"/>
                </a:lnTo>
                <a:lnTo>
                  <a:pt x="1371600" y="1216152"/>
                </a:lnTo>
                <a:lnTo>
                  <a:pt x="1367105" y="1212166"/>
                </a:lnTo>
                <a:lnTo>
                  <a:pt x="1367105" y="1210176"/>
                </a:lnTo>
                <a:lnTo>
                  <a:pt x="1364860" y="1210176"/>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ight Triangle 51">
            <a:extLst>
              <a:ext uri="{FF2B5EF4-FFF2-40B4-BE49-F238E27FC236}">
                <a16:creationId xmlns:a16="http://schemas.microsoft.com/office/drawing/2014/main" id="{F1ED1DF4-DDDE-4464-8ABC-ED1F633CC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5292" y="1507362"/>
            <a:ext cx="1114162" cy="1398905"/>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E7E01BF7-4F45-4B6D-82BF-5A5DB30A6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485" y="2912927"/>
            <a:ext cx="2386996" cy="19491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Triangle 55">
            <a:extLst>
              <a:ext uri="{FF2B5EF4-FFF2-40B4-BE49-F238E27FC236}">
                <a16:creationId xmlns:a16="http://schemas.microsoft.com/office/drawing/2014/main" id="{F2FC5C7B-261A-4268-BA85-C29488A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47223" y="2854569"/>
            <a:ext cx="1949141" cy="202018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5CB4E315-91F2-4710-B866-B119037ED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1837" y="686532"/>
            <a:ext cx="2020185" cy="22077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Graphical user interface&#10;&#10;Description automatically generated with medium confidence">
            <a:extLst>
              <a:ext uri="{FF2B5EF4-FFF2-40B4-BE49-F238E27FC236}">
                <a16:creationId xmlns:a16="http://schemas.microsoft.com/office/drawing/2014/main" id="{54978558-F0E1-4D83-8A4F-F5F42B80DB9B}"/>
              </a:ext>
            </a:extLst>
          </p:cNvPr>
          <p:cNvPicPr>
            <a:picLocks noChangeAspect="1"/>
          </p:cNvPicPr>
          <p:nvPr/>
        </p:nvPicPr>
        <p:blipFill>
          <a:blip r:embed="rId3"/>
          <a:stretch>
            <a:fillRect/>
          </a:stretch>
        </p:blipFill>
        <p:spPr>
          <a:xfrm>
            <a:off x="7072530" y="919714"/>
            <a:ext cx="1718800" cy="1753523"/>
          </a:xfrm>
          <a:prstGeom prst="rect">
            <a:avLst/>
          </a:prstGeom>
        </p:spPr>
      </p:pic>
      <p:sp>
        <p:nvSpPr>
          <p:cNvPr id="60" name="Right Triangle 59">
            <a:extLst>
              <a:ext uri="{FF2B5EF4-FFF2-40B4-BE49-F238E27FC236}">
                <a16:creationId xmlns:a16="http://schemas.microsoft.com/office/drawing/2014/main" id="{569BABC0-B0CC-4E7B-838A-F6E644779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8815620" y="810899"/>
            <a:ext cx="1426883" cy="117370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Graphical user interface&#10;&#10;Description automatically generated">
            <a:extLst>
              <a:ext uri="{FF2B5EF4-FFF2-40B4-BE49-F238E27FC236}">
                <a16:creationId xmlns:a16="http://schemas.microsoft.com/office/drawing/2014/main" id="{B0648615-8E96-4C55-9D0A-84020FED82EF}"/>
              </a:ext>
            </a:extLst>
          </p:cNvPr>
          <p:cNvPicPr>
            <a:picLocks noChangeAspect="1"/>
          </p:cNvPicPr>
          <p:nvPr/>
        </p:nvPicPr>
        <p:blipFill>
          <a:blip r:embed="rId4"/>
          <a:stretch>
            <a:fillRect/>
          </a:stretch>
        </p:blipFill>
        <p:spPr>
          <a:xfrm>
            <a:off x="864630" y="3141594"/>
            <a:ext cx="1994880" cy="1497862"/>
          </a:xfrm>
          <a:prstGeom prst="rect">
            <a:avLst/>
          </a:prstGeom>
        </p:spPr>
      </p:pic>
      <p:sp>
        <p:nvSpPr>
          <p:cNvPr id="62" name="Rectangle 61">
            <a:extLst>
              <a:ext uri="{FF2B5EF4-FFF2-40B4-BE49-F238E27FC236}">
                <a16:creationId xmlns:a16="http://schemas.microsoft.com/office/drawing/2014/main" id="{DCBE1B01-A27C-45C2-ADA4-AA13C3AC1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2957" y="2907423"/>
            <a:ext cx="2770610" cy="19398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Triangle 63">
            <a:extLst>
              <a:ext uri="{FF2B5EF4-FFF2-40B4-BE49-F238E27FC236}">
                <a16:creationId xmlns:a16="http://schemas.microsoft.com/office/drawing/2014/main" id="{BE7E1DAA-43FB-4446-A354-9283DE668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16234" y="3314705"/>
            <a:ext cx="1949141" cy="1122823"/>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F6FE5468-759E-4E83-828A-5587C7F58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0879" y="1515410"/>
            <a:ext cx="2588076" cy="13989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screenshot of a computer&#10;&#10;Description automatically generated with medium confidence">
            <a:extLst>
              <a:ext uri="{FF2B5EF4-FFF2-40B4-BE49-F238E27FC236}">
                <a16:creationId xmlns:a16="http://schemas.microsoft.com/office/drawing/2014/main" id="{38FBA187-F684-467B-90E7-74811C60F5BA}"/>
              </a:ext>
            </a:extLst>
          </p:cNvPr>
          <p:cNvPicPr>
            <a:picLocks noChangeAspect="1"/>
          </p:cNvPicPr>
          <p:nvPr/>
        </p:nvPicPr>
        <p:blipFill>
          <a:blip r:embed="rId5"/>
          <a:stretch>
            <a:fillRect/>
          </a:stretch>
        </p:blipFill>
        <p:spPr>
          <a:xfrm>
            <a:off x="2787033" y="1672024"/>
            <a:ext cx="2001303" cy="1065629"/>
          </a:xfrm>
          <a:prstGeom prst="rect">
            <a:avLst/>
          </a:prstGeom>
        </p:spPr>
      </p:pic>
      <p:pic>
        <p:nvPicPr>
          <p:cNvPr id="10" name="Picture 9" descr="Logo, company name&#10;&#10;Description automatically generated">
            <a:extLst>
              <a:ext uri="{FF2B5EF4-FFF2-40B4-BE49-F238E27FC236}">
                <a16:creationId xmlns:a16="http://schemas.microsoft.com/office/drawing/2014/main" id="{650581D3-CF91-49B1-BE7C-DA5E3D43F19D}"/>
              </a:ext>
            </a:extLst>
          </p:cNvPr>
          <p:cNvPicPr>
            <a:picLocks noChangeAspect="1"/>
          </p:cNvPicPr>
          <p:nvPr/>
        </p:nvPicPr>
        <p:blipFill>
          <a:blip r:embed="rId6"/>
          <a:stretch>
            <a:fillRect/>
          </a:stretch>
        </p:blipFill>
        <p:spPr>
          <a:xfrm>
            <a:off x="4310570" y="3191895"/>
            <a:ext cx="2444203" cy="1368753"/>
          </a:xfrm>
          <a:prstGeom prst="rect">
            <a:avLst/>
          </a:prstGeom>
        </p:spPr>
      </p:pic>
      <p:sp>
        <p:nvSpPr>
          <p:cNvPr id="68" name="Rectangle 67">
            <a:extLst>
              <a:ext uri="{FF2B5EF4-FFF2-40B4-BE49-F238E27FC236}">
                <a16:creationId xmlns:a16="http://schemas.microsoft.com/office/drawing/2014/main" id="{99FE99BC-5F7D-47C3-AA1E-16D7DBDBD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193" y="2111035"/>
            <a:ext cx="2845796" cy="26893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DF63C2A-8CB3-4129-82D1-EF96CBD351A6}"/>
              </a:ext>
            </a:extLst>
          </p:cNvPr>
          <p:cNvPicPr>
            <a:picLocks noChangeAspect="1"/>
          </p:cNvPicPr>
          <p:nvPr/>
        </p:nvPicPr>
        <p:blipFill>
          <a:blip r:embed="rId7"/>
          <a:stretch>
            <a:fillRect/>
          </a:stretch>
        </p:blipFill>
        <p:spPr>
          <a:xfrm>
            <a:off x="9119462" y="2310173"/>
            <a:ext cx="2471257" cy="2333965"/>
          </a:xfrm>
          <a:prstGeom prst="rect">
            <a:avLst/>
          </a:prstGeom>
        </p:spPr>
      </p:pic>
      <p:sp>
        <p:nvSpPr>
          <p:cNvPr id="70" name="Right Triangle 69">
            <a:extLst>
              <a:ext uri="{FF2B5EF4-FFF2-40B4-BE49-F238E27FC236}">
                <a16:creationId xmlns:a16="http://schemas.microsoft.com/office/drawing/2014/main" id="{27400BAF-FCE6-4296-8A0E-9B595ADC09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601895" y="4818582"/>
            <a:ext cx="332129" cy="414730"/>
          </a:xfrm>
          <a:prstGeom prst="rtTriangle">
            <a:avLst/>
          </a:prstGeom>
          <a:solidFill>
            <a:srgbClr val="FF3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5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A452-EAF2-4F7D-A012-58C269CCB474}"/>
              </a:ext>
            </a:extLst>
          </p:cNvPr>
          <p:cNvSpPr>
            <a:spLocks noGrp="1"/>
          </p:cNvSpPr>
          <p:nvPr>
            <p:ph type="ctrTitle"/>
          </p:nvPr>
        </p:nvSpPr>
        <p:spPr>
          <a:xfrm>
            <a:off x="562708" y="730544"/>
            <a:ext cx="10319605" cy="1421813"/>
          </a:xfrm>
        </p:spPr>
        <p:txBody>
          <a:bodyPr>
            <a:normAutofit fontScale="90000"/>
          </a:bodyPr>
          <a:lstStyle/>
          <a:p>
            <a:r>
              <a:rPr lang="en-US" sz="4900" dirty="0">
                <a:solidFill>
                  <a:srgbClr val="FFAB2F"/>
                </a:solidFill>
                <a:latin typeface="Segoe UI" panose="020B0502040204020203" pitchFamily="34" charset="0"/>
                <a:cs typeface="Segoe UI" panose="020B0502040204020203" pitchFamily="34" charset="0"/>
              </a:rPr>
              <a:t>Considerations &amp; Recommendation </a:t>
            </a:r>
            <a:br>
              <a:rPr lang="en-US" dirty="0">
                <a:solidFill>
                  <a:srgbClr val="FFAB2F"/>
                </a:solidFill>
              </a:rPr>
            </a:br>
            <a:endParaRPr lang="en-US" dirty="0"/>
          </a:p>
        </p:txBody>
      </p:sp>
      <p:sp>
        <p:nvSpPr>
          <p:cNvPr id="3" name="Subtitle 2">
            <a:extLst>
              <a:ext uri="{FF2B5EF4-FFF2-40B4-BE49-F238E27FC236}">
                <a16:creationId xmlns:a16="http://schemas.microsoft.com/office/drawing/2014/main" id="{514D16A6-97EA-4621-89F9-6848F694545D}"/>
              </a:ext>
            </a:extLst>
          </p:cNvPr>
          <p:cNvSpPr>
            <a:spLocks noGrp="1"/>
          </p:cNvSpPr>
          <p:nvPr>
            <p:ph type="subTitle" idx="1"/>
          </p:nvPr>
        </p:nvSpPr>
        <p:spPr>
          <a:xfrm>
            <a:off x="921117" y="1457325"/>
            <a:ext cx="9328150" cy="1689100"/>
          </a:xfrm>
        </p:spPr>
        <p:txBody>
          <a:bodyPr>
            <a:normAutofit fontScale="25000" lnSpcReduction="20000"/>
          </a:bodyPr>
          <a:lstStyle/>
          <a:p>
            <a:pPr marL="0" marR="0">
              <a:lnSpc>
                <a:spcPct val="107000"/>
              </a:lnSpc>
              <a:spcBef>
                <a:spcPts val="0"/>
              </a:spcBef>
              <a:spcAft>
                <a:spcPts val="0"/>
              </a:spcAft>
            </a:pPr>
            <a:r>
              <a:rPr lang="en-US" sz="7200" b="1"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High Availability – across regions</a:t>
            </a:r>
            <a:endParaRPr lang="en-US" sz="7200" b="1" dirty="0">
              <a:solidFill>
                <a:srgbClr val="1F376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0"/>
              </a:spcBef>
              <a:spcAft>
                <a:spcPts val="0"/>
              </a:spcAft>
            </a:pPr>
            <a:r>
              <a:rPr lang="en-US" sz="7200" b="1" i="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7200" b="1" i="1" dirty="0">
              <a:solidFill>
                <a:srgbClr val="2F5496"/>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0"/>
              </a:spcBef>
              <a:spcAft>
                <a:spcPts val="0"/>
              </a:spcAft>
            </a:pPr>
            <a:r>
              <a:rPr lang="en-US" sz="7200" b="1" i="0" dirty="0">
                <a:solidFill>
                  <a:srgbClr val="0070C0"/>
                </a:solidFill>
                <a:effectLst/>
                <a:latin typeface="Segoe UI" panose="020B0502040204020203" pitchFamily="34" charset="0"/>
                <a:ea typeface="Times New Roman" panose="02020603050405020304" pitchFamily="18" charset="0"/>
                <a:cs typeface="Segoe UI" panose="020B0502040204020203" pitchFamily="34" charset="0"/>
              </a:rPr>
              <a:t>Azure Front Door </a:t>
            </a:r>
            <a:r>
              <a:rPr lang="en-US" sz="7200" i="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automatically fails over if the primary region becomes unavailable.</a:t>
            </a:r>
            <a:r>
              <a:rPr lang="en-US" sz="7200" b="1" i="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7200" b="1" i="1" dirty="0">
              <a:solidFill>
                <a:srgbClr val="2F5496"/>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0"/>
              </a:spcBef>
              <a:spcAft>
                <a:spcPts val="0"/>
              </a:spcAft>
            </a:pPr>
            <a:r>
              <a:rPr lang="en-US" sz="7200" b="1" i="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7200" b="1" i="1" dirty="0">
              <a:solidFill>
                <a:srgbClr val="2F5496"/>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0"/>
              </a:spcBef>
              <a:spcAft>
                <a:spcPts val="0"/>
              </a:spcAft>
            </a:pPr>
            <a:r>
              <a:rPr lang="en-US" sz="7200" b="1" i="0" dirty="0">
                <a:solidFill>
                  <a:srgbClr val="0070C0"/>
                </a:solidFill>
                <a:effectLst/>
                <a:latin typeface="Segoe UI" panose="020B0502040204020203" pitchFamily="34" charset="0"/>
                <a:ea typeface="Times New Roman" panose="02020603050405020304" pitchFamily="18" charset="0"/>
                <a:cs typeface="Segoe UI" panose="020B0502040204020203" pitchFamily="34" charset="0"/>
              </a:rPr>
              <a:t>Cosmos DB </a:t>
            </a:r>
            <a:r>
              <a:rPr lang="en-US" sz="7200" i="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RPO and recovery time objective (RTO) for Cosmos DB provide trade-offs between availability, data durability, and throughput. </a:t>
            </a:r>
            <a:endParaRPr lang="en-US" sz="7200" i="1" dirty="0">
              <a:solidFill>
                <a:srgbClr val="2F5496"/>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0"/>
              </a:spcBef>
              <a:spcAft>
                <a:spcPts val="0"/>
              </a:spcAft>
            </a:pPr>
            <a:r>
              <a:rPr lang="en-US" sz="7200" b="1" i="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7200" b="1" i="1" dirty="0">
              <a:solidFill>
                <a:srgbClr val="2F5496"/>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0"/>
              </a:spcBef>
              <a:spcAft>
                <a:spcPts val="0"/>
              </a:spcAft>
            </a:pPr>
            <a:r>
              <a:rPr lang="en-US" sz="7200" b="1" i="0" dirty="0">
                <a:solidFill>
                  <a:srgbClr val="0070C0"/>
                </a:solidFill>
                <a:effectLst/>
                <a:latin typeface="Segoe UI" panose="020B0502040204020203" pitchFamily="34" charset="0"/>
                <a:ea typeface="Times New Roman" panose="02020603050405020304" pitchFamily="18" charset="0"/>
                <a:cs typeface="Segoe UI" panose="020B0502040204020203" pitchFamily="34" charset="0"/>
              </a:rPr>
              <a:t>Storage. </a:t>
            </a:r>
            <a:r>
              <a:rPr lang="en-US" sz="7200" i="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RA-GRS storage provides durable storage.</a:t>
            </a:r>
            <a:endParaRPr lang="en-US" sz="7200" i="1" dirty="0">
              <a:solidFill>
                <a:srgbClr val="2F5496"/>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0"/>
              </a:spcBef>
              <a:spcAft>
                <a:spcPts val="0"/>
              </a:spcAft>
            </a:pPr>
            <a:r>
              <a:rPr lang="en-US" sz="7200" b="1"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7200" b="1" dirty="0">
              <a:solidFill>
                <a:srgbClr val="1F376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0"/>
              </a:spcBef>
              <a:spcAft>
                <a:spcPts val="0"/>
              </a:spcAft>
            </a:pPr>
            <a:r>
              <a:rPr lang="en-US" sz="7200" b="1" dirty="0">
                <a:solidFill>
                  <a:srgbClr val="0070C0"/>
                </a:solidFill>
                <a:latin typeface="Segoe UI" panose="020B0502040204020203" pitchFamily="34" charset="0"/>
                <a:cs typeface="Segoe UI" panose="020B0502040204020203" pitchFamily="34" charset="0"/>
              </a:rPr>
              <a:t>Manageability. </a:t>
            </a:r>
            <a:r>
              <a:rPr lang="en-US" sz="72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If the primary database fails, perform a manual failover to the secondary database. </a:t>
            </a:r>
            <a:endParaRPr lang="en-US" sz="7200" dirty="0">
              <a:solidFill>
                <a:srgbClr val="1F376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0"/>
              </a:spcBef>
              <a:spcAft>
                <a:spcPts val="0"/>
              </a:spcAft>
            </a:pPr>
            <a:r>
              <a:rPr lang="en-US" sz="7200" b="1" dirty="0">
                <a:solidFill>
                  <a:srgbClr val="0070C0"/>
                </a:solidFill>
                <a:latin typeface="Segoe UI" panose="020B0502040204020203" pitchFamily="34" charset="0"/>
                <a:cs typeface="Segoe UI" panose="020B0502040204020203" pitchFamily="34" charset="0"/>
              </a:rPr>
              <a:t>DevOps. </a:t>
            </a:r>
            <a:r>
              <a:rPr lang="en-US" sz="72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Azure Monitor provides analytics to monitor on-premise and cloud environments.</a:t>
            </a:r>
            <a:endParaRPr lang="en-US" sz="7200" dirty="0">
              <a:solidFill>
                <a:srgbClr val="1F376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200"/>
              </a:spcBef>
              <a:spcAft>
                <a:spcPts val="0"/>
              </a:spcAft>
            </a:pPr>
            <a:r>
              <a:rPr lang="en-US" sz="7200" b="1" dirty="0">
                <a:solidFill>
                  <a:srgbClr val="0070C0"/>
                </a:solidFill>
                <a:latin typeface="Segoe UI" panose="020B0502040204020203" pitchFamily="34" charset="0"/>
                <a:cs typeface="Segoe UI" panose="020B0502040204020203" pitchFamily="34" charset="0"/>
              </a:rPr>
              <a:t>Security. </a:t>
            </a:r>
            <a:r>
              <a:rPr lang="en-US" sz="7200" i="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Consider using Microsoft Defender for Cloud to monitor potential </a:t>
            </a:r>
            <a:r>
              <a:rPr lang="en-US" sz="7200" i="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security issues</a:t>
            </a:r>
          </a:p>
          <a:p>
            <a:pPr marL="0" marR="0">
              <a:lnSpc>
                <a:spcPct val="107000"/>
              </a:lnSpc>
              <a:spcBef>
                <a:spcPts val="200"/>
              </a:spcBef>
              <a:spcAft>
                <a:spcPts val="0"/>
              </a:spcAft>
            </a:pPr>
            <a:endParaRPr lang="en-US" sz="7200" i="1" dirty="0">
              <a:solidFill>
                <a:srgbClr val="2F5496"/>
              </a:solidFill>
              <a:effectLst/>
              <a:latin typeface="Segoe UI" panose="020B0502040204020203" pitchFamily="34" charset="0"/>
              <a:ea typeface="Times New Roman" panose="02020603050405020304" pitchFamily="18" charset="0"/>
              <a:cs typeface="Segoe UI" panose="020B0502040204020203" pitchFamily="34" charset="0"/>
            </a:endParaRPr>
          </a:p>
          <a:p>
            <a:pPr>
              <a:lnSpc>
                <a:spcPct val="107000"/>
              </a:lnSpc>
              <a:spcBef>
                <a:spcPts val="200"/>
              </a:spcBef>
            </a:pPr>
            <a:r>
              <a:rPr lang="en-US" sz="7200" b="1" dirty="0">
                <a:solidFill>
                  <a:srgbClr val="0070C0"/>
                </a:solidFill>
                <a:latin typeface="Segoe UI" panose="020B0502040204020203" pitchFamily="34" charset="0"/>
                <a:cs typeface="Segoe UI" panose="020B0502040204020203" pitchFamily="34" charset="0"/>
              </a:rPr>
              <a:t>Pricing. </a:t>
            </a:r>
            <a:r>
              <a:rPr lang="en-US" sz="7200" dirty="0">
                <a:solidFill>
                  <a:srgbClr val="171717"/>
                </a:solidFill>
                <a:latin typeface="Segoe UI" panose="020B0502040204020203" pitchFamily="34" charset="0"/>
                <a:cs typeface="Segoe UI" panose="020B0502040204020203" pitchFamily="34" charset="0"/>
              </a:rPr>
              <a:t>Use the pricing calculator to estimate costs. </a:t>
            </a:r>
          </a:p>
          <a:p>
            <a:pPr algn="l"/>
            <a:endParaRPr lang="en-US" dirty="0"/>
          </a:p>
        </p:txBody>
      </p:sp>
    </p:spTree>
    <p:extLst>
      <p:ext uri="{BB962C8B-B14F-4D97-AF65-F5344CB8AC3E}">
        <p14:creationId xmlns:p14="http://schemas.microsoft.com/office/powerpoint/2010/main" val="3483426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BAC9-7A3E-45F7-BF4C-A4C5E8A9DAD6}"/>
              </a:ext>
            </a:extLst>
          </p:cNvPr>
          <p:cNvSpPr>
            <a:spLocks noGrp="1"/>
          </p:cNvSpPr>
          <p:nvPr>
            <p:ph type="title"/>
          </p:nvPr>
        </p:nvSpPr>
        <p:spPr/>
        <p:txBody>
          <a:bodyPr/>
          <a:lstStyle/>
          <a:p>
            <a:r>
              <a:rPr lang="en-US" dirty="0">
                <a:solidFill>
                  <a:srgbClr val="FFAB2F"/>
                </a:solidFill>
                <a:latin typeface="Segoe UI" panose="020B0502040204020203" pitchFamily="34" charset="0"/>
                <a:cs typeface="Segoe UI" panose="020B0502040204020203" pitchFamily="34" charset="0"/>
              </a:rPr>
              <a:t>Next Steps</a:t>
            </a:r>
          </a:p>
        </p:txBody>
      </p:sp>
      <p:sp>
        <p:nvSpPr>
          <p:cNvPr id="3" name="Content Placeholder 2">
            <a:extLst>
              <a:ext uri="{FF2B5EF4-FFF2-40B4-BE49-F238E27FC236}">
                <a16:creationId xmlns:a16="http://schemas.microsoft.com/office/drawing/2014/main" id="{7FAF41DD-CD98-4153-8E69-09AAEAA631EE}"/>
              </a:ext>
            </a:extLst>
          </p:cNvPr>
          <p:cNvSpPr>
            <a:spLocks noGrp="1"/>
          </p:cNvSpPr>
          <p:nvPr>
            <p:ph idx="1"/>
          </p:nvPr>
        </p:nvSpPr>
        <p:spPr/>
        <p:txBody>
          <a:bodyPr/>
          <a:lstStyle/>
          <a:p>
            <a:pPr marL="0" marR="0" indent="0">
              <a:lnSpc>
                <a:spcPct val="107000"/>
              </a:lnSpc>
              <a:spcBef>
                <a:spcPts val="0"/>
              </a:spcBef>
              <a:spcAft>
                <a:spcPts val="800"/>
              </a:spcAft>
              <a:buNone/>
            </a:pPr>
            <a:r>
              <a:rPr lang="en-US"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Azure Migrate for all your needs</a:t>
            </a:r>
          </a:p>
          <a:p>
            <a:pPr marL="0" marR="0" indent="0">
              <a:lnSpc>
                <a:spcPct val="107000"/>
              </a:lnSpc>
              <a:spcBef>
                <a:spcPts val="0"/>
              </a:spcBef>
              <a:spcAft>
                <a:spcPts val="800"/>
              </a:spcAft>
              <a:buNone/>
            </a:pPr>
            <a:r>
              <a:rPr lang="en-US" dirty="0">
                <a:solidFill>
                  <a:srgbClr val="4C4C51"/>
                </a:solidFill>
                <a:latin typeface="Segoe UI" panose="020B0502040204020203" pitchFamily="34" charset="0"/>
                <a:ea typeface="Calibri" panose="020F0502020204030204" pitchFamily="34" charset="0"/>
                <a:cs typeface="Segoe UI" panose="020B0502040204020203" pitchFamily="34" charset="0"/>
              </a:rPr>
              <a:t>T</a:t>
            </a:r>
            <a:r>
              <a:rPr lang="en-US" dirty="0">
                <a:solidFill>
                  <a:srgbClr val="4C4C51"/>
                </a:solidFill>
                <a:effectLst/>
                <a:latin typeface="Segoe UI" panose="020B0502040204020203" pitchFamily="34" charset="0"/>
                <a:ea typeface="Calibri" panose="020F0502020204030204" pitchFamily="34" charset="0"/>
                <a:cs typeface="Segoe UI" panose="020B0502040204020203" pitchFamily="34" charset="0"/>
              </a:rPr>
              <a:t>he App Service migration assistant—a fast, free, and automated way to migrate web apps with minimal or no code changes. Run readiness checks and get potential remediation steps for common issues. Receive step-by-step guidance for moving your web app to App Service</a:t>
            </a:r>
            <a:r>
              <a:rPr lang="en-US" dirty="0">
                <a:effectLst/>
                <a:latin typeface="Segoe UI" panose="020B0502040204020203" pitchFamily="34" charset="0"/>
                <a:ea typeface="Calibri" panose="020F0502020204030204" pitchFamily="34" charset="0"/>
                <a:cs typeface="Segoe UI" panose="020B0502040204020203" pitchFamily="34" charset="0"/>
              </a:rPr>
              <a:t>.</a:t>
            </a:r>
          </a:p>
          <a:p>
            <a:endParaRPr lang="en-US" dirty="0"/>
          </a:p>
        </p:txBody>
      </p:sp>
    </p:spTree>
    <p:extLst>
      <p:ext uri="{BB962C8B-B14F-4D97-AF65-F5344CB8AC3E}">
        <p14:creationId xmlns:p14="http://schemas.microsoft.com/office/powerpoint/2010/main" val="800661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22E0499320FF14391F3EB75384D5ADB" ma:contentTypeVersion="2" ma:contentTypeDescription="Create a new document." ma:contentTypeScope="" ma:versionID="f6e647fb7fd426c686307b290a3d1d9f">
  <xsd:schema xmlns:xsd="http://www.w3.org/2001/XMLSchema" xmlns:xs="http://www.w3.org/2001/XMLSchema" xmlns:p="http://schemas.microsoft.com/office/2006/metadata/properties" xmlns:ns3="9818afcf-dfb1-4f73-8d7d-07461d0333fb" targetNamespace="http://schemas.microsoft.com/office/2006/metadata/properties" ma:root="true" ma:fieldsID="fc037122b50d5f237975bba222935011" ns3:_="">
    <xsd:import namespace="9818afcf-dfb1-4f73-8d7d-07461d0333f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18afcf-dfb1-4f73-8d7d-07461d0333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www.w3.org/XML/1998/namespace"/>
    <ds:schemaRef ds:uri="http://purl.org/dc/terms/"/>
    <ds:schemaRef ds:uri="9818afcf-dfb1-4f73-8d7d-07461d0333fb"/>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32879E3E-5FEC-4906-885F-A0ED8C9131CD}">
  <ds:schemaRefs>
    <ds:schemaRef ds:uri="9818afcf-dfb1-4f73-8d7d-07461d0333f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Azure_PowerPoint_template_Oct18</Template>
  <TotalTime>279</TotalTime>
  <Words>532</Words>
  <Application>Microsoft Office PowerPoint</Application>
  <PresentationFormat>Custom</PresentationFormat>
  <Paragraphs>54</Paragraphs>
  <Slides>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Calibri Light</vt:lpstr>
      <vt:lpstr>Segoe UI</vt:lpstr>
      <vt:lpstr>Segoe UI Light</vt:lpstr>
      <vt:lpstr>Segoe UI Semibold</vt:lpstr>
      <vt:lpstr>Symbol</vt:lpstr>
      <vt:lpstr>Wingdings</vt:lpstr>
      <vt:lpstr>1_Azure 1</vt:lpstr>
      <vt:lpstr>Custom Design</vt:lpstr>
      <vt:lpstr>Web App Migration Assessment</vt:lpstr>
      <vt:lpstr>PowerPoint Presentation</vt:lpstr>
      <vt:lpstr>Infrastructure to match your business ambition </vt:lpstr>
      <vt:lpstr>Problem Statement</vt:lpstr>
      <vt:lpstr> Existing Infrastructure </vt:lpstr>
      <vt:lpstr> Proposed Solution </vt:lpstr>
      <vt:lpstr>Requirements Mapping </vt:lpstr>
      <vt:lpstr>Considerations &amp; Recommendation  </vt:lpstr>
      <vt:lpstr>Next Steps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Marcela Vorel (Denny Mountain Media LLC)</dc:creator>
  <cp:keywords/>
  <dc:description>Template: Ariel Butz; ZUM Communications
Formatting: 
Audience Type:</dc:description>
  <cp:lastModifiedBy>Rogba Adeyemi</cp:lastModifiedBy>
  <cp:revision>7</cp:revision>
  <dcterms:created xsi:type="dcterms:W3CDTF">2019-07-22T18:07:24Z</dcterms:created>
  <dcterms:modified xsi:type="dcterms:W3CDTF">2022-04-07T17:30:27Z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0x010100122E0499320FF14391F3EB75384D5ADB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