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1" r:id="rId2"/>
    <p:sldId id="256" r:id="rId3"/>
    <p:sldId id="257" r:id="rId4"/>
    <p:sldId id="260" r:id="rId5"/>
    <p:sldId id="263" r:id="rId6"/>
    <p:sldId id="264" r:id="rId7"/>
    <p:sldId id="265" r:id="rId8"/>
    <p:sldId id="266" r:id="rId9"/>
    <p:sldId id="269" r:id="rId10"/>
    <p:sldId id="270" r:id="rId11"/>
    <p:sldId id="272" r:id="rId12"/>
    <p:sldId id="274" r:id="rId13"/>
    <p:sldId id="271" r:id="rId14"/>
    <p:sldId id="273" r:id="rId15"/>
    <p:sldId id="275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560FB-ABBD-4499-B148-EB04024C0C44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A810-AAF2-4A16-9673-03152022D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65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560FB-ABBD-4499-B148-EB04024C0C44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A810-AAF2-4A16-9673-03152022D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93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560FB-ABBD-4499-B148-EB04024C0C44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A810-AAF2-4A16-9673-03152022D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991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560FB-ABBD-4499-B148-EB04024C0C44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A810-AAF2-4A16-9673-03152022DA32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1316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560FB-ABBD-4499-B148-EB04024C0C44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A810-AAF2-4A16-9673-03152022D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904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560FB-ABBD-4499-B148-EB04024C0C44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A810-AAF2-4A16-9673-03152022D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192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560FB-ABBD-4499-B148-EB04024C0C44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A810-AAF2-4A16-9673-03152022D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173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560FB-ABBD-4499-B148-EB04024C0C44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A810-AAF2-4A16-9673-03152022D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60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560FB-ABBD-4499-B148-EB04024C0C44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A810-AAF2-4A16-9673-03152022D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7153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EA05D6-F701-0AC9-E806-7435B8A19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C19B42-4C28-0E2D-6B28-EA7F443DE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22550C-D31E-38D7-4F50-59D5E8BA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560FB-ABBD-4499-B148-EB04024C0C44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FDE2B8-FA7C-3681-8361-93FBA16F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4BDE06-F40C-2FBB-00AE-C54CD0A2E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A810-AAF2-4A16-9673-03152022D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50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560FB-ABBD-4499-B148-EB04024C0C44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A810-AAF2-4A16-9673-03152022D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73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560FB-ABBD-4499-B148-EB04024C0C44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A810-AAF2-4A16-9673-03152022D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18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560FB-ABBD-4499-B148-EB04024C0C44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A810-AAF2-4A16-9673-03152022D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50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560FB-ABBD-4499-B148-EB04024C0C44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A810-AAF2-4A16-9673-03152022D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1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560FB-ABBD-4499-B148-EB04024C0C44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A810-AAF2-4A16-9673-03152022D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23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560FB-ABBD-4499-B148-EB04024C0C44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A810-AAF2-4A16-9673-03152022D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65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560FB-ABBD-4499-B148-EB04024C0C44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A810-AAF2-4A16-9673-03152022D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35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560FB-ABBD-4499-B148-EB04024C0C44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A810-AAF2-4A16-9673-03152022D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85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FF560FB-ABBD-4499-B148-EB04024C0C44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A7CA810-AAF2-4A16-9673-03152022D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36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1F537-08EA-E14F-56CE-5A04332C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роли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944D8D7B-DBDB-D9B6-F205-48D9E6536A6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9106" y="2366963"/>
            <a:ext cx="11381362" cy="3615548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sz="3600" dirty="0">
                <a:solidFill>
                  <a:srgbClr val="C00000"/>
                </a:solidFill>
                <a:latin typeface="Arial Black" panose="020B0A04020102020204" pitchFamily="34" charset="0"/>
              </a:rPr>
              <a:t>Капитан</a:t>
            </a:r>
            <a:r>
              <a:rPr lang="ru-RU" sz="3600" dirty="0">
                <a:solidFill>
                  <a:srgbClr val="797979"/>
                </a:solidFill>
                <a:latin typeface="Arial Black" panose="020B0A04020102020204" pitchFamily="34" charset="0"/>
              </a:rPr>
              <a:t> – </a:t>
            </a:r>
            <a:r>
              <a:rPr lang="ru-RU" sz="3600" dirty="0" err="1">
                <a:solidFill>
                  <a:srgbClr val="797979"/>
                </a:solidFill>
                <a:latin typeface="Arial Black" panose="020B0A04020102020204" pitchFamily="34" charset="0"/>
              </a:rPr>
              <a:t>Яричук</a:t>
            </a:r>
            <a:r>
              <a:rPr lang="ru-RU" sz="3600" dirty="0">
                <a:solidFill>
                  <a:srgbClr val="797979"/>
                </a:solidFill>
                <a:latin typeface="Arial Black" panose="020B0A04020102020204" pitchFamily="34" charset="0"/>
              </a:rPr>
              <a:t> </a:t>
            </a:r>
            <a:r>
              <a:rPr lang="ru-RU" sz="3600" dirty="0" err="1">
                <a:solidFill>
                  <a:srgbClr val="797979"/>
                </a:solidFill>
                <a:latin typeface="Arial Black" panose="020B0A04020102020204" pitchFamily="34" charset="0"/>
              </a:rPr>
              <a:t>владислав</a:t>
            </a:r>
            <a:r>
              <a:rPr lang="ru-RU" sz="3600" dirty="0">
                <a:solidFill>
                  <a:srgbClr val="797979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ru-RU" sz="3600" dirty="0">
                <a:solidFill>
                  <a:srgbClr val="C00000"/>
                </a:solidFill>
                <a:latin typeface="Arial Black" panose="020B0A04020102020204" pitchFamily="34" charset="0"/>
              </a:rPr>
              <a:t>Генератор идей </a:t>
            </a:r>
            <a:r>
              <a:rPr lang="ru-RU" sz="3600" dirty="0">
                <a:solidFill>
                  <a:srgbClr val="797979"/>
                </a:solidFill>
                <a:latin typeface="Arial Black" panose="020B0A04020102020204" pitchFamily="34" charset="0"/>
              </a:rPr>
              <a:t>– </a:t>
            </a:r>
            <a:r>
              <a:rPr lang="ru-RU" sz="3600" dirty="0" err="1">
                <a:solidFill>
                  <a:srgbClr val="797979"/>
                </a:solidFill>
                <a:latin typeface="Arial Black" panose="020B0A04020102020204" pitchFamily="34" charset="0"/>
              </a:rPr>
              <a:t>паршин</a:t>
            </a:r>
            <a:r>
              <a:rPr lang="ru-RU" sz="3600" dirty="0">
                <a:solidFill>
                  <a:srgbClr val="797979"/>
                </a:solidFill>
                <a:latin typeface="Arial Black" panose="020B0A04020102020204" pitchFamily="34" charset="0"/>
              </a:rPr>
              <a:t> </a:t>
            </a:r>
            <a:r>
              <a:rPr lang="ru-RU" sz="3600" dirty="0" err="1">
                <a:solidFill>
                  <a:srgbClr val="797979"/>
                </a:solidFill>
                <a:latin typeface="Arial Black" panose="020B0A04020102020204" pitchFamily="34" charset="0"/>
              </a:rPr>
              <a:t>илья</a:t>
            </a:r>
            <a:endParaRPr lang="ru-RU" sz="3600" dirty="0">
              <a:solidFill>
                <a:srgbClr val="797979"/>
              </a:solidFill>
              <a:latin typeface="Arial Black" panose="020B0A04020102020204" pitchFamily="34" charset="0"/>
            </a:endParaRPr>
          </a:p>
          <a:p>
            <a:pPr marL="0" indent="0" algn="just">
              <a:buNone/>
            </a:pPr>
            <a:r>
              <a:rPr lang="ru-RU" sz="3600" dirty="0">
                <a:solidFill>
                  <a:srgbClr val="C00000"/>
                </a:solidFill>
                <a:latin typeface="Arial Black" panose="020B0A04020102020204" pitchFamily="34" charset="0"/>
              </a:rPr>
              <a:t>Поисковик</a:t>
            </a:r>
            <a:r>
              <a:rPr lang="ru-RU" sz="3600" dirty="0">
                <a:solidFill>
                  <a:srgbClr val="797979"/>
                </a:solidFill>
                <a:latin typeface="Arial Black" panose="020B0A04020102020204" pitchFamily="34" charset="0"/>
              </a:rPr>
              <a:t> – плужников </a:t>
            </a:r>
            <a:r>
              <a:rPr lang="ru-RU" sz="3600" dirty="0" err="1">
                <a:solidFill>
                  <a:srgbClr val="797979"/>
                </a:solidFill>
                <a:latin typeface="Arial Black" panose="020B0A04020102020204" pitchFamily="34" charset="0"/>
              </a:rPr>
              <a:t>сергей</a:t>
            </a:r>
            <a:endParaRPr lang="ru-RU" sz="3600" dirty="0">
              <a:solidFill>
                <a:srgbClr val="797979"/>
              </a:solidFill>
              <a:latin typeface="Arial Black" panose="020B0A04020102020204" pitchFamily="34" charset="0"/>
            </a:endParaRPr>
          </a:p>
          <a:p>
            <a:pPr marL="0" indent="0" algn="just">
              <a:buNone/>
            </a:pPr>
            <a:r>
              <a:rPr lang="ru-RU" sz="3600" dirty="0">
                <a:solidFill>
                  <a:srgbClr val="C00000"/>
                </a:solidFill>
                <a:latin typeface="Arial Black" panose="020B0A04020102020204" pitchFamily="34" charset="0"/>
              </a:rPr>
              <a:t>Скептик</a:t>
            </a:r>
            <a:r>
              <a:rPr lang="ru-RU" sz="3600" dirty="0">
                <a:solidFill>
                  <a:srgbClr val="797979"/>
                </a:solidFill>
                <a:latin typeface="Arial Black" panose="020B0A04020102020204" pitchFamily="34" charset="0"/>
              </a:rPr>
              <a:t> - </a:t>
            </a:r>
            <a:r>
              <a:rPr lang="ru-RU" sz="3600" dirty="0" err="1">
                <a:solidFill>
                  <a:srgbClr val="797979"/>
                </a:solidFill>
                <a:latin typeface="Arial Black" panose="020B0A04020102020204" pitchFamily="34" charset="0"/>
              </a:rPr>
              <a:t>паршин</a:t>
            </a:r>
            <a:r>
              <a:rPr lang="ru-RU" sz="3600" dirty="0">
                <a:solidFill>
                  <a:srgbClr val="797979"/>
                </a:solidFill>
                <a:latin typeface="Arial Black" panose="020B0A04020102020204" pitchFamily="34" charset="0"/>
              </a:rPr>
              <a:t> </a:t>
            </a:r>
            <a:r>
              <a:rPr lang="ru-RU" sz="3600" dirty="0" err="1">
                <a:solidFill>
                  <a:srgbClr val="797979"/>
                </a:solidFill>
                <a:latin typeface="Arial Black" panose="020B0A04020102020204" pitchFamily="34" charset="0"/>
              </a:rPr>
              <a:t>илья</a:t>
            </a:r>
            <a:endParaRPr lang="ru-RU" sz="3600" dirty="0">
              <a:solidFill>
                <a:srgbClr val="797979"/>
              </a:solidFill>
              <a:latin typeface="Arial Black" panose="020B0A04020102020204" pitchFamily="34" charset="0"/>
            </a:endParaRPr>
          </a:p>
          <a:p>
            <a:pPr marL="0" indent="0" algn="just">
              <a:buNone/>
            </a:pPr>
            <a:r>
              <a:rPr lang="ru-RU" sz="3600" dirty="0">
                <a:solidFill>
                  <a:srgbClr val="C00000"/>
                </a:solidFill>
                <a:latin typeface="Arial Black" panose="020B0A04020102020204" pitchFamily="34" charset="0"/>
              </a:rPr>
              <a:t>Секретарь + тайм менеджер</a:t>
            </a:r>
            <a:r>
              <a:rPr lang="ru-RU" sz="3600" dirty="0">
                <a:solidFill>
                  <a:srgbClr val="797979"/>
                </a:solidFill>
                <a:latin typeface="Arial Black" panose="020B0A04020102020204" pitchFamily="34" charset="0"/>
              </a:rPr>
              <a:t> - плужников </a:t>
            </a:r>
            <a:r>
              <a:rPr lang="ru-RU" sz="3600" dirty="0" err="1">
                <a:solidFill>
                  <a:srgbClr val="797979"/>
                </a:solidFill>
                <a:latin typeface="Arial Black" panose="020B0A04020102020204" pitchFamily="34" charset="0"/>
              </a:rPr>
              <a:t>сергей</a:t>
            </a:r>
            <a:endParaRPr lang="ru-RU" sz="3600" dirty="0">
              <a:solidFill>
                <a:srgbClr val="797979"/>
              </a:solidFill>
              <a:latin typeface="Arial Black" panose="020B0A04020102020204" pitchFamily="34" charset="0"/>
            </a:endParaRPr>
          </a:p>
          <a:p>
            <a:pPr marL="0" indent="0" algn="just">
              <a:buNone/>
            </a:pPr>
            <a:r>
              <a:rPr lang="ru-RU" sz="3600" dirty="0">
                <a:solidFill>
                  <a:srgbClr val="C00000"/>
                </a:solidFill>
                <a:latin typeface="Arial Black" panose="020B0A04020102020204" pitchFamily="34" charset="0"/>
              </a:rPr>
              <a:t>Систематизатор-исследователь</a:t>
            </a:r>
            <a:r>
              <a:rPr lang="ru-RU" sz="3600" dirty="0">
                <a:solidFill>
                  <a:srgbClr val="797979"/>
                </a:solidFill>
                <a:latin typeface="Arial Black" panose="020B0A04020102020204" pitchFamily="34" charset="0"/>
              </a:rPr>
              <a:t> - </a:t>
            </a:r>
            <a:r>
              <a:rPr lang="ru-RU" sz="3600" dirty="0" err="1">
                <a:solidFill>
                  <a:srgbClr val="797979"/>
                </a:solidFill>
                <a:latin typeface="Arial Black" panose="020B0A04020102020204" pitchFamily="34" charset="0"/>
              </a:rPr>
              <a:t>Яричук</a:t>
            </a:r>
            <a:r>
              <a:rPr lang="ru-RU" sz="3600" dirty="0">
                <a:solidFill>
                  <a:srgbClr val="797979"/>
                </a:solidFill>
                <a:latin typeface="Arial Black" panose="020B0A04020102020204" pitchFamily="34" charset="0"/>
              </a:rPr>
              <a:t> </a:t>
            </a:r>
            <a:r>
              <a:rPr lang="ru-RU" sz="3600" dirty="0" err="1">
                <a:solidFill>
                  <a:srgbClr val="797979"/>
                </a:solidFill>
                <a:latin typeface="Arial Black" panose="020B0A04020102020204" pitchFamily="34" charset="0"/>
              </a:rPr>
              <a:t>владислав</a:t>
            </a:r>
            <a:r>
              <a:rPr lang="ru-RU" sz="3600" dirty="0">
                <a:solidFill>
                  <a:srgbClr val="797979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 algn="just">
              <a:buNone/>
            </a:pPr>
            <a:endParaRPr lang="ru-RU" sz="3600" dirty="0">
              <a:solidFill>
                <a:srgbClr val="797979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665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ED9C5-3BF7-40F1-CF40-E82358E35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9975DC-A38D-4511-E40D-4DAFF711E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-10149"/>
            <a:ext cx="10364451" cy="1596177"/>
          </a:xfrm>
        </p:spPr>
        <p:txBody>
          <a:bodyPr>
            <a:normAutofit/>
          </a:bodyPr>
          <a:lstStyle/>
          <a:p>
            <a:r>
              <a:rPr lang="ru-RU" dirty="0">
                <a:latin typeface="Arial Black" panose="020B0A04020102020204" pitchFamily="34" charset="0"/>
              </a:rPr>
              <a:t>Используемые технологии </a:t>
            </a:r>
            <a:r>
              <a:rPr lang="ru-RU" dirty="0" err="1">
                <a:latin typeface="Arial Black" panose="020B0A04020102020204" pitchFamily="34" charset="0"/>
              </a:rPr>
              <a:t>ии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EBC600-C1A6-9D54-73D2-58DC5B8FCF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065534"/>
            <a:ext cx="5055951" cy="40045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  <a:latin typeface="Arial Black" panose="020B0A04020102020204" pitchFamily="34" charset="0"/>
              </a:rPr>
              <a:t>Используемые технологии ИИ:</a:t>
            </a:r>
          </a:p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  <a:latin typeface="Arial Black" panose="020B0A04020102020204" pitchFamily="34" charset="0"/>
              </a:rPr>
              <a:t>-</a:t>
            </a:r>
            <a: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  <a:t> Машинное обучение </a:t>
            </a:r>
            <a:b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dirty="0">
                <a:solidFill>
                  <a:srgbClr val="C00000"/>
                </a:solidFill>
                <a:latin typeface="Arial Black" panose="020B0A04020102020204" pitchFamily="34" charset="0"/>
              </a:rPr>
              <a:t>-</a:t>
            </a:r>
            <a: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  <a:t> Нейронные сети </a:t>
            </a:r>
            <a:b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dirty="0">
                <a:solidFill>
                  <a:srgbClr val="C00000"/>
                </a:solidFill>
                <a:latin typeface="Arial Black" panose="020B0A04020102020204" pitchFamily="34" charset="0"/>
              </a:rPr>
              <a:t>-</a:t>
            </a:r>
            <a: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  <a:t> Глубокое обучение </a:t>
            </a:r>
            <a:b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dirty="0">
                <a:solidFill>
                  <a:srgbClr val="C00000"/>
                </a:solidFill>
                <a:latin typeface="Arial Black" panose="020B0A04020102020204" pitchFamily="34" charset="0"/>
              </a:rPr>
              <a:t>-</a:t>
            </a:r>
            <a: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  <a:t> Обработка естественного языка </a:t>
            </a:r>
            <a:b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dirty="0">
                <a:solidFill>
                  <a:srgbClr val="C00000"/>
                </a:solidFill>
                <a:latin typeface="Arial Black" panose="020B0A04020102020204" pitchFamily="34" charset="0"/>
              </a:rPr>
              <a:t>-</a:t>
            </a:r>
            <a: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  <a:t> Компьютерное зрение </a:t>
            </a:r>
            <a:b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dirty="0">
                <a:solidFill>
                  <a:srgbClr val="C00000"/>
                </a:solidFill>
                <a:latin typeface="Arial Black" panose="020B0A04020102020204" pitchFamily="34" charset="0"/>
              </a:rPr>
              <a:t>-</a:t>
            </a:r>
            <a: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  <a:t> Синтез речи </a:t>
            </a:r>
            <a:b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dirty="0">
                <a:solidFill>
                  <a:srgbClr val="C00000"/>
                </a:solidFill>
                <a:latin typeface="Arial Black" panose="020B0A04020102020204" pitchFamily="34" charset="0"/>
              </a:rPr>
              <a:t>-</a:t>
            </a:r>
            <a: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  <a:t> Генетические алгоритмы </a:t>
            </a:r>
            <a:b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dirty="0">
                <a:solidFill>
                  <a:srgbClr val="C00000"/>
                </a:solidFill>
                <a:latin typeface="Arial Black" panose="020B0A04020102020204" pitchFamily="34" charset="0"/>
              </a:rPr>
              <a:t>-</a:t>
            </a:r>
            <a: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  <a:t> Обучение с подкреплением </a:t>
            </a:r>
            <a:b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dirty="0">
                <a:solidFill>
                  <a:srgbClr val="C00000"/>
                </a:solidFill>
                <a:latin typeface="Arial Black" panose="020B0A04020102020204" pitchFamily="34" charset="0"/>
              </a:rPr>
              <a:t>-</a:t>
            </a:r>
            <a: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  <a:t> Экспертные системы </a:t>
            </a:r>
            <a:b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dirty="0">
                <a:solidFill>
                  <a:srgbClr val="C00000"/>
                </a:solidFill>
                <a:latin typeface="Arial Black" panose="020B0A04020102020204" pitchFamily="34" charset="0"/>
              </a:rPr>
              <a:t>-</a:t>
            </a:r>
            <a: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  <a:t> Нечеткая логика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01A0C-A8C9-15CF-78DA-4C57D17C7DD7}"/>
              </a:ext>
            </a:extLst>
          </p:cNvPr>
          <p:cNvSpPr txBox="1"/>
          <p:nvPr/>
        </p:nvSpPr>
        <p:spPr>
          <a:xfrm>
            <a:off x="6617240" y="2065534"/>
            <a:ext cx="505595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СОПУТСТВУЮЩИЕ СКВОЗНЫЕ ТЕХНОЛОГИИ: </a:t>
            </a:r>
            <a:b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b="0" i="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-</a:t>
            </a:r>
            <a:r>
              <a:rPr lang="ru-RU" b="0" i="0" dirty="0">
                <a:solidFill>
                  <a:srgbClr val="797979"/>
                </a:solidFill>
                <a:effectLst/>
                <a:latin typeface="Arial Black" panose="020B0A04020102020204" pitchFamily="34" charset="0"/>
              </a:rPr>
              <a:t> БОЛЬШИЕ ДАННЫЕ </a:t>
            </a:r>
            <a:b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b="0" i="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-</a:t>
            </a:r>
            <a:r>
              <a:rPr lang="ru-RU" b="0" i="0" dirty="0">
                <a:solidFill>
                  <a:srgbClr val="797979"/>
                </a:solidFill>
                <a:effectLst/>
                <a:latin typeface="Arial Black" panose="020B0A04020102020204" pitchFamily="34" charset="0"/>
              </a:rPr>
              <a:t> СИСТЕМЫ РАСПРЕДЕЛЕННОГО РЕЕСТРА </a:t>
            </a:r>
            <a:b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b="0" i="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-</a:t>
            </a:r>
            <a:r>
              <a:rPr lang="ru-RU" b="0" i="0" dirty="0">
                <a:solidFill>
                  <a:srgbClr val="797979"/>
                </a:solidFill>
                <a:effectLst/>
                <a:latin typeface="Arial Black" panose="020B0A04020102020204" pitchFamily="34" charset="0"/>
              </a:rPr>
              <a:t> ТЕХНОЛОГИИ БЕСПРОВОДНОЙ СВЯЗИ </a:t>
            </a:r>
            <a:b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b="0" i="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-</a:t>
            </a:r>
            <a:r>
              <a:rPr lang="ru-RU" b="0" i="0" dirty="0">
                <a:solidFill>
                  <a:srgbClr val="797979"/>
                </a:solidFill>
                <a:effectLst/>
                <a:latin typeface="Arial Black" panose="020B0A04020102020204" pitchFamily="34" charset="0"/>
              </a:rPr>
              <a:t> СЕНСОРИКА И КОМПОНЕНТЫ РОБОТОТЕХНИКИ </a:t>
            </a:r>
            <a:b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b="0" i="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-</a:t>
            </a:r>
            <a:r>
              <a:rPr lang="ru-RU" b="0" i="0" dirty="0">
                <a:solidFill>
                  <a:srgbClr val="797979"/>
                </a:solidFill>
                <a:effectLst/>
                <a:latin typeface="Arial Black" panose="020B0A04020102020204" pitchFamily="34" charset="0"/>
              </a:rPr>
              <a:t> ТЕХНОЛОГИИ УПРАВЛЕНИЯ СВОЙСТВАМИ БИОЛОГИЧЕСКИХ ОБЪЕКТОВ </a:t>
            </a:r>
            <a:b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b="0" i="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-</a:t>
            </a:r>
            <a:r>
              <a:rPr lang="ru-RU" b="0" i="0" dirty="0">
                <a:solidFill>
                  <a:srgbClr val="797979"/>
                </a:solidFill>
                <a:effectLst/>
                <a:latin typeface="Arial Black" panose="020B0A04020102020204" pitchFamily="34" charset="0"/>
              </a:rPr>
              <a:t> НЕЙРОТЕХНОЛОГИИ</a:t>
            </a:r>
            <a:endParaRPr lang="ru-RU" dirty="0">
              <a:solidFill>
                <a:srgbClr val="797979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414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BEA5C-757A-9F0C-4B8D-54DF690CC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92C5B-2C77-A264-F36E-42D5A0DA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1596177"/>
          </a:xfrm>
        </p:spPr>
        <p:txBody>
          <a:bodyPr>
            <a:normAutofit/>
          </a:bodyPr>
          <a:lstStyle/>
          <a:p>
            <a:r>
              <a:rPr lang="ru-RU" dirty="0">
                <a:latin typeface="Arial Black" panose="020B0A04020102020204" pitchFamily="34" charset="0"/>
              </a:rPr>
              <a:t>Концепция технического задания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DBD829-DB59-2DF2-2EEA-52D63A6768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0115" y="1436465"/>
            <a:ext cx="5450988" cy="47114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cap="none" dirty="0">
                <a:solidFill>
                  <a:srgbClr val="C00000"/>
                </a:solidFill>
                <a:latin typeface="Arial Black" panose="020B0A04020102020204" pitchFamily="34" charset="0"/>
              </a:rPr>
              <a:t>ФУНКЦИОНАЛ: </a:t>
            </a:r>
            <a:br>
              <a:rPr lang="ru-RU" sz="1800" cap="none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sz="1800" cap="none" dirty="0">
                <a:solidFill>
                  <a:srgbClr val="C00000"/>
                </a:solidFill>
                <a:latin typeface="Arial Black" panose="020B0A04020102020204" pitchFamily="34" charset="0"/>
              </a:rPr>
              <a:t>-</a:t>
            </a:r>
            <a:r>
              <a:rPr lang="ru-RU" sz="1800" cap="none" dirty="0">
                <a:solidFill>
                  <a:srgbClr val="797979"/>
                </a:solidFill>
                <a:latin typeface="Arial Black" panose="020B0A04020102020204" pitchFamily="34" charset="0"/>
              </a:rPr>
              <a:t> ОБЕСПЕЧЕНИЕ АВТОМАТИЗИРОВАННОГО СБОРА, АНАЛИЗА И ОБРАБОТКИ МЕДИЦИНСКИХ ДАННЫХ. </a:t>
            </a:r>
            <a:br>
              <a:rPr lang="ru-RU" sz="1800" cap="none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sz="1800" cap="none" dirty="0">
                <a:solidFill>
                  <a:srgbClr val="C00000"/>
                </a:solidFill>
                <a:latin typeface="Arial Black" panose="020B0A04020102020204" pitchFamily="34" charset="0"/>
              </a:rPr>
              <a:t>-</a:t>
            </a:r>
            <a:r>
              <a:rPr lang="ru-RU" sz="1800" cap="none" dirty="0">
                <a:solidFill>
                  <a:srgbClr val="797979"/>
                </a:solidFill>
                <a:latin typeface="Arial Black" panose="020B0A04020102020204" pitchFamily="34" charset="0"/>
              </a:rPr>
              <a:t> ПРЕДОСТАВЛЕНИЕ РЕКОМЕНДАЦИЙ ПО ДИАГНОСТИКЕ И ЛЕЧЕНИЮ НА ОСНОВЕ АНАЛИЗА ДАННЫХ. </a:t>
            </a:r>
            <a:br>
              <a:rPr lang="ru-RU" sz="1800" cap="none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sz="1800" cap="none" dirty="0">
                <a:solidFill>
                  <a:srgbClr val="C00000"/>
                </a:solidFill>
                <a:latin typeface="Arial Black" panose="020B0A04020102020204" pitchFamily="34" charset="0"/>
              </a:rPr>
              <a:t>-</a:t>
            </a:r>
            <a:r>
              <a:rPr lang="ru-RU" sz="1800" cap="none" dirty="0">
                <a:solidFill>
                  <a:srgbClr val="797979"/>
                </a:solidFill>
                <a:latin typeface="Arial Black" panose="020B0A04020102020204" pitchFamily="34" charset="0"/>
              </a:rPr>
              <a:t> ВЗАИМОДЕЙСТВИЕ С ПОЛЬЗОВАТЕЛЯМИ ЧЕРЕЗ ИНТЕРФЕЙСЫ ДЛЯ ВРАЧА И ПАЦИЕНТА. </a:t>
            </a:r>
            <a:br>
              <a:rPr lang="ru-RU" sz="1800" cap="none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sz="1800" cap="none" dirty="0">
                <a:solidFill>
                  <a:srgbClr val="C00000"/>
                </a:solidFill>
                <a:latin typeface="Arial Black" panose="020B0A04020102020204" pitchFamily="34" charset="0"/>
              </a:rPr>
              <a:t>-</a:t>
            </a:r>
            <a:r>
              <a:rPr lang="ru-RU" sz="1800" cap="none" dirty="0">
                <a:solidFill>
                  <a:srgbClr val="797979"/>
                </a:solidFill>
                <a:latin typeface="Arial Black" panose="020B0A04020102020204" pitchFamily="34" charset="0"/>
              </a:rPr>
              <a:t> ИНТЕГРАЦИЯ С ВНЕШНИМИ ИСТОЧНИКАМИ ИНФОРМАЦИИ (БАЗЫ ДАННЫХ, МЕДИЦИНСКИЕ УСТРОЙСТВА). </a:t>
            </a:r>
            <a:br>
              <a:rPr lang="ru-RU" sz="1800" cap="none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endParaRPr lang="ru-RU" sz="1800" cap="none" dirty="0">
              <a:solidFill>
                <a:srgbClr val="797979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04757-BA85-0EAB-25B2-DA46EE41E422}"/>
              </a:ext>
            </a:extLst>
          </p:cNvPr>
          <p:cNvSpPr txBox="1"/>
          <p:nvPr/>
        </p:nvSpPr>
        <p:spPr>
          <a:xfrm>
            <a:off x="5985384" y="1679656"/>
            <a:ext cx="56722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C00000"/>
                </a:solidFill>
                <a:latin typeface="Arial Black" panose="020B0A04020102020204" pitchFamily="34" charset="0"/>
              </a:rPr>
              <a:t>ПРИНЦИПИАЛЬНАЯ СХЕМА ПРОЕКТА: </a:t>
            </a:r>
            <a:b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dirty="0">
                <a:solidFill>
                  <a:srgbClr val="C00000"/>
                </a:solidFill>
                <a:latin typeface="Arial Black" panose="020B0A04020102020204" pitchFamily="34" charset="0"/>
              </a:rPr>
              <a:t>-</a:t>
            </a:r>
            <a: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  <a:t> СБОР ДАННЫХ — ИЗ РАЗЛИЧНЫХ ИСТОЧНИКОВ (УСТРОЙСТВА, БАЗЫ). </a:t>
            </a:r>
            <a:b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dirty="0">
                <a:solidFill>
                  <a:srgbClr val="C00000"/>
                </a:solidFill>
                <a:latin typeface="Arial Black" panose="020B0A04020102020204" pitchFamily="34" charset="0"/>
              </a:rPr>
              <a:t>-</a:t>
            </a:r>
            <a: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  <a:t> ОБРАБОТКА ДАННЫХ — ОЧИСТКА, НОРМАЛИЗАЦИЯ. </a:t>
            </a:r>
            <a:b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dirty="0">
                <a:solidFill>
                  <a:srgbClr val="C00000"/>
                </a:solidFill>
                <a:latin typeface="Arial Black" panose="020B0A04020102020204" pitchFamily="34" charset="0"/>
              </a:rPr>
              <a:t>-</a:t>
            </a:r>
            <a: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  <a:t> АНАЛИТИКА — ПРИМЕНЕНИЕ АЛГОРИТМОВ ИИ (МАШИННОЕ ОБУЧЕНИЕ, НЕЙРОСЕТИ). </a:t>
            </a:r>
            <a:b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dirty="0">
                <a:solidFill>
                  <a:srgbClr val="C00000"/>
                </a:solidFill>
                <a:latin typeface="Arial Black" panose="020B0A04020102020204" pitchFamily="34" charset="0"/>
              </a:rPr>
              <a:t>-</a:t>
            </a:r>
            <a: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  <a:t> ВЫВОД РЕЗУЛЬТАТОВ — В ВИДЕ РЕКОМЕНДАЦИЙ, ОТЧЕТОВ, ИНТЕРФЕЙСОВ. </a:t>
            </a:r>
            <a:b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dirty="0">
                <a:solidFill>
                  <a:srgbClr val="C00000"/>
                </a:solidFill>
                <a:latin typeface="Arial Black" panose="020B0A04020102020204" pitchFamily="34" charset="0"/>
              </a:rPr>
              <a:t>- </a:t>
            </a:r>
            <a: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  <a:t>ОБРАТНАЯ СВЯЗЬ — УЛУЧШЕНИЕ МОДЕЛЕЙ НА ОСНОВЕ НОВЫХ ДАННЫХ И ОТЗЫВОВ. </a:t>
            </a:r>
          </a:p>
        </p:txBody>
      </p:sp>
    </p:spTree>
    <p:extLst>
      <p:ext uri="{BB962C8B-B14F-4D97-AF65-F5344CB8AC3E}">
        <p14:creationId xmlns:p14="http://schemas.microsoft.com/office/powerpoint/2010/main" val="2437018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A811-A907-4AFA-013F-BA28903E2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19C61-5EFD-AD7D-5284-365DABE5E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1596177"/>
          </a:xfrm>
        </p:spPr>
        <p:txBody>
          <a:bodyPr>
            <a:normAutofit/>
          </a:bodyPr>
          <a:lstStyle/>
          <a:p>
            <a:r>
              <a:rPr lang="ru-RU" dirty="0">
                <a:latin typeface="Arial Black" panose="020B0A04020102020204" pitchFamily="34" charset="0"/>
              </a:rPr>
              <a:t>Концепция технического задания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582F8-747A-23BA-61E1-B4AE2518C0AB}"/>
              </a:ext>
            </a:extLst>
          </p:cNvPr>
          <p:cNvSpPr txBox="1"/>
          <p:nvPr/>
        </p:nvSpPr>
        <p:spPr>
          <a:xfrm>
            <a:off x="389106" y="2085989"/>
            <a:ext cx="49319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C00000"/>
                </a:solidFill>
                <a:latin typeface="Arial Black" panose="020B0A04020102020204" pitchFamily="34" charset="0"/>
              </a:rPr>
              <a:t>СТЕЙКХОЛДЕРЫ И ЗАКАЗЧИК ПРОЕКТА:</a:t>
            </a:r>
            <a:b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dirty="0">
                <a:solidFill>
                  <a:srgbClr val="C00000"/>
                </a:solidFill>
                <a:latin typeface="Arial Black" panose="020B0A04020102020204" pitchFamily="34" charset="0"/>
              </a:rPr>
              <a:t>-</a:t>
            </a:r>
            <a: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  <a:t> ВРАЧИ И МЕДИЦИНСКИЙ ПЕРСОНАЛ </a:t>
            </a:r>
            <a:b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dirty="0">
                <a:solidFill>
                  <a:srgbClr val="C00000"/>
                </a:solidFill>
                <a:latin typeface="Arial Black" panose="020B0A04020102020204" pitchFamily="34" charset="0"/>
              </a:rPr>
              <a:t>-</a:t>
            </a:r>
            <a: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  <a:t> ПАЦИЕНТЫ </a:t>
            </a:r>
            <a:b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dirty="0">
                <a:solidFill>
                  <a:srgbClr val="C00000"/>
                </a:solidFill>
                <a:latin typeface="Arial Black" panose="020B0A04020102020204" pitchFamily="34" charset="0"/>
              </a:rPr>
              <a:t>-</a:t>
            </a:r>
            <a: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  <a:t> РАЗРАБОТЧИКИ И ТЕХНИЧЕСКИЕ СПЕЦИАЛИСТЫ </a:t>
            </a:r>
            <a:b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dirty="0">
                <a:solidFill>
                  <a:srgbClr val="C00000"/>
                </a:solidFill>
                <a:latin typeface="Arial Black" panose="020B0A04020102020204" pitchFamily="34" charset="0"/>
              </a:rPr>
              <a:t>-</a:t>
            </a:r>
            <a: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  <a:t> МЕДИЦИНСКИЕ УЧРЕЖДЕНИЯ И КЛИНИКИ </a:t>
            </a:r>
            <a:b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dirty="0">
                <a:solidFill>
                  <a:srgbClr val="C00000"/>
                </a:solidFill>
                <a:latin typeface="Arial Black" panose="020B0A04020102020204" pitchFamily="34" charset="0"/>
              </a:rPr>
              <a:t>-</a:t>
            </a:r>
            <a: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  <a:t> ЗАКОНОДАТЕЛЬНЫЕ ОРГАНЫ И РЕГУЛЯТОРЫ </a:t>
            </a:r>
            <a:b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endParaRPr lang="ru-RU" dirty="0">
              <a:solidFill>
                <a:srgbClr val="797979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26CC8D-AB62-5781-401D-FC24AB4F21EC}"/>
              </a:ext>
            </a:extLst>
          </p:cNvPr>
          <p:cNvSpPr txBox="1"/>
          <p:nvPr/>
        </p:nvSpPr>
        <p:spPr>
          <a:xfrm>
            <a:off x="6553200" y="1888007"/>
            <a:ext cx="524239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C00000"/>
                </a:solidFill>
                <a:latin typeface="Arial Black" panose="020B0A04020102020204" pitchFamily="34" charset="0"/>
              </a:rPr>
              <a:t>РЕЗУЛЬТАТЫ И ПРОДУКТ ПРОЕКТА:</a:t>
            </a:r>
            <a:b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dirty="0">
                <a:solidFill>
                  <a:srgbClr val="C00000"/>
                </a:solidFill>
                <a:latin typeface="Arial Black" panose="020B0A04020102020204" pitchFamily="34" charset="0"/>
              </a:rPr>
              <a:t>-</a:t>
            </a:r>
            <a: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  <a:t> ИНТЕЛЛЕКТУАЛЬНАЯ ПЛАТФОРМА ДЛЯ ДИАГНОСТИКИ И МОНИТОРИНГА ЗДОРОВЬЯ </a:t>
            </a:r>
            <a:b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dirty="0">
                <a:solidFill>
                  <a:srgbClr val="C00000"/>
                </a:solidFill>
                <a:latin typeface="Arial Black" panose="020B0A04020102020204" pitchFamily="34" charset="0"/>
              </a:rPr>
              <a:t>-</a:t>
            </a:r>
            <a: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  <a:t> УПРОЩЕНИЕ И УСКОРЕНИЕ ПРОЦЕССА ПРИНЯТИЯ РЕШЕНИЙ В МЕДИЦИНЕ </a:t>
            </a:r>
            <a:b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dirty="0">
                <a:solidFill>
                  <a:srgbClr val="C00000"/>
                </a:solidFill>
                <a:latin typeface="Arial Black" panose="020B0A04020102020204" pitchFamily="34" charset="0"/>
              </a:rPr>
              <a:t>-</a:t>
            </a:r>
            <a: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  <a:t> ПОВЫШЕНИЕ ТОЧНОСТИ ДИАГНОСТИК И ЭФФЕКТИВНОСТИ ЛЕЧЕНИЯ </a:t>
            </a:r>
            <a:b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dirty="0">
                <a:solidFill>
                  <a:srgbClr val="C00000"/>
                </a:solidFill>
                <a:latin typeface="Arial Black" panose="020B0A04020102020204" pitchFamily="34" charset="0"/>
              </a:rPr>
              <a:t>-</a:t>
            </a:r>
            <a: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  <a:t> ИНТЕРАКТИВНЫЙ ИНТЕРФЕЙС ДЛЯ ПОЛЬЗОВАТЕЛЕЙ И АНАЛИТИЧЕСКИЕ ОТЧЕТЫ</a:t>
            </a:r>
          </a:p>
        </p:txBody>
      </p:sp>
    </p:spTree>
    <p:extLst>
      <p:ext uri="{BB962C8B-B14F-4D97-AF65-F5344CB8AC3E}">
        <p14:creationId xmlns:p14="http://schemas.microsoft.com/office/powerpoint/2010/main" val="3803335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4BA58-3A08-9570-D6B1-D1B36959B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C20EDF-D910-CB0D-F883-F6A020EB6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1596177"/>
          </a:xfrm>
        </p:spPr>
        <p:txBody>
          <a:bodyPr>
            <a:normAutofit/>
          </a:bodyPr>
          <a:lstStyle/>
          <a:p>
            <a:r>
              <a:rPr lang="ru-RU" dirty="0">
                <a:latin typeface="Arial Black" panose="020B0A04020102020204" pitchFamily="34" charset="0"/>
              </a:rPr>
              <a:t>Дорожная карта по внедрению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A79420-EA4D-C9AB-133C-11D4535CF5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065533"/>
            <a:ext cx="10363826" cy="342410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1500" dirty="0">
                <a:solidFill>
                  <a:srgbClr val="C00000"/>
                </a:solidFill>
                <a:latin typeface="Arial Black" panose="020B0A04020102020204" pitchFamily="34" charset="0"/>
              </a:rPr>
              <a:t>Цель программы «</a:t>
            </a:r>
            <a:r>
              <a:rPr lang="ru-RU" sz="1500" dirty="0" err="1">
                <a:solidFill>
                  <a:srgbClr val="C00000"/>
                </a:solidFill>
                <a:latin typeface="Arial Black" panose="020B0A04020102020204" pitchFamily="34" charset="0"/>
              </a:rPr>
              <a:t>Хелснет</a:t>
            </a:r>
            <a:r>
              <a:rPr lang="ru-RU" sz="1500" dirty="0">
                <a:solidFill>
                  <a:srgbClr val="C00000"/>
                </a:solidFill>
                <a:latin typeface="Arial Black" panose="020B0A04020102020204" pitchFamily="34" charset="0"/>
              </a:rPr>
              <a:t>»</a:t>
            </a:r>
            <a:r>
              <a:rPr lang="ru-RU" sz="1500" dirty="0">
                <a:solidFill>
                  <a:srgbClr val="797979"/>
                </a:solidFill>
                <a:latin typeface="Arial Black" panose="020B0A04020102020204" pitchFamily="34" charset="0"/>
              </a:rPr>
              <a:t> — к 2035 году превратить Россию в глобального лидера в области цифрового здравоохранения и персонализированной медицины: увеличить продолжительность жизни на 10 лет, обеспечить 70% отечественного производства продуктов этого сектора и занять пятое место в мире по объему рынка. Реализация строится на трех этапах. </a:t>
            </a:r>
            <a:r>
              <a:rPr lang="ru-RU" sz="1500" dirty="0">
                <a:solidFill>
                  <a:srgbClr val="C00000"/>
                </a:solidFill>
                <a:latin typeface="Arial Black" panose="020B0A04020102020204" pitchFamily="34" charset="0"/>
              </a:rPr>
              <a:t>Первый этап (2017–2019 гг.)</a:t>
            </a:r>
            <a:r>
              <a:rPr lang="ru-RU" sz="1500" dirty="0">
                <a:solidFill>
                  <a:srgbClr val="797979"/>
                </a:solidFill>
                <a:latin typeface="Arial Black" panose="020B0A04020102020204" pitchFamily="34" charset="0"/>
              </a:rPr>
              <a:t> — закладка основ: создание инфраструктуры — НИЦ, центров профилактики, стартап-инкубаторов; разработка первых нормативных актов и запуск пяти базовых инновационных продуктов — от геномных тестов до цифровых ассистентов врачей. </a:t>
            </a:r>
            <a:r>
              <a:rPr lang="ru-RU" sz="1500" dirty="0">
                <a:solidFill>
                  <a:srgbClr val="C00000"/>
                </a:solidFill>
                <a:latin typeface="Arial Black" panose="020B0A04020102020204" pitchFamily="34" charset="0"/>
              </a:rPr>
              <a:t>Второй этап (2020–2025 гг.) </a:t>
            </a:r>
            <a:r>
              <a:rPr lang="ru-RU" sz="1500" dirty="0">
                <a:solidFill>
                  <a:srgbClr val="797979"/>
                </a:solidFill>
                <a:latin typeface="Arial Black" panose="020B0A04020102020204" pitchFamily="34" charset="0"/>
              </a:rPr>
              <a:t>— масштабирование: развитие среднего бизнеса, создание сети из 3500 центров профилактической медицины, интеграция цифровых решений в государственную систему здравоохранения, выход российских компаний на международные рынки. </a:t>
            </a:r>
            <a:r>
              <a:rPr lang="ru-RU" sz="1500" dirty="0">
                <a:solidFill>
                  <a:srgbClr val="C00000"/>
                </a:solidFill>
                <a:latin typeface="Arial Black" panose="020B0A04020102020204" pitchFamily="34" charset="0"/>
              </a:rPr>
              <a:t>Третий этап (2026–2035 гг.) </a:t>
            </a:r>
            <a:r>
              <a:rPr lang="ru-RU" sz="1500" dirty="0">
                <a:solidFill>
                  <a:srgbClr val="797979"/>
                </a:solidFill>
                <a:latin typeface="Arial Black" panose="020B0A04020102020204" pitchFamily="34" charset="0"/>
              </a:rPr>
              <a:t>— доминирование: персонализированная медицина становится стандартом, Россия занимает лидирующие позиции в мировой индустрии, а 70% всех продуктов производятся внутри страны.</a:t>
            </a:r>
          </a:p>
        </p:txBody>
      </p:sp>
    </p:spTree>
    <p:extLst>
      <p:ext uri="{BB962C8B-B14F-4D97-AF65-F5344CB8AC3E}">
        <p14:creationId xmlns:p14="http://schemas.microsoft.com/office/powerpoint/2010/main" val="3384077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0F500-D655-B3DE-B889-2A4F71AAC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168BB-9C08-9982-B0C2-1A9B5DBE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1596177"/>
          </a:xfrm>
        </p:spPr>
        <p:txBody>
          <a:bodyPr>
            <a:normAutofit/>
          </a:bodyPr>
          <a:lstStyle/>
          <a:p>
            <a:r>
              <a:rPr lang="ru-RU" dirty="0">
                <a:latin typeface="Arial Black" panose="020B0A04020102020204" pitchFamily="34" charset="0"/>
              </a:rPr>
              <a:t>Дорожная карта по внедрению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B664E1-471B-06C3-A9A1-F69A094197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1194" y="1335932"/>
            <a:ext cx="11109612" cy="418613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1600" dirty="0">
                <a:solidFill>
                  <a:srgbClr val="C00000"/>
                </a:solidFill>
                <a:latin typeface="Arial Black" panose="020B0A04020102020204" pitchFamily="34" charset="0"/>
              </a:rPr>
              <a:t>Программа охватывает семь приоритетных направлений:</a:t>
            </a:r>
            <a:r>
              <a:rPr lang="ru-RU" sz="1600" dirty="0">
                <a:solidFill>
                  <a:srgbClr val="797979"/>
                </a:solidFill>
                <a:latin typeface="Arial Black" panose="020B0A04020102020204" pitchFamily="34" charset="0"/>
              </a:rPr>
              <a:t> информационные технологии в медицине (ИИ, Big Data, электронные карты здоровья), биомедицина и геномика, здоровое долголетие, спорт и здоровье, профилактическая медицина (центральное направление с сетью центров), медицинская генетика и организационно-ресурсное обеспечение. Главные риски связаны с нормативным вакуумом — отсутствием четких правил для цифровых устройств и генетических данных, что замедляет регистрацию продуктов. Также существует дефицит квалифицированных кадров — биоинформатиков, специалистов по ИИ и медицинским инженерам. Финансирование остается непростым вызовом, особенно на этапе коммерциализации. Популяризация новых технологий среди населения требует активной просветительской работы, а интеграция инноваций в устаревшую систему здравоохранения сталкивается с технической несовместимостью. Для преодоления этих рисков предусмотрены меры: срочная модернизация законодательства, создание образовательных треков в вузах, привлечение венчурного капитала через ГЧП и обязательная стандартизация интерфейсов.</a:t>
            </a:r>
          </a:p>
        </p:txBody>
      </p:sp>
    </p:spTree>
    <p:extLst>
      <p:ext uri="{BB962C8B-B14F-4D97-AF65-F5344CB8AC3E}">
        <p14:creationId xmlns:p14="http://schemas.microsoft.com/office/powerpoint/2010/main" val="2259256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553FA-C29B-A971-DCA7-CA56A5CED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E0D7D-B421-D909-79A2-4473059F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1596177"/>
          </a:xfrm>
        </p:spPr>
        <p:txBody>
          <a:bodyPr>
            <a:normAutofit/>
          </a:bodyPr>
          <a:lstStyle/>
          <a:p>
            <a:r>
              <a:rPr lang="ru-RU" dirty="0">
                <a:latin typeface="Arial Black" panose="020B0A04020102020204" pitchFamily="34" charset="0"/>
              </a:rPr>
              <a:t>Дорожная карта по внедрению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75DA92-4934-3DD7-A1D4-D9D03260812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1716946"/>
            <a:ext cx="10363826" cy="342410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1600" dirty="0">
                <a:solidFill>
                  <a:srgbClr val="C00000"/>
                </a:solidFill>
                <a:latin typeface="Arial Black" panose="020B0A04020102020204" pitchFamily="34" charset="0"/>
              </a:rPr>
              <a:t>Ключевые показатели успеха </a:t>
            </a:r>
            <a:r>
              <a:rPr lang="ru-RU" sz="1600" dirty="0">
                <a:solidFill>
                  <a:srgbClr val="797979"/>
                </a:solidFill>
                <a:latin typeface="Arial Black" panose="020B0A04020102020204" pitchFamily="34" charset="0"/>
              </a:rPr>
              <a:t>— это не абстрактные цели, а конкретные достижения: к 2035 году более 3500 центров профилактики, 5 российских компаний в топ-70 мировых лидеров, 70% продукции — отечественного производства, и 5% доли России на мировом рынке «</a:t>
            </a:r>
            <a:r>
              <a:rPr lang="ru-RU" sz="1600" dirty="0" err="1">
                <a:solidFill>
                  <a:srgbClr val="797979"/>
                </a:solidFill>
                <a:latin typeface="Arial Black" panose="020B0A04020102020204" pitchFamily="34" charset="0"/>
              </a:rPr>
              <a:t>Хелснет</a:t>
            </a:r>
            <a:r>
              <a:rPr lang="ru-RU" sz="1600" dirty="0">
                <a:solidFill>
                  <a:srgbClr val="797979"/>
                </a:solidFill>
                <a:latin typeface="Arial Black" panose="020B0A04020102020204" pitchFamily="34" charset="0"/>
              </a:rPr>
              <a:t>» — это $9 трлн. Уже к 2019 году были созданы первые прототипы цифровых ассистентов, аналогичных </a:t>
            </a:r>
            <a:r>
              <a:rPr lang="ru-RU" sz="1600" dirty="0" err="1">
                <a:solidFill>
                  <a:srgbClr val="797979"/>
                </a:solidFill>
                <a:latin typeface="Arial Black" panose="020B0A04020102020204" pitchFamily="34" charset="0"/>
              </a:rPr>
              <a:t>Watson</a:t>
            </a:r>
            <a:r>
              <a:rPr lang="ru-RU" sz="1600" dirty="0">
                <a:solidFill>
                  <a:srgbClr val="797979"/>
                </a:solidFill>
                <a:latin typeface="Arial Black" panose="020B0A04020102020204" pitchFamily="34" charset="0"/>
              </a:rPr>
              <a:t>, запущена сеть центров в Москве и регионах, разработаны уникальные методики диагностики старения и иммунотерапии. Суть «</a:t>
            </a:r>
            <a:r>
              <a:rPr lang="ru-RU" sz="1600" dirty="0" err="1">
                <a:solidFill>
                  <a:srgbClr val="797979"/>
                </a:solidFill>
                <a:latin typeface="Arial Black" panose="020B0A04020102020204" pitchFamily="34" charset="0"/>
              </a:rPr>
              <a:t>Хелснет</a:t>
            </a:r>
            <a:r>
              <a:rPr lang="ru-RU" sz="1600" dirty="0">
                <a:solidFill>
                  <a:srgbClr val="797979"/>
                </a:solidFill>
                <a:latin typeface="Arial Black" panose="020B0A04020102020204" pitchFamily="34" charset="0"/>
              </a:rPr>
              <a:t>» — это фундаментальный переход от реактивной медицины, когда лечат болезнь, к проактивной — предиктивной, персонализированной и профилактической. Это не просто проект, а трансформация всей системы: она даст новое качество жизни, сократит затраты на лечение хронических заболеваний, создаст более 300 тысяч новых рабочих мест и станет стратегическим экономическим драйвером, обеспечивающим технологический суверенитет и устойчивое развитие страны.</a:t>
            </a:r>
          </a:p>
        </p:txBody>
      </p:sp>
    </p:spTree>
    <p:extLst>
      <p:ext uri="{BB962C8B-B14F-4D97-AF65-F5344CB8AC3E}">
        <p14:creationId xmlns:p14="http://schemas.microsoft.com/office/powerpoint/2010/main" val="613017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BA3EC-7EA5-8E05-8FB6-E54CF553C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872D2-76E1-E226-67DC-C51D630A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Arial Black" panose="020B0A04020102020204" pitchFamily="34" charset="0"/>
              </a:rPr>
              <a:t>Состав 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20E5A3-6EFC-A078-7208-06B186A17E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493551"/>
            <a:ext cx="10363826" cy="34241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>
                <a:solidFill>
                  <a:srgbClr val="C00000"/>
                </a:solidFill>
                <a:latin typeface="Arial Black" panose="020B0A04020102020204" pitchFamily="34" charset="0"/>
              </a:rPr>
              <a:t>1.</a:t>
            </a:r>
            <a: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797979"/>
                </a:solidFill>
                <a:latin typeface="Arial Black" panose="020B0A04020102020204" pitchFamily="34" charset="0"/>
              </a:rPr>
              <a:t>Яричук</a:t>
            </a:r>
            <a: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797979"/>
                </a:solidFill>
                <a:latin typeface="Arial Black" panose="020B0A04020102020204" pitchFamily="34" charset="0"/>
              </a:rPr>
              <a:t>владислав</a:t>
            </a:r>
            <a:endParaRPr lang="ru-RU" dirty="0">
              <a:solidFill>
                <a:srgbClr val="797979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ru-RU" dirty="0">
                <a:solidFill>
                  <a:srgbClr val="C00000"/>
                </a:solidFill>
                <a:latin typeface="Arial Black" panose="020B0A04020102020204" pitchFamily="34" charset="0"/>
              </a:rPr>
              <a:t>2.</a:t>
            </a:r>
            <a: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  <a:t> Плужников </a:t>
            </a:r>
            <a:r>
              <a:rPr lang="ru-RU" dirty="0" err="1">
                <a:solidFill>
                  <a:srgbClr val="797979"/>
                </a:solidFill>
                <a:latin typeface="Arial Black" panose="020B0A04020102020204" pitchFamily="34" charset="0"/>
              </a:rPr>
              <a:t>сергей</a:t>
            </a:r>
            <a:endParaRPr lang="ru-RU" dirty="0">
              <a:solidFill>
                <a:srgbClr val="797979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ru-RU" dirty="0">
                <a:solidFill>
                  <a:srgbClr val="C00000"/>
                </a:solidFill>
                <a:latin typeface="Arial Black" panose="020B0A04020102020204" pitchFamily="34" charset="0"/>
              </a:rPr>
              <a:t>3.</a:t>
            </a:r>
            <a: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  <a:t> Паршин </a:t>
            </a:r>
            <a:r>
              <a:rPr lang="ru-RU" dirty="0" err="1">
                <a:solidFill>
                  <a:srgbClr val="797979"/>
                </a:solidFill>
                <a:latin typeface="Arial Black" panose="020B0A04020102020204" pitchFamily="34" charset="0"/>
              </a:rPr>
              <a:t>илья</a:t>
            </a:r>
            <a:endParaRPr lang="ru-RU" dirty="0">
              <a:solidFill>
                <a:srgbClr val="797979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801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C938D-AF91-CECF-699F-C4BBD5DD1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414583-5531-865F-17B3-964C341E5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30911"/>
            <a:ext cx="10364451" cy="1596177"/>
          </a:xfrm>
        </p:spPr>
        <p:txBody>
          <a:bodyPr>
            <a:normAutofit/>
          </a:bodyPr>
          <a:lstStyle/>
          <a:p>
            <a:r>
              <a:rPr lang="ru-RU" dirty="0">
                <a:latin typeface="Arial Black" panose="020B0A04020102020204" pitchFamily="34" charset="0"/>
              </a:rPr>
              <a:t>Спасибо за внимание!!!</a:t>
            </a:r>
          </a:p>
        </p:txBody>
      </p:sp>
    </p:spTree>
    <p:extLst>
      <p:ext uri="{BB962C8B-B14F-4D97-AF65-F5344CB8AC3E}">
        <p14:creationId xmlns:p14="http://schemas.microsoft.com/office/powerpoint/2010/main" val="172259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9FE91-EEB1-277F-B26A-D7097EB30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647"/>
            <a:ext cx="9144000" cy="1813668"/>
          </a:xfrm>
        </p:spPr>
        <p:txBody>
          <a:bodyPr/>
          <a:lstStyle/>
          <a:p>
            <a:pPr algn="ctr"/>
            <a:r>
              <a:rPr lang="ru-RU" dirty="0" err="1">
                <a:latin typeface="Arial Black" panose="020B0A04020102020204" pitchFamily="34" charset="0"/>
              </a:rPr>
              <a:t>Хелснет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84E5BC-2FB0-4492-0F71-E426B833E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35110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  <a:t>Рынок персонализированных медицинских услуг и лекарств для обеспечения роста продолжительности жизни и получения новых эффективных средств профилактики и лечения различных заболеваний.</a:t>
            </a:r>
          </a:p>
        </p:txBody>
      </p:sp>
    </p:spTree>
    <p:extLst>
      <p:ext uri="{BB962C8B-B14F-4D97-AF65-F5344CB8AC3E}">
        <p14:creationId xmlns:p14="http://schemas.microsoft.com/office/powerpoint/2010/main" val="67090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61BCE5-B4D4-5A2A-BF17-EA622C99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885217"/>
          </a:xfrm>
        </p:spPr>
        <p:txBody>
          <a:bodyPr/>
          <a:lstStyle/>
          <a:p>
            <a:pPr algn="ctr"/>
            <a:r>
              <a:rPr lang="ru-RU" cap="all" dirty="0">
                <a:latin typeface="Arial Black" panose="020B0A04020102020204" pitchFamily="34" charset="0"/>
              </a:rPr>
              <a:t>КЛЮЧЕВЫЕ СЕГМЕНТЫ РЫНКА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AD87CA-19C8-E4B1-F748-E8D068540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26" y="885217"/>
            <a:ext cx="11867745" cy="51264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200" dirty="0">
                <a:solidFill>
                  <a:srgbClr val="C00000"/>
                </a:solidFill>
                <a:latin typeface="Arial Black" panose="020B0A04020102020204" pitchFamily="34" charset="0"/>
              </a:rPr>
              <a:t>Превентивная медицина</a:t>
            </a:r>
          </a:p>
          <a:p>
            <a:pPr marL="0" indent="0">
              <a:buNone/>
            </a:pPr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Сегмент, помогающий предотвратить развитие заболеваний с учетом индивидуального подхода к диагностике, лечению и реабилитации.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C00000"/>
                </a:solidFill>
                <a:latin typeface="Arial Black" panose="020B0A04020102020204" pitchFamily="34" charset="0"/>
              </a:rPr>
              <a:t>Спорт и здоровье</a:t>
            </a:r>
          </a:p>
          <a:p>
            <a:pPr marL="0" indent="0">
              <a:buNone/>
            </a:pPr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Сегмент увеличения резервов здоровья, включающий в себя сбор, обработку информации, доставку ее потребителю и формирование рекомендаций и мероприятий на основании команд из аналитического центра.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C00000"/>
                </a:solidFill>
                <a:latin typeface="Arial Black" panose="020B0A04020102020204" pitchFamily="34" charset="0"/>
              </a:rPr>
              <a:t>Медицинская генетика</a:t>
            </a:r>
          </a:p>
          <a:p>
            <a:pPr marL="0" indent="0">
              <a:buNone/>
            </a:pPr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Сегмент включает в себя следующие сектора: генетическая диагностика, биоинформатика, генная терапия, фармакогенетика, медико-генетическое консультирование, раннее выявление и профилактика наследственных заболеваний.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C00000"/>
                </a:solidFill>
                <a:latin typeface="Arial Black" panose="020B0A04020102020204" pitchFamily="34" charset="0"/>
              </a:rPr>
              <a:t>Информационные технологии в медицине</a:t>
            </a:r>
          </a:p>
          <a:p>
            <a:pPr marL="0" indent="0">
              <a:buNone/>
            </a:pPr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Сегмент проектирования и реализации устройств и сервисов по мониторингу и коррекции состояния человека: цифровой паспорт, сбор, анализ и рекомендации на основе данных, включая телемедицину.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C00000"/>
                </a:solidFill>
                <a:latin typeface="Arial Black" panose="020B0A04020102020204" pitchFamily="34" charset="0"/>
              </a:rPr>
              <a:t>Здоровое долголетие</a:t>
            </a:r>
          </a:p>
          <a:p>
            <a:pPr marL="0" indent="0">
              <a:buNone/>
            </a:pPr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Сегмент, направленный на продление периода здоровой жизни человека, отдаление наступления болезней на поздний срок за счет результатов исследований в области геронтологии, гериатрии и генетики и биомедицинских технологий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C00000"/>
                </a:solidFill>
                <a:latin typeface="Arial Black" panose="020B0A04020102020204" pitchFamily="34" charset="0"/>
              </a:rPr>
              <a:t>Биомедицина</a:t>
            </a:r>
          </a:p>
          <a:p>
            <a:pPr marL="0" indent="0">
              <a:buNone/>
            </a:pPr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Сегмент рынка персонализированной медицины, новых медицинских материалов, биопротезов, искусственных органов включает направления инженерной биологии человека, животных и растений.</a:t>
            </a:r>
          </a:p>
        </p:txBody>
      </p:sp>
    </p:spTree>
    <p:extLst>
      <p:ext uri="{BB962C8B-B14F-4D97-AF65-F5344CB8AC3E}">
        <p14:creationId xmlns:p14="http://schemas.microsoft.com/office/powerpoint/2010/main" val="316963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55B79-9983-FBB7-3521-8A5446169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23963"/>
            <a:ext cx="10364451" cy="1596177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Компании-участники рынка </a:t>
            </a:r>
            <a:r>
              <a:rPr lang="ru-RU" dirty="0" err="1">
                <a:latin typeface="Arial Black" panose="020B0A04020102020204" pitchFamily="34" charset="0"/>
              </a:rPr>
              <a:t>хелснет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A44496-E12E-F152-47A1-2BFC79CBB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«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СберМедИи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» (входит в индустрию здоровья «Сбера»). Компания заключила соглашение с Фондом «Технопарк Академгородка» для участия в проектах рынка НТИ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HealthNet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 (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Хелснет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).  (разработка систем поддержки принятия врачебных решений, создание персональных медицинских помощников)</a:t>
            </a:r>
          </a:p>
          <a:p>
            <a:pPr marL="0" indent="0">
              <a:buNone/>
            </a:pPr>
            <a:b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</a:b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В сфере биомедицины (производства биофармацевтических и иммунобиологических препаратов) упоминаются, например, такие компании: ООО «ФОРТ» (вакцины), АО «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Биннофарм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» (генно-инженерные препараты), ООО «Фирн-М» (генно-инженерные интерфероны)</a:t>
            </a:r>
          </a:p>
        </p:txBody>
      </p:sp>
    </p:spTree>
    <p:extLst>
      <p:ext uri="{BB962C8B-B14F-4D97-AF65-F5344CB8AC3E}">
        <p14:creationId xmlns:p14="http://schemas.microsoft.com/office/powerpoint/2010/main" val="2914971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22976-6DF1-CCA3-2336-A2C4D5B1B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89C84A-BC16-807C-6C90-965C5586C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3684"/>
            <a:ext cx="9144000" cy="85063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Благодать</a:t>
            </a:r>
            <a:r>
              <a:rPr lang="ru-RU" dirty="0">
                <a:latin typeface="Arial Black" panose="020B0A04020102020204" pitchFamily="34" charset="0"/>
              </a:rPr>
              <a:t> </a:t>
            </a:r>
            <a:r>
              <a:rPr lang="ru-RU" dirty="0">
                <a:solidFill>
                  <a:srgbClr val="C00000"/>
                </a:solidFill>
                <a:latin typeface="Arial Black" panose="020B0A04020102020204" pitchFamily="34" charset="0"/>
              </a:rPr>
              <a:t>здоровья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30E6FAE3-181F-6AD8-99FA-DD2228573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068" y="253210"/>
            <a:ext cx="4831506" cy="262070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51EECFCE-C3D5-B73D-85FF-32B0E10C1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45" y="3854315"/>
            <a:ext cx="5321414" cy="26961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40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7A2810-4855-4E66-535B-56287052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Формулировка решаемой  проблемы, описание проблемной ситуации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75803D-2B26-687F-C6E3-56FE1FED35A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  <a:latin typeface="Arial Black" panose="020B0A04020102020204" pitchFamily="34" charset="0"/>
              </a:rPr>
              <a:t>Проблема</a:t>
            </a:r>
            <a:r>
              <a:rPr lang="en-US" dirty="0">
                <a:solidFill>
                  <a:srgbClr val="C00000"/>
                </a:solidFill>
                <a:latin typeface="Arial Black" panose="020B0A04020102020204" pitchFamily="34" charset="0"/>
              </a:rPr>
              <a:t>: </a:t>
            </a:r>
          </a:p>
          <a:p>
            <a:pPr marL="0" indent="0">
              <a:buNone/>
            </a:pPr>
            <a: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  <a:t>в разрозненности медицинских данных и устройств, что мешает оперативной диагностике и качественному лечению.</a:t>
            </a:r>
            <a:endParaRPr lang="en-US" dirty="0">
              <a:solidFill>
                <a:srgbClr val="797979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  <a:latin typeface="Arial Black" panose="020B0A04020102020204" pitchFamily="34" charset="0"/>
              </a:rPr>
              <a:t>Описание</a:t>
            </a:r>
            <a:r>
              <a:rPr lang="en-US" dirty="0">
                <a:solidFill>
                  <a:srgbClr val="C00000"/>
                </a:solidFill>
                <a:latin typeface="Arial Black" panose="020B0A04020102020204" pitchFamily="34" charset="0"/>
              </a:rPr>
              <a:t>:</a:t>
            </a:r>
          </a:p>
          <a:p>
            <a:pPr marL="0" indent="0">
              <a:buNone/>
            </a:pPr>
            <a: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  <a:t>Это интегрированная платформа «</a:t>
            </a:r>
            <a:r>
              <a:rPr lang="ru-RU" dirty="0" err="1">
                <a:solidFill>
                  <a:srgbClr val="797979"/>
                </a:solidFill>
                <a:latin typeface="Arial Black" panose="020B0A04020102020204" pitchFamily="34" charset="0"/>
              </a:rPr>
              <a:t>Хелснет</a:t>
            </a:r>
            <a: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  <a:t>», объединяющая отечественные медицинские устройства, телемедицинские сервисы, электронные медицинские карты и системы искусственного интеллекта для диагностики и мониторинга здоровья.</a:t>
            </a:r>
          </a:p>
          <a:p>
            <a:pPr marL="0" indent="0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ru-R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529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7D4E1-E528-F303-D1BC-041ACA61C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EE983-1240-DD17-D9E1-BF5D1A99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Arial Black" panose="020B0A04020102020204" pitchFamily="34" charset="0"/>
              </a:rPr>
              <a:t>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23895B-B0BF-DD82-B605-73B17DA418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  <a:t>Создать национальную базу данных для анализа здоровья населения, что поможет повысить уровень профилактики и снизить нагрузку на системы здравоохранения. </a:t>
            </a:r>
          </a:p>
          <a:p>
            <a:pPr marL="0" indent="0">
              <a:buNone/>
            </a:pPr>
            <a:b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  <a:t>Внедрить телемедицинские услуги для удаленного консультирования и диагностики в отдалённых регионах страны.</a:t>
            </a:r>
          </a:p>
        </p:txBody>
      </p:sp>
    </p:spTree>
    <p:extLst>
      <p:ext uri="{BB962C8B-B14F-4D97-AF65-F5344CB8AC3E}">
        <p14:creationId xmlns:p14="http://schemas.microsoft.com/office/powerpoint/2010/main" val="860014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F9B2B-3B59-EE2F-CB67-A8BA7E32E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0F751-1CE3-8DC9-345A-F9E1372D6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Arial Black" panose="020B0A04020102020204" pitchFamily="34" charset="0"/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A7D79E-51A8-B8CF-2D64-E4122FBD9B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  <a:latin typeface="Arial Black" panose="020B0A04020102020204" pitchFamily="34" charset="0"/>
              </a:rPr>
              <a:t>1. </a:t>
            </a:r>
            <a: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  <a:t>Разработать и внедрить единую национальную базу данных для сбора и анализа медицинской информации о здоровье населения. </a:t>
            </a:r>
            <a:b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dirty="0">
                <a:solidFill>
                  <a:srgbClr val="C00000"/>
                </a:solidFill>
                <a:latin typeface="Arial Black" panose="020B0A04020102020204" pitchFamily="34" charset="0"/>
              </a:rPr>
              <a:t>2. </a:t>
            </a:r>
            <a: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  <a:t>Создать архитектуру системы для безопасного хранения и обработки медицинских данных с возможностью масштабирования. </a:t>
            </a:r>
            <a:b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dirty="0">
                <a:solidFill>
                  <a:srgbClr val="C00000"/>
                </a:solidFill>
                <a:latin typeface="Arial Black" panose="020B0A04020102020204" pitchFamily="34" charset="0"/>
              </a:rPr>
              <a:t>3. </a:t>
            </a:r>
            <a: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  <a:t>Обеспечить интеграцию различных медицинских устройств и систем для автоматической передачи данных в базу. </a:t>
            </a:r>
            <a:b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dirty="0">
                <a:solidFill>
                  <a:srgbClr val="C00000"/>
                </a:solidFill>
                <a:latin typeface="Arial Black" panose="020B0A04020102020204" pitchFamily="34" charset="0"/>
              </a:rPr>
              <a:t>4. </a:t>
            </a:r>
            <a: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  <a:t>Разработать и запустить телемедицинские платформы для удалённых консультаций и диагностики. </a:t>
            </a:r>
            <a:b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dirty="0">
                <a:solidFill>
                  <a:srgbClr val="C00000"/>
                </a:solidFill>
                <a:latin typeface="Arial Black" panose="020B0A04020102020204" pitchFamily="34" charset="0"/>
              </a:rPr>
              <a:t>5. </a:t>
            </a:r>
            <a: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  <a:t>Обучить медицинский персонал и пользователей работе с новыми технологиями и сервисами. </a:t>
            </a:r>
            <a:b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dirty="0">
                <a:solidFill>
                  <a:srgbClr val="C00000"/>
                </a:solidFill>
                <a:latin typeface="Arial Black" panose="020B0A04020102020204" pitchFamily="34" charset="0"/>
              </a:rPr>
              <a:t>6. </a:t>
            </a:r>
            <a:r>
              <a:rPr lang="ru-RU" dirty="0">
                <a:solidFill>
                  <a:srgbClr val="797979"/>
                </a:solidFill>
                <a:latin typeface="Arial Black" panose="020B0A04020102020204" pitchFamily="34" charset="0"/>
              </a:rPr>
              <a:t>Обеспечить безопасность и защиту конфиденциальных данных при использовании платформы.</a:t>
            </a:r>
          </a:p>
        </p:txBody>
      </p:sp>
    </p:spTree>
    <p:extLst>
      <p:ext uri="{BB962C8B-B14F-4D97-AF65-F5344CB8AC3E}">
        <p14:creationId xmlns:p14="http://schemas.microsoft.com/office/powerpoint/2010/main" val="1557909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9E523-093B-1D4F-F5C3-2A7493C28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BC0BF5-2200-3F53-DB9E-7D1F6CB6B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6546"/>
            <a:ext cx="10364451" cy="1596177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Дата-сет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C1DD28-37C8-34C3-8A18-E032DE53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842" y="1632723"/>
            <a:ext cx="3765229" cy="45397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700" dirty="0">
                <a:solidFill>
                  <a:srgbClr val="C00000"/>
                </a:solidFill>
                <a:latin typeface="Arial Black" panose="020B0A04020102020204" pitchFamily="34" charset="0"/>
              </a:rPr>
              <a:t>Источники данных: </a:t>
            </a:r>
            <a:br>
              <a:rPr lang="ru-RU" sz="1700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sz="1700" dirty="0">
                <a:solidFill>
                  <a:srgbClr val="C00000"/>
                </a:solidFill>
                <a:latin typeface="Arial Black" panose="020B0A04020102020204" pitchFamily="34" charset="0"/>
              </a:rPr>
              <a:t>-</a:t>
            </a:r>
            <a:r>
              <a:rPr lang="ru-RU" sz="1700" dirty="0">
                <a:solidFill>
                  <a:srgbClr val="797979"/>
                </a:solidFill>
                <a:latin typeface="Arial Black" panose="020B0A04020102020204" pitchFamily="34" charset="0"/>
              </a:rPr>
              <a:t> Электронные медицинские карты </a:t>
            </a:r>
            <a:br>
              <a:rPr lang="ru-RU" sz="1700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sz="1700" dirty="0">
                <a:solidFill>
                  <a:srgbClr val="C00000"/>
                </a:solidFill>
                <a:latin typeface="Arial Black" panose="020B0A04020102020204" pitchFamily="34" charset="0"/>
              </a:rPr>
              <a:t>-</a:t>
            </a:r>
            <a:r>
              <a:rPr lang="ru-RU" sz="1700" dirty="0">
                <a:solidFill>
                  <a:srgbClr val="797979"/>
                </a:solidFill>
                <a:latin typeface="Arial Black" panose="020B0A04020102020204" pitchFamily="34" charset="0"/>
              </a:rPr>
              <a:t> Медицинские устройства и датчики (фитнес-трекеры, лабораторное оборудование) </a:t>
            </a:r>
            <a:br>
              <a:rPr lang="ru-RU" sz="1700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sz="1700" dirty="0">
                <a:solidFill>
                  <a:srgbClr val="C00000"/>
                </a:solidFill>
                <a:latin typeface="Arial Black" panose="020B0A04020102020204" pitchFamily="34" charset="0"/>
              </a:rPr>
              <a:t>-</a:t>
            </a:r>
            <a:r>
              <a:rPr lang="ru-RU" sz="1700" dirty="0">
                <a:solidFill>
                  <a:srgbClr val="797979"/>
                </a:solidFill>
                <a:latin typeface="Arial Black" panose="020B0A04020102020204" pitchFamily="34" charset="0"/>
              </a:rPr>
              <a:t> Региональные и национальные медицинские регистры </a:t>
            </a:r>
            <a:br>
              <a:rPr lang="ru-RU" sz="1700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sz="1700" dirty="0">
                <a:solidFill>
                  <a:srgbClr val="C00000"/>
                </a:solidFill>
                <a:latin typeface="Arial Black" panose="020B0A04020102020204" pitchFamily="34" charset="0"/>
              </a:rPr>
              <a:t>-</a:t>
            </a:r>
            <a:r>
              <a:rPr lang="ru-RU" sz="1700" dirty="0">
                <a:solidFill>
                  <a:srgbClr val="797979"/>
                </a:solidFill>
                <a:latin typeface="Arial Black" panose="020B0A04020102020204" pitchFamily="34" charset="0"/>
              </a:rPr>
              <a:t> Телемедицинские платформы и консультации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7DB43-D994-6B1E-4A04-1C6D02AF87F1}"/>
              </a:ext>
            </a:extLst>
          </p:cNvPr>
          <p:cNvSpPr txBox="1"/>
          <p:nvPr/>
        </p:nvSpPr>
        <p:spPr>
          <a:xfrm>
            <a:off x="3978177" y="1632723"/>
            <a:ext cx="4108753" cy="4539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700" b="0" i="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КАКИЕ ДАННЫЕ СОБИРАЮТСЯ: </a:t>
            </a:r>
            <a:br>
              <a:rPr lang="ru-RU" sz="1700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sz="1700" b="0" i="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-</a:t>
            </a:r>
            <a:r>
              <a:rPr lang="ru-RU" sz="1700" b="0" i="0" dirty="0">
                <a:solidFill>
                  <a:srgbClr val="797979"/>
                </a:solidFill>
                <a:effectLst/>
                <a:latin typeface="Arial Black" panose="020B0A04020102020204" pitchFamily="34" charset="0"/>
              </a:rPr>
              <a:t> ПЕРСОНАЛЬНЫЕ ДАННЫЕ (ФИО, ВОЗРАСТ, ПОЛ) </a:t>
            </a:r>
            <a:br>
              <a:rPr lang="ru-RU" sz="1700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sz="1700" b="0" i="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-</a:t>
            </a:r>
            <a:r>
              <a:rPr lang="ru-RU" sz="1700" b="0" i="0" dirty="0">
                <a:solidFill>
                  <a:srgbClr val="797979"/>
                </a:solidFill>
                <a:effectLst/>
                <a:latin typeface="Arial Black" panose="020B0A04020102020204" pitchFamily="34" charset="0"/>
              </a:rPr>
              <a:t> ИСТОРИЯ ЗАБОЛЕВАНИЙ И ДИАГНОЗЫ </a:t>
            </a:r>
            <a:br>
              <a:rPr lang="ru-RU" sz="1700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sz="1700" b="0" i="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-</a:t>
            </a:r>
            <a:r>
              <a:rPr lang="ru-RU" sz="1700" b="0" i="0" dirty="0">
                <a:solidFill>
                  <a:srgbClr val="797979"/>
                </a:solidFill>
                <a:effectLst/>
                <a:latin typeface="Arial Black" panose="020B0A04020102020204" pitchFamily="34" charset="0"/>
              </a:rPr>
              <a:t> ПОКАЗАТЕЛИ ЖИЗНЕННЫХ ФУНКЦИЙ (АРТЕРИАЛЬНОЕ ДАВЛЕНИЕ, ПУЛЬС, ТЕМПЕРАТУРА, УРОВЕНЬ САХАРА И Т. Д.) </a:t>
            </a:r>
            <a:br>
              <a:rPr lang="ru-RU" sz="1700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sz="1700" b="0" i="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-</a:t>
            </a:r>
            <a:r>
              <a:rPr lang="ru-RU" sz="1700" b="0" i="0" dirty="0">
                <a:solidFill>
                  <a:srgbClr val="797979"/>
                </a:solidFill>
                <a:effectLst/>
                <a:latin typeface="Arial Black" panose="020B0A04020102020204" pitchFamily="34" charset="0"/>
              </a:rPr>
              <a:t> РЕЗУЛЬТАТЫ ЛАБОРАТОРНЫХ АНАЛИЗОВ </a:t>
            </a:r>
            <a:br>
              <a:rPr lang="ru-RU" sz="1700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sz="1700" b="0" i="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-</a:t>
            </a:r>
            <a:r>
              <a:rPr lang="ru-RU" sz="1700" b="0" i="0" dirty="0">
                <a:solidFill>
                  <a:srgbClr val="797979"/>
                </a:solidFill>
                <a:effectLst/>
                <a:latin typeface="Arial Black" panose="020B0A04020102020204" pitchFamily="34" charset="0"/>
              </a:rPr>
              <a:t> ДАННЫЕ О ДОЗИРОВКАХ И ПРИЁМЕ ЛЕКАРСТВ </a:t>
            </a:r>
            <a:br>
              <a:rPr lang="ru-RU" sz="1700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sz="1700" b="0" i="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-</a:t>
            </a:r>
            <a:r>
              <a:rPr lang="ru-RU" sz="1700" b="0" i="0" dirty="0">
                <a:solidFill>
                  <a:srgbClr val="797979"/>
                </a:solidFill>
                <a:effectLst/>
                <a:latin typeface="Arial Black" panose="020B0A04020102020204" pitchFamily="34" charset="0"/>
              </a:rPr>
              <a:t> ВРЕМЯ И ГЕОЛОКАЦИЯ ПРИ КОНСУЛЬТАЦИЯХ И ДИАГНОСТИКАХ </a:t>
            </a:r>
            <a:endParaRPr lang="ru-RU" sz="1700" dirty="0">
              <a:solidFill>
                <a:srgbClr val="797979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922E5-2F41-29B8-7E97-1DF356099FEF}"/>
              </a:ext>
            </a:extLst>
          </p:cNvPr>
          <p:cNvSpPr txBox="1"/>
          <p:nvPr/>
        </p:nvSpPr>
        <p:spPr>
          <a:xfrm>
            <a:off x="8303993" y="1632723"/>
            <a:ext cx="3548164" cy="506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700" b="0" i="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КАК ИЗМЕРЯЮТСЯ (КАКИЕ ПРИЗНАКИ): </a:t>
            </a:r>
            <a:br>
              <a:rPr lang="ru-RU" sz="1700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sz="1700" b="0" i="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-</a:t>
            </a:r>
            <a:r>
              <a:rPr lang="ru-RU" sz="1700" b="0" i="0" dirty="0">
                <a:solidFill>
                  <a:srgbClr val="797979"/>
                </a:solidFill>
                <a:effectLst/>
                <a:latin typeface="Arial Black" panose="020B0A04020102020204" pitchFamily="34" charset="0"/>
              </a:rPr>
              <a:t> ИЗМЕРЕНИЯ С ПОМОЩЬЮ МЕДИЦИНСКИХ ПРИБОРОВ (ГЛЮКОМЕТРЫ, ТОНОМЕТРЫ, ПУЛЬСОМЕТРЫ) </a:t>
            </a:r>
            <a:br>
              <a:rPr lang="ru-RU" sz="1700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sz="1700" b="0" i="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-</a:t>
            </a:r>
            <a:r>
              <a:rPr lang="ru-RU" sz="1700" b="0" i="0" dirty="0">
                <a:solidFill>
                  <a:srgbClr val="797979"/>
                </a:solidFill>
                <a:effectLst/>
                <a:latin typeface="Arial Black" panose="020B0A04020102020204" pitchFamily="34" charset="0"/>
              </a:rPr>
              <a:t> ОПРОСЫ И АНКЕТЫ ДЛЯ ОЦЕНКИ СИМПТОМОВ И ОБРАЗА ЖИЗНИ </a:t>
            </a:r>
            <a:br>
              <a:rPr lang="ru-RU" sz="1700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sz="1700" b="0" i="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-</a:t>
            </a:r>
            <a:r>
              <a:rPr lang="ru-RU" sz="1700" b="0" i="0" dirty="0">
                <a:solidFill>
                  <a:srgbClr val="797979"/>
                </a:solidFill>
                <a:effectLst/>
                <a:latin typeface="Arial Black" panose="020B0A04020102020204" pitchFamily="34" charset="0"/>
              </a:rPr>
              <a:t> АВТОМАТИЧЕСКИЙ СБОР ДАННЫХ С НОСИМЫХ УСТРОЙСТВ И ДАТЧИКОВ </a:t>
            </a:r>
            <a:br>
              <a:rPr lang="ru-RU" sz="1700" dirty="0">
                <a:solidFill>
                  <a:srgbClr val="797979"/>
                </a:solidFill>
                <a:latin typeface="Arial Black" panose="020B0A04020102020204" pitchFamily="34" charset="0"/>
              </a:rPr>
            </a:br>
            <a:r>
              <a:rPr lang="ru-RU" sz="1700" b="0" i="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-</a:t>
            </a:r>
            <a:r>
              <a:rPr lang="ru-RU" sz="1700" b="0" i="0" dirty="0">
                <a:solidFill>
                  <a:srgbClr val="797979"/>
                </a:solidFill>
                <a:effectLst/>
                <a:latin typeface="Arial Black" panose="020B0A04020102020204" pitchFamily="34" charset="0"/>
              </a:rPr>
              <a:t> ВВОД ДАННЫХ ВРАЧАМИ ВРУЧНУЮ ПОСЛЕ ОБСЛЕДОВАНИЙ И ОСМОТРОВ</a:t>
            </a:r>
            <a:endParaRPr lang="ru-RU" sz="1700" dirty="0">
              <a:solidFill>
                <a:srgbClr val="797979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21234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180</TotalTime>
  <Words>1413</Words>
  <Application>Microsoft Office PowerPoint</Application>
  <PresentationFormat>Широкоэкранный</PresentationFormat>
  <Paragraphs>62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Arial Black</vt:lpstr>
      <vt:lpstr>Tw Cen MT</vt:lpstr>
      <vt:lpstr>Капля</vt:lpstr>
      <vt:lpstr>роли</vt:lpstr>
      <vt:lpstr>Хелснет</vt:lpstr>
      <vt:lpstr>КЛЮЧЕВЫЕ СЕГМЕНТЫ РЫНКА</vt:lpstr>
      <vt:lpstr>Компании-участники рынка хелснет</vt:lpstr>
      <vt:lpstr>Благодать здоровья</vt:lpstr>
      <vt:lpstr>Формулировка решаемой  проблемы, описание проблемной ситуации</vt:lpstr>
      <vt:lpstr>Цели</vt:lpstr>
      <vt:lpstr>задачи</vt:lpstr>
      <vt:lpstr>Дата-сет</vt:lpstr>
      <vt:lpstr>Используемые технологии ии</vt:lpstr>
      <vt:lpstr>Концепция технического задания</vt:lpstr>
      <vt:lpstr>Концепция технического задания</vt:lpstr>
      <vt:lpstr>Дорожная карта по внедрению решения</vt:lpstr>
      <vt:lpstr>Дорожная карта по внедрению решения</vt:lpstr>
      <vt:lpstr>Дорожная карта по внедрению решения</vt:lpstr>
      <vt:lpstr>Состав команды</vt:lpstr>
      <vt:lpstr>Спасибо за внимание!!!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Плужников Сергей</dc:creator>
  <cp:lastModifiedBy>Плужников Сергей</cp:lastModifiedBy>
  <cp:revision>5</cp:revision>
  <dcterms:created xsi:type="dcterms:W3CDTF">2025-09-12T09:10:23Z</dcterms:created>
  <dcterms:modified xsi:type="dcterms:W3CDTF">2025-09-12T12:11:05Z</dcterms:modified>
</cp:coreProperties>
</file>