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tags/tag32.xml" ContentType="application/vnd.openxmlformats-officedocument.presentationml.tags+xml"/>
  <Override PartName="/ppt/notesSlides/notesSlide25.xml" ContentType="application/vnd.openxmlformats-officedocument.presentationml.notesSlide+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73" r:id="rId2"/>
    <p:sldId id="264" r:id="rId3"/>
    <p:sldId id="579" r:id="rId4"/>
    <p:sldId id="585" r:id="rId5"/>
    <p:sldId id="504" r:id="rId6"/>
    <p:sldId id="602" r:id="rId7"/>
    <p:sldId id="601" r:id="rId8"/>
    <p:sldId id="598" r:id="rId9"/>
    <p:sldId id="599" r:id="rId10"/>
    <p:sldId id="600" r:id="rId11"/>
    <p:sldId id="268" r:id="rId12"/>
    <p:sldId id="295" r:id="rId13"/>
    <p:sldId id="265" r:id="rId14"/>
    <p:sldId id="580" r:id="rId15"/>
    <p:sldId id="581" r:id="rId16"/>
    <p:sldId id="582" r:id="rId17"/>
    <p:sldId id="310" r:id="rId18"/>
    <p:sldId id="297" r:id="rId19"/>
    <p:sldId id="409" r:id="rId20"/>
    <p:sldId id="586" r:id="rId21"/>
    <p:sldId id="587" r:id="rId22"/>
    <p:sldId id="588" r:id="rId23"/>
    <p:sldId id="262" r:id="rId24"/>
    <p:sldId id="294" r:id="rId25"/>
    <p:sldId id="603" r:id="rId26"/>
    <p:sldId id="446" r:id="rId27"/>
    <p:sldId id="300" r:id="rId28"/>
    <p:sldId id="301" r:id="rId29"/>
    <p:sldId id="303" r:id="rId30"/>
    <p:sldId id="375" r:id="rId31"/>
    <p:sldId id="302" r:id="rId32"/>
    <p:sldId id="307" r:id="rId33"/>
    <p:sldId id="589" r:id="rId34"/>
    <p:sldId id="590" r:id="rId35"/>
    <p:sldId id="591" r:id="rId36"/>
    <p:sldId id="592" r:id="rId37"/>
    <p:sldId id="593" r:id="rId38"/>
    <p:sldId id="594" r:id="rId39"/>
    <p:sldId id="595" r:id="rId40"/>
    <p:sldId id="596" r:id="rId41"/>
    <p:sldId id="597" r:id="rId42"/>
  </p:sldIdLst>
  <p:sldSz cx="12192000" cy="6858000"/>
  <p:notesSz cx="6858000" cy="9144000"/>
  <p:custDataLst>
    <p:tags r:id="rId4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1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BE"/>
    <a:srgbClr val="DCDCDC"/>
    <a:srgbClr val="F0F0F0"/>
    <a:srgbClr val="E6E6E6"/>
    <a:srgbClr val="C8C8C8"/>
    <a:srgbClr val="FFF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showGuides="1">
      <p:cViewPr varScale="1">
        <p:scale>
          <a:sx n="88" d="100"/>
          <a:sy n="88" d="100"/>
        </p:scale>
        <p:origin x="255" y="57"/>
      </p:cViewPr>
      <p:guideLst>
        <p:guide orient="horz" pos="2213"/>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0F9B84EA-7D68-4D60-9CB1-D50884785D1C}" type="datetimeFigureOut">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2024/4/24</a:t>
            </a:fld>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fontAlgn="auto">
              <a:defRPr sz="1200" noProof="1">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微软雅黑" panose="020B0503020204020204" pitchFamily="34" charset="-122"/>
              </a:rPr>
              <a:t>‹#›</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a:latin typeface="微软雅黑" panose="020B0503020204020204" pitchFamily="34" charset="-122"/>
                <a:ea typeface="微软雅黑" panose="020B0503020204020204" pitchFamily="34" charset="-122"/>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1AC49D05-6128-4D0D-A32A-06A5E73B386C}" type="datetimeFigureOut">
              <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2024/4/24</a:t>
            </a:fld>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05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单击此处编辑母版文本样式</a:t>
            </a: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第二级</a:t>
            </a: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第三级</a:t>
            </a: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第四级</a:t>
            </a: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微软雅黑" panose="020B0503020204020204" pitchFamily="34" charset="-122"/>
              </a:rPr>
              <a:t>‹#›</a:t>
            </a:fld>
            <a:endParaRPr lang="zh-CN" altLang="en-US" sz="1200" dirty="0">
              <a:latin typeface="微软雅黑" panose="020B0503020204020204" pitchFamily="34"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rtl="0" fontAlgn="base">
      <a:spcBef>
        <a:spcPct val="0"/>
      </a:spcBef>
      <a:spcAft>
        <a:spcPct val="0"/>
      </a:spcAft>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a:t>
            </a:fld>
            <a:endParaRPr lang="zh-CN" altLang="en-US" sz="1200" dirty="0">
              <a:latin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10</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15510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11</a:t>
            </a:fld>
            <a:endParaRPr lang="zh-CN" altLang="en-US" sz="1200" dirty="0">
              <a:latin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miter lim="800000"/>
          </a:ln>
        </p:spPr>
      </p:sp>
      <p:sp>
        <p:nvSpPr>
          <p:cNvPr id="3174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12</a:t>
            </a:fld>
            <a:endParaRPr lang="zh-CN" altLang="en-US" sz="1200" dirty="0">
              <a:latin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miter lim="800000"/>
          </a:ln>
        </p:spPr>
      </p:sp>
      <p:sp>
        <p:nvSpPr>
          <p:cNvPr id="2765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13</a:t>
            </a:fld>
            <a:endParaRPr lang="zh-CN" altLang="en-US" sz="1200" dirty="0">
              <a:latin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miter lim="800000"/>
          </a:ln>
        </p:spPr>
      </p:sp>
      <p:sp>
        <p:nvSpPr>
          <p:cNvPr id="3379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14</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8680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miter lim="800000"/>
          </a:ln>
        </p:spPr>
      </p:sp>
      <p:sp>
        <p:nvSpPr>
          <p:cNvPr id="3379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15</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658962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miter lim="800000"/>
          </a:ln>
        </p:spPr>
      </p:sp>
      <p:sp>
        <p:nvSpPr>
          <p:cNvPr id="3379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33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16</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184577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a:miter lim="800000"/>
          </a:ln>
        </p:spPr>
      </p:sp>
      <p:sp>
        <p:nvSpPr>
          <p:cNvPr id="5837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83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17</a:t>
            </a:fld>
            <a:endParaRPr lang="zh-CN" altLang="en-US" sz="1200" dirty="0">
              <a:latin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a:miter lim="800000"/>
          </a:ln>
        </p:spPr>
      </p:sp>
      <p:sp>
        <p:nvSpPr>
          <p:cNvPr id="5632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18</a:t>
            </a:fld>
            <a:endParaRPr lang="zh-CN" altLang="en-US" sz="1200" dirty="0">
              <a:latin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19</a:t>
            </a:fld>
            <a:endParaRPr lang="zh-CN" altLang="en-US" sz="1200" dirty="0">
              <a:latin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a:miter lim="800000"/>
          </a:ln>
        </p:spPr>
      </p:sp>
      <p:sp>
        <p:nvSpPr>
          <p:cNvPr id="1126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a:t>
            </a:fld>
            <a:endParaRPr lang="zh-CN" altLang="en-US" sz="1200" dirty="0">
              <a:latin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20</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108553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21</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77016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miter lim="800000"/>
          </a:ln>
        </p:spPr>
      </p:sp>
      <p:sp>
        <p:nvSpPr>
          <p:cNvPr id="2969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22</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811722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a:miter lim="800000"/>
          </a:ln>
        </p:spPr>
      </p:sp>
      <p:sp>
        <p:nvSpPr>
          <p:cNvPr id="3993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399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23</a:t>
            </a:fld>
            <a:endParaRPr lang="zh-CN" altLang="en-US" sz="1200" dirty="0">
              <a:latin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miter lim="800000"/>
          </a:ln>
        </p:spPr>
      </p:sp>
      <p:sp>
        <p:nvSpPr>
          <p:cNvPr id="4198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41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24</a:t>
            </a:fld>
            <a:endParaRPr lang="zh-CN" altLang="en-US" sz="1200" dirty="0">
              <a:latin typeface="微软雅黑" panose="020B0503020204020204" pitchFamily="3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miter lim="800000"/>
          </a:ln>
        </p:spPr>
      </p:sp>
      <p:sp>
        <p:nvSpPr>
          <p:cNvPr id="4198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419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25</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660706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a:miter lim="800000"/>
          </a:ln>
        </p:spPr>
      </p:sp>
      <p:sp>
        <p:nvSpPr>
          <p:cNvPr id="5017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5018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26</a:t>
            </a:fld>
            <a:endParaRPr lang="zh-CN" altLang="en-US" sz="1200" dirty="0">
              <a:latin typeface="微软雅黑"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a:miter lim="800000"/>
          </a:ln>
        </p:spPr>
      </p:sp>
      <p:sp>
        <p:nvSpPr>
          <p:cNvPr id="6451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6451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27</a:t>
            </a:fld>
            <a:endParaRPr lang="zh-CN" altLang="en-US" sz="1200" dirty="0">
              <a:latin typeface="微软雅黑" panose="020B0503020204020204" pitchFamily="3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28</a:t>
            </a:fld>
            <a:endParaRPr lang="zh-CN" altLang="en-US" sz="1200" dirty="0">
              <a:latin typeface="微软雅黑"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miter lim="800000"/>
          </a:ln>
        </p:spPr>
      </p:sp>
      <p:sp>
        <p:nvSpPr>
          <p:cNvPr id="686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29</a:t>
            </a:fld>
            <a:endParaRPr lang="zh-CN" altLang="en-US" sz="1200" dirty="0">
              <a:latin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miter lim="800000"/>
          </a:ln>
        </p:spPr>
      </p:sp>
      <p:sp>
        <p:nvSpPr>
          <p:cNvPr id="1331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a:t>
            </a:fld>
            <a:endParaRPr lang="zh-CN" altLang="en-US" sz="1200" dirty="0">
              <a:latin typeface="微软雅黑" panose="020B0503020204020204" pitchFamily="3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a:miter lim="800000"/>
          </a:ln>
        </p:spPr>
      </p:sp>
      <p:sp>
        <p:nvSpPr>
          <p:cNvPr id="66563"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6656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30</a:t>
            </a:fld>
            <a:endParaRPr lang="zh-CN" altLang="en-US" sz="1200" dirty="0">
              <a:latin typeface="微软雅黑" panose="020B0503020204020204" pitchFamily="3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a:miter lim="800000"/>
          </a:ln>
        </p:spPr>
      </p:sp>
      <p:sp>
        <p:nvSpPr>
          <p:cNvPr id="70659"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06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31</a:t>
            </a:fld>
            <a:endParaRPr lang="zh-CN" altLang="en-US" sz="1200" dirty="0">
              <a:latin typeface="微软雅黑" panose="020B0503020204020204" pitchFamily="3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32</a:t>
            </a:fld>
            <a:endParaRPr lang="zh-CN" altLang="en-US" sz="1200" dirty="0">
              <a:latin typeface="微软雅黑" panose="020B0503020204020204" pitchFamily="3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33</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20788454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34</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12802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35</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434834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36</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0122007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37</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83961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38</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166835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39</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2643581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miter lim="800000"/>
          </a:ln>
        </p:spPr>
      </p:sp>
      <p:sp>
        <p:nvSpPr>
          <p:cNvPr id="13315"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4</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7410342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40</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2208320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miter lim="800000"/>
          </a:ln>
        </p:spPr>
      </p:sp>
      <p:sp>
        <p:nvSpPr>
          <p:cNvPr id="72707"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727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41</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397828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5</a:t>
            </a:fld>
            <a:endParaRPr lang="zh-CN" altLang="en-US" sz="1200" dirty="0">
              <a:latin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6</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887848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7</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2702570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8</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99889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miter lim="800000"/>
          </a:ln>
        </p:spPr>
      </p:sp>
      <p:sp>
        <p:nvSpPr>
          <p:cNvPr id="17411" name="备注占位符 2"/>
          <p:cNvSpPr>
            <a:spLocks noGrp="1"/>
          </p:cNvSpPr>
          <p:nvPr>
            <p:ph type="body"/>
          </p:nvPr>
        </p:nvSpPr>
        <p:spPr/>
        <p:txBody>
          <a:bodyPr wrap="square" lIns="91440" tIns="45720" rIns="91440" bIns="45720" anchor="t" anchorCtr="0"/>
          <a:lstStyle/>
          <a:p>
            <a:pPr lvl="0" eaLnBrk="1" hangingPunct="1"/>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微软雅黑" panose="020B0503020204020204" pitchFamily="34" charset="-122"/>
              </a:rPr>
              <a:t>9</a:t>
            </a:fld>
            <a:endParaRPr lang="zh-CN" altLang="en-US" sz="1200" dirty="0">
              <a:latin typeface="微软雅黑" panose="020B0503020204020204" pitchFamily="34" charset="-122"/>
            </a:endParaRPr>
          </a:p>
        </p:txBody>
      </p:sp>
    </p:spTree>
    <p:extLst>
      <p:ext uri="{BB962C8B-B14F-4D97-AF65-F5344CB8AC3E}">
        <p14:creationId xmlns:p14="http://schemas.microsoft.com/office/powerpoint/2010/main" val="165576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69882" y="2588281"/>
            <a:ext cx="10852237" cy="899167"/>
          </a:xfrm>
        </p:spPr>
        <p:txBody>
          <a:bodyPr rIns="25400" anchor="t">
            <a:noAutofit/>
          </a:bodyPr>
          <a:lstStyle>
            <a:lvl1pPr algn="ctr">
              <a:defRPr sz="5400" b="0" spc="600">
                <a:effectLst>
                  <a:outerShdw blurRad="38100" dist="38100" dir="2700000" algn="tl">
                    <a:srgbClr val="000000">
                      <a:alpha val="43137"/>
                    </a:srgbClr>
                  </a:outerShdw>
                </a:effectLst>
              </a:defRPr>
            </a:lvl1pPr>
          </a:lstStyle>
          <a:p>
            <a:r>
              <a:rPr lang="zh-CN" altLang="en-US" noProof="1"/>
              <a:t>单击此处编辑母版标题样式</a:t>
            </a:r>
          </a:p>
        </p:txBody>
      </p:sp>
      <p:sp>
        <p:nvSpPr>
          <p:cNvPr id="3" name="副标题 2"/>
          <p:cNvSpPr>
            <a:spLocks noGrp="1"/>
          </p:cNvSpPr>
          <p:nvPr>
            <p:ph type="subTitle" idx="1"/>
          </p:nvPr>
        </p:nvSpPr>
        <p:spPr>
          <a:xfrm>
            <a:off x="669882" y="3566160"/>
            <a:ext cx="10852237" cy="950984"/>
          </a:xfrm>
        </p:spPr>
        <p:txBody>
          <a:bodyPr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 name="日期占位符 1"/>
          <p:cNvSpPr>
            <a:spLocks noGrp="1"/>
          </p:cNvSpPr>
          <p:nvPr>
            <p:ph type="dt" sz="half" idx="14"/>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6"/>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669882" y="2588281"/>
            <a:ext cx="10852237" cy="899167"/>
          </a:xfrm>
        </p:spPr>
        <p:txBody>
          <a:bodyPr rIns="25400" rtlCol="0" anchor="t">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lang="zh-CN" altLang="en-US" noProof="1">
                <a:sym typeface="+mn-ea"/>
              </a:rPr>
              <a:t>单击此处编辑母版标题样式</a:t>
            </a:r>
            <a:endParaRPr noProof="1">
              <a:sym typeface="+mn-ea"/>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内容占位符 2"/>
          <p:cNvSpPr>
            <a:spLocks noGrp="1"/>
          </p:cNvSpPr>
          <p:nvPr>
            <p:ph idx="1"/>
          </p:nvPr>
        </p:nvSpPr>
        <p:spPr>
          <a:xfrm>
            <a:off x="669882" y="1296000"/>
            <a:ext cx="10852237" cy="5041355"/>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69930" y="3808730"/>
            <a:ext cx="10852237" cy="624845"/>
          </a:xfrm>
        </p:spPr>
        <p:txBody>
          <a:bodyPr rIns="63500" anchor="t">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noProof="1"/>
              <a:t>单击此处编辑母版标题样式</a:t>
            </a:r>
          </a:p>
        </p:txBody>
      </p:sp>
      <p:sp>
        <p:nvSpPr>
          <p:cNvPr id="3" name="文本占位符 2"/>
          <p:cNvSpPr>
            <a:spLocks noGrp="1"/>
          </p:cNvSpPr>
          <p:nvPr>
            <p:ph type="body" idx="1"/>
          </p:nvPr>
        </p:nvSpPr>
        <p:spPr>
          <a:xfrm>
            <a:off x="669925" y="4511675"/>
            <a:ext cx="10852237" cy="1077985"/>
          </a:xfrm>
        </p:spPr>
        <p:txBody>
          <a:bodyPr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内容占位符 2"/>
          <p:cNvSpPr>
            <a:spLocks noGrp="1"/>
          </p:cNvSpPr>
          <p:nvPr>
            <p:ph sz="half" idx="1"/>
          </p:nvPr>
        </p:nvSpPr>
        <p:spPr>
          <a:xfrm>
            <a:off x="669930" y="1296000"/>
            <a:ext cx="5283242" cy="5040000"/>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69882" y="432000"/>
            <a:ext cx="10852237" cy="648000"/>
          </a:xfrm>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文本占位符 2"/>
          <p:cNvSpPr>
            <a:spLocks noGrp="1"/>
          </p:cNvSpPr>
          <p:nvPr>
            <p:ph type="body" idx="1"/>
          </p:nvPr>
        </p:nvSpPr>
        <p:spPr>
          <a:xfrm>
            <a:off x="669930" y="1296000"/>
            <a:ext cx="5283242" cy="381003"/>
          </a:xfrm>
        </p:spPr>
        <p:txBody>
          <a:bodyPr tIns="38100" rIns="76200" bIns="3810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69925" y="1789043"/>
            <a:ext cx="5283200" cy="4552234"/>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296000"/>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789043"/>
            <a:ext cx="5283242" cy="4552234"/>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69930" y="1296000"/>
            <a:ext cx="5283242" cy="5040000"/>
          </a:xfrm>
        </p:spPr>
        <p:txBody>
          <a:bodyPr vert="horz" wrap="square" lIns="101600" tIns="0" rIns="82550" bIns="0" numCol="1" rtlCol="0" anchor="t" anchorCtr="0" compatLnSpc="1">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600" b="0" i="0" u="none" strike="noStrike" kern="1200" cap="none" spc="150" normalizeH="0" baseline="0" noProof="1">
              <a:ln>
                <a:noFill/>
              </a:ln>
              <a:solidFill>
                <a:schemeClr val="tx1">
                  <a:lumMod val="75000"/>
                  <a:lumOff val="25000"/>
                </a:schemeClr>
              </a:solidFill>
              <a:effectLst/>
              <a:uLnTx/>
              <a:uFillTx/>
              <a:latin typeface="+mn-lt"/>
              <a:ea typeface="+mn-ea"/>
              <a:cs typeface="+mn-cs"/>
              <a:sym typeface="+mn-ea"/>
            </a:endParaRPr>
          </a:p>
        </p:txBody>
      </p:sp>
      <p:sp>
        <p:nvSpPr>
          <p:cNvPr id="4" name="文本占位符 3"/>
          <p:cNvSpPr>
            <a:spLocks noGrp="1"/>
          </p:cNvSpPr>
          <p:nvPr>
            <p:ph type="body" sz="half" idx="2"/>
          </p:nvPr>
        </p:nvSpPr>
        <p:spPr>
          <a:xfrm>
            <a:off x="6238925" y="1296000"/>
            <a:ext cx="5283242" cy="5040000"/>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71135" y="952508"/>
            <a:ext cx="950984" cy="5388907"/>
          </a:xfrm>
        </p:spPr>
        <p:txBody>
          <a:bodyPr vert="eaVert" rtlCol="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noProof="1">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a:tileRect/>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69925" y="431800"/>
            <a:ext cx="10852150" cy="647700"/>
          </a:xfrm>
          <a:prstGeom prst="rect">
            <a:avLst/>
          </a:prstGeom>
          <a:noFill/>
          <a:ln>
            <a:noFill/>
          </a:ln>
        </p:spPr>
        <p:txBody>
          <a:bodyPr vert="horz" wrap="square" lIns="101600" tIns="38100" rIns="76200" bIns="38100"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69925" y="1295400"/>
            <a:ext cx="10852150" cy="5040313"/>
          </a:xfrm>
          <a:prstGeom prst="rect">
            <a:avLst/>
          </a:prstGeom>
          <a:noFill/>
          <a:ln>
            <a:noFill/>
          </a:ln>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fontAlgn="auto">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760FBDFE-C587-4B4C-A407-44438C67B59E}" type="datetimeFigureOut">
              <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rPr>
              <a:t>2024/4/24</a:t>
            </a:fld>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6" name="灯片编号占位符 5"/>
          <p:cNvSpPr>
            <a:spLocks noGrp="1"/>
          </p:cNvSpPr>
          <p:nvPr>
            <p:ph type="sldNum" sz="quarter" idx="4"/>
            <p:custDataLst>
              <p:tags r:id="rId17"/>
            </p:custDataLst>
          </p:nvPr>
        </p:nvSpPr>
        <p:spPr>
          <a:xfrm>
            <a:off x="8610600" y="6350000"/>
            <a:ext cx="2700338" cy="315913"/>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2800" b="1" kern="1200" spc="200">
          <a:solidFill>
            <a:schemeClr val="tx1"/>
          </a:solidFill>
          <a:latin typeface="+mj-lt"/>
          <a:ea typeface="+mj-ea"/>
          <a:cs typeface="+mj-cs"/>
        </a:defRPr>
      </a:lvl1pPr>
      <a:lvl2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2pPr>
      <a:lvl3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3pPr>
      <a:lvl4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4pPr>
      <a:lvl5pPr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800" b="1">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130000"/>
        </a:lnSpc>
        <a:spcBef>
          <a:spcPct val="0"/>
        </a:spcBef>
        <a:spcAft>
          <a:spcPts val="1000"/>
        </a:spcAft>
        <a:buFont typeface="Arial" panose="020B0604020202020204" pitchFamily="34" charset="0"/>
        <a:buChar char="•"/>
        <a:defRPr sz="1600" kern="1200" spc="150">
          <a:solidFill>
            <a:schemeClr val="tx1"/>
          </a:solidFill>
          <a:latin typeface="+mn-lt"/>
          <a:ea typeface="+mn-ea"/>
          <a:cs typeface="+mn-cs"/>
        </a:defRPr>
      </a:lvl1pPr>
      <a:lvl2pPr marL="685800" indent="-228600" algn="l" defTabSz="0"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2pPr>
      <a:lvl3pPr marL="1143000" indent="-228600" algn="l" defTabSz="0"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3pPr>
      <a:lvl4pPr marL="1600200" indent="-228600" algn="l" defTabSz="0"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4pPr>
      <a:lvl5pPr marL="2057400" indent="-228600" algn="l" defTabSz="0" rtl="0" fontAlgn="base">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5.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6.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32.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10.jp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9.xml"/><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40.xml"/><Relationship Id="rId5" Type="http://schemas.openxmlformats.org/officeDocument/2006/relationships/image" Target="../media/image13.jpg"/><Relationship Id="rId4" Type="http://schemas.openxmlformats.org/officeDocument/2006/relationships/image" Target="../media/image12.jp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41.xml"/><Relationship Id="rId5" Type="http://schemas.openxmlformats.org/officeDocument/2006/relationships/image" Target="../media/image14.jpg"/><Relationship Id="rId4" Type="http://schemas.openxmlformats.org/officeDocument/2006/relationships/image" Target="../media/image12.jp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42.xml"/><Relationship Id="rId4" Type="http://schemas.openxmlformats.org/officeDocument/2006/relationships/image" Target="../media/image15.jp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43.xml"/><Relationship Id="rId5" Type="http://schemas.openxmlformats.org/officeDocument/2006/relationships/image" Target="../media/image17.jpg"/><Relationship Id="rId4" Type="http://schemas.openxmlformats.org/officeDocument/2006/relationships/image" Target="../media/image16.jp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44.xml"/><Relationship Id="rId5" Type="http://schemas.openxmlformats.org/officeDocument/2006/relationships/image" Target="../media/image18.jpg"/><Relationship Id="rId4" Type="http://schemas.openxmlformats.org/officeDocument/2006/relationships/image" Target="../media/image16.jp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45.xml"/><Relationship Id="rId5" Type="http://schemas.openxmlformats.org/officeDocument/2006/relationships/image" Target="../media/image18.jpg"/><Relationship Id="rId4" Type="http://schemas.openxmlformats.org/officeDocument/2006/relationships/image" Target="../media/image16.jp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46.xml"/><Relationship Id="rId5" Type="http://schemas.openxmlformats.org/officeDocument/2006/relationships/image" Target="../media/image20.jpg"/><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47.xml"/><Relationship Id="rId5" Type="http://schemas.openxmlformats.org/officeDocument/2006/relationships/image" Target="../media/image22.jpg"/><Relationship Id="rId4" Type="http://schemas.openxmlformats.org/officeDocument/2006/relationships/image" Target="../media/image21.jp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48.xml"/><Relationship Id="rId5" Type="http://schemas.openxmlformats.org/officeDocument/2006/relationships/image" Target="../media/image23.jpg"/><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8363" y="2528888"/>
            <a:ext cx="7913688" cy="1023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3502025" y="1533525"/>
            <a:ext cx="5186363" cy="2559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101" name="文本框 5"/>
          <p:cNvSpPr txBox="1"/>
          <p:nvPr/>
        </p:nvSpPr>
        <p:spPr>
          <a:xfrm>
            <a:off x="3176588" y="2066925"/>
            <a:ext cx="5838825" cy="968375"/>
          </a:xfrm>
          <a:prstGeom prst="rect">
            <a:avLst/>
          </a:prstGeom>
          <a:noFill/>
          <a:ln w="9525">
            <a:noFill/>
          </a:ln>
        </p:spPr>
        <p:txBody>
          <a:bodyPr>
            <a:spAutoFit/>
          </a:bodyPr>
          <a:lstStyle/>
          <a:p>
            <a:pPr algn="ctr" eaLnBrk="1" hangingPunct="1"/>
            <a:r>
              <a:rPr lang="zh-CN" altLang="zh-CN" sz="5700" dirty="0">
                <a:solidFill>
                  <a:srgbClr val="767171"/>
                </a:solidFill>
                <a:latin typeface="华文琥珀" panose="02010800040101010101" pitchFamily="2" charset="-122"/>
                <a:ea typeface="华文琥珀" panose="02010800040101010101" pitchFamily="2" charset="-122"/>
              </a:rPr>
              <a:t>科技汉语</a:t>
            </a:r>
          </a:p>
        </p:txBody>
      </p:sp>
      <p:sp>
        <p:nvSpPr>
          <p:cNvPr id="4102" name="文本框 6"/>
          <p:cNvSpPr txBox="1"/>
          <p:nvPr/>
        </p:nvSpPr>
        <p:spPr>
          <a:xfrm>
            <a:off x="6981825" y="3290888"/>
            <a:ext cx="2286000" cy="460375"/>
          </a:xfrm>
          <a:prstGeom prst="rect">
            <a:avLst/>
          </a:prstGeom>
          <a:noFill/>
          <a:ln w="9525">
            <a:noFill/>
          </a:ln>
        </p:spPr>
        <p:txBody>
          <a:bodyPr>
            <a:spAutoFit/>
          </a:bodyPr>
          <a:lstStyle/>
          <a:p>
            <a:pPr algn="ctr" eaLnBrk="1" hangingPunct="1"/>
            <a:r>
              <a:rPr lang="zh-CN" altLang="en-US" sz="2400" dirty="0">
                <a:latin typeface="汉仪中宋简" panose="02010600000101010101" charset="-122"/>
                <a:ea typeface="汉仪中宋简" panose="02010600000101010101" charset="-122"/>
              </a:rPr>
              <a:t>平台班</a:t>
            </a:r>
          </a:p>
        </p:txBody>
      </p:sp>
      <p:sp>
        <p:nvSpPr>
          <p:cNvPr id="4103" name="文本框 7"/>
          <p:cNvSpPr txBox="1"/>
          <p:nvPr/>
        </p:nvSpPr>
        <p:spPr>
          <a:xfrm>
            <a:off x="4967288" y="4435475"/>
            <a:ext cx="5468937" cy="398780"/>
          </a:xfrm>
          <a:prstGeom prst="rect">
            <a:avLst/>
          </a:prstGeom>
          <a:noFill/>
          <a:ln w="9525">
            <a:noFill/>
          </a:ln>
        </p:spPr>
        <p:txBody>
          <a:bodyPr>
            <a:spAutoFit/>
          </a:bodyPr>
          <a:lstStyle/>
          <a:p>
            <a:pPr algn="ctr" eaLnBrk="1" hangingPunct="1"/>
            <a:r>
              <a:rPr lang="zh-CN" altLang="en-US" sz="2000" dirty="0">
                <a:latin typeface="思源黑体 CN Light" charset="-122"/>
                <a:ea typeface="思源黑体 CN Light" charset="-122"/>
              </a:rPr>
              <a:t>国际学院</a:t>
            </a:r>
            <a:r>
              <a:rPr lang="en-US" altLang="zh-CN" sz="2000" dirty="0">
                <a:latin typeface="思源黑体 CN Light" charset="-122"/>
                <a:ea typeface="思源黑体 CN Light" charset="-122"/>
              </a:rPr>
              <a:t> </a:t>
            </a:r>
            <a:r>
              <a:rPr lang="zh-CN" altLang="en-US" sz="2000" dirty="0">
                <a:latin typeface="思源黑体 CN Light" charset="-122"/>
                <a:ea typeface="思源黑体 CN Light" charset="-122"/>
              </a:rPr>
              <a:t>王调</a:t>
            </a:r>
          </a:p>
        </p:txBody>
      </p:sp>
      <p:cxnSp>
        <p:nvCxnSpPr>
          <p:cNvPr id="5" name="直接连接符 4"/>
          <p:cNvCxnSpPr/>
          <p:nvPr/>
        </p:nvCxnSpPr>
        <p:spPr>
          <a:xfrm>
            <a:off x="5707063" y="3119438"/>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4105" name="图片 9"/>
          <p:cNvPicPr>
            <a:picLocks noChangeAspect="1"/>
          </p:cNvPicPr>
          <p:nvPr/>
        </p:nvPicPr>
        <p:blipFill>
          <a:blip r:embed="rId4"/>
          <a:stretch>
            <a:fillRect/>
          </a:stretch>
        </p:blipFill>
        <p:spPr>
          <a:xfrm>
            <a:off x="415925" y="400050"/>
            <a:ext cx="3819525" cy="942975"/>
          </a:xfrm>
          <a:prstGeom prst="rect">
            <a:avLst/>
          </a:prstGeom>
          <a:noFill/>
          <a:ln w="9525">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2"/>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近义词</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862884" y="1726739"/>
            <a:ext cx="10866120" cy="4458400"/>
          </a:xfrm>
          <a:prstGeom prst="rect">
            <a:avLst/>
          </a:prstGeom>
          <a:noFill/>
          <a:ln w="9525">
            <a:noFill/>
          </a:ln>
        </p:spPr>
        <p:txBody>
          <a:bodyPr wrap="square">
            <a:spAutoFit/>
          </a:bodyPr>
          <a:lstStyle/>
          <a:p>
            <a:pPr eaLnBrk="1" hangingPunct="1"/>
            <a:r>
              <a:rPr lang="zh-CN" altLang="en-US" sz="2800" b="1" dirty="0">
                <a:solidFill>
                  <a:srgbClr val="FF0000"/>
                </a:solidFill>
              </a:rPr>
              <a:t>保存</a:t>
            </a:r>
            <a:r>
              <a:rPr lang="en-US" altLang="zh-CN" sz="2800" b="1" dirty="0">
                <a:solidFill>
                  <a:srgbClr val="FF0000"/>
                </a:solidFill>
                <a:latin typeface="Arial" panose="020B0604020202020204" pitchFamily="34" charset="0"/>
              </a:rPr>
              <a:t>    </a:t>
            </a:r>
            <a:r>
              <a:rPr lang="zh-CN" altLang="en-US" sz="2400" dirty="0"/>
              <a:t>继续存在，不受损失；保管收存</a:t>
            </a:r>
            <a:endParaRPr lang="en-US" altLang="zh-CN" sz="2400" dirty="0"/>
          </a:p>
          <a:p>
            <a:pPr eaLnBrk="1" hangingPunct="1"/>
            <a:endParaRPr lang="en-US" altLang="zh-CN" sz="2800" b="1" dirty="0">
              <a:solidFill>
                <a:srgbClr val="FF0000"/>
              </a:solidFill>
            </a:endParaRPr>
          </a:p>
          <a:p>
            <a:pPr eaLnBrk="1" hangingPunct="1"/>
            <a:r>
              <a:rPr lang="zh-CN" altLang="en-US" sz="2800" b="1" dirty="0">
                <a:solidFill>
                  <a:srgbClr val="FF0000"/>
                </a:solidFill>
              </a:rPr>
              <a:t>保留    </a:t>
            </a:r>
            <a:r>
              <a:rPr lang="zh-CN" altLang="en-US" sz="2400" dirty="0"/>
              <a:t>保存不改变；暂时留着不处理</a:t>
            </a:r>
            <a:endParaRPr lang="en-US" altLang="zh-CN" sz="2400" dirty="0"/>
          </a:p>
          <a:p>
            <a:pPr eaLnBrk="1" hangingPunct="1"/>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a:t>
            </a:r>
            <a:r>
              <a:rPr lang="zh-CN" altLang="en-US" sz="2400" dirty="0">
                <a:solidFill>
                  <a:srgbClr val="333333"/>
                </a:solidFill>
                <a:latin typeface="Helvetica Neue"/>
              </a:rPr>
              <a:t>为了防止作业丢失，小明总是习惯性地将重要的作业保存在电子设备上。（</a:t>
            </a:r>
            <a:r>
              <a:rPr lang="en-US" altLang="zh-CN" sz="2400" dirty="0">
                <a:solidFill>
                  <a:srgbClr val="333333"/>
                </a:solidFill>
                <a:latin typeface="Helvetica Neue"/>
              </a:rPr>
              <a:t>2</a:t>
            </a:r>
            <a:r>
              <a:rPr lang="zh-CN" altLang="en-US" sz="2400" dirty="0">
                <a:solidFill>
                  <a:srgbClr val="333333"/>
                </a:solidFill>
                <a:latin typeface="Helvetica Neue"/>
              </a:rPr>
              <a:t>）</a:t>
            </a:r>
            <a:r>
              <a:rPr lang="zh-CN" altLang="en-US" sz="2400" dirty="0">
                <a:latin typeface="Helvetica Neue"/>
              </a:rPr>
              <a:t>地质学家通过特殊的方法，保存了古代岩石的样本，以便研究地球的历史。（</a:t>
            </a:r>
            <a:r>
              <a:rPr lang="en-US" altLang="zh-CN" sz="2400" dirty="0">
                <a:solidFill>
                  <a:srgbClr val="333333"/>
                </a:solidFill>
                <a:latin typeface="Helvetica Neue"/>
              </a:rPr>
              <a:t>3</a:t>
            </a:r>
            <a:r>
              <a:rPr lang="zh-CN" altLang="en-US" sz="2400" dirty="0">
                <a:solidFill>
                  <a:srgbClr val="333333"/>
                </a:solidFill>
                <a:latin typeface="Helvetica Neue"/>
              </a:rPr>
              <a:t>）</a:t>
            </a:r>
            <a:r>
              <a:rPr lang="zh-CN" altLang="en-US" sz="2400" dirty="0"/>
              <a:t>小红保留了她小学时代的毕业照片，每次看到都能回忆起那段美好的时光。</a:t>
            </a: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）乡村附近的那片古老山脉，保留了自然的原始风貌，成为了当地居民休闲徒步的好去处。</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2216832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8675" name="组合 10"/>
          <p:cNvGrpSpPr/>
          <p:nvPr/>
        </p:nvGrpSpPr>
        <p:grpSpPr>
          <a:xfrm>
            <a:off x="4371975" y="552450"/>
            <a:ext cx="3446463" cy="1358900"/>
            <a:chOff x="6885" y="871"/>
            <a:chExt cx="5428" cy="2140"/>
          </a:xfrm>
        </p:grpSpPr>
        <p:sp>
          <p:nvSpPr>
            <p:cNvPr id="28679" name="文本框 6"/>
            <p:cNvSpPr txBox="1"/>
            <p:nvPr/>
          </p:nvSpPr>
          <p:spPr>
            <a:xfrm>
              <a:off x="7810" y="1949"/>
              <a:ext cx="3369" cy="822"/>
            </a:xfrm>
            <a:prstGeom prst="rect">
              <a:avLst/>
            </a:prstGeom>
            <a:noFill/>
            <a:ln w="9525">
              <a:noFill/>
            </a:ln>
          </p:spPr>
          <p:txBody>
            <a:bodyPr wrap="square">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常用表达</a:t>
              </a:r>
            </a:p>
          </p:txBody>
        </p:sp>
        <p:sp>
          <p:nvSpPr>
            <p:cNvPr id="28680"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28681" name="组合 8"/>
            <p:cNvGrpSpPr/>
            <p:nvPr/>
          </p:nvGrpSpPr>
          <p:grpSpPr>
            <a:xfrm>
              <a:off x="9037" y="871"/>
              <a:ext cx="1127" cy="880"/>
              <a:chOff x="6456" y="874"/>
              <a:chExt cx="1127" cy="880"/>
            </a:xfrm>
          </p:grpSpPr>
          <p:sp>
            <p:nvSpPr>
              <p:cNvPr id="28682"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28676" name="文本框 2"/>
          <p:cNvSpPr txBox="1"/>
          <p:nvPr/>
        </p:nvSpPr>
        <p:spPr>
          <a:xfrm>
            <a:off x="906463" y="2593023"/>
            <a:ext cx="542925" cy="460375"/>
          </a:xfrm>
          <a:prstGeom prst="rect">
            <a:avLst/>
          </a:prstGeom>
          <a:noFill/>
          <a:ln w="9525">
            <a:noFill/>
          </a:ln>
        </p:spPr>
        <p:txBody>
          <a:bodyPr>
            <a:spAutoFit/>
          </a:bodyPr>
          <a:lstStyle/>
          <a:p>
            <a:pPr eaLnBrk="1" hangingPunct="1"/>
            <a:r>
              <a:rPr lang="en-US" altLang="zh-CN" sz="2400" dirty="0">
                <a:latin typeface="思源黑体 CN Medium" charset="-122"/>
                <a:ea typeface="思源黑体 CN Medium" charset="-122"/>
              </a:rPr>
              <a:t>1</a:t>
            </a:r>
          </a:p>
        </p:txBody>
      </p:sp>
      <p:sp>
        <p:nvSpPr>
          <p:cNvPr id="28677" name="文本框 3"/>
          <p:cNvSpPr txBox="1"/>
          <p:nvPr/>
        </p:nvSpPr>
        <p:spPr>
          <a:xfrm>
            <a:off x="1362529" y="2531745"/>
            <a:ext cx="3446462" cy="584775"/>
          </a:xfrm>
          <a:prstGeom prst="rect">
            <a:avLst/>
          </a:prstGeom>
          <a:noFill/>
          <a:ln w="9525">
            <a:noFill/>
          </a:ln>
        </p:spPr>
        <p:txBody>
          <a:bodyPr wrap="square">
            <a:spAutoFit/>
          </a:bodyPr>
          <a:lstStyle/>
          <a:p>
            <a:pPr eaLnBrk="1" hangingPunct="1"/>
            <a:r>
              <a:rPr lang="zh-CN" altLang="en-US" sz="3200" b="1" dirty="0">
                <a:solidFill>
                  <a:srgbClr val="FF0000"/>
                </a:solidFill>
                <a:latin typeface="Calibri" panose="020F0502020204030204" pitchFamily="34" charset="0"/>
                <a:ea typeface="等线" panose="02010600030101010101" pitchFamily="2" charset="-122"/>
              </a:rPr>
              <a:t>比如</a:t>
            </a:r>
            <a:endParaRPr lang="zh-CN" altLang="en-US" sz="3200" dirty="0">
              <a:latin typeface="汉仪中宋简" panose="02010600000101010101" charset="-122"/>
              <a:ea typeface="汉仪中宋简" panose="02010600000101010101" charset="-122"/>
            </a:endParaRPr>
          </a:p>
        </p:txBody>
      </p:sp>
      <p:sp>
        <p:nvSpPr>
          <p:cNvPr id="3" name="文本框 2"/>
          <p:cNvSpPr txBox="1"/>
          <p:nvPr/>
        </p:nvSpPr>
        <p:spPr>
          <a:xfrm>
            <a:off x="977084" y="3531522"/>
            <a:ext cx="10567216" cy="1815882"/>
          </a:xfrm>
          <a:prstGeom prst="rect">
            <a:avLst/>
          </a:prstGeom>
          <a:noFill/>
        </p:spPr>
        <p:txBody>
          <a:bodyPr wrap="square" rtlCol="0" anchor="t">
            <a:spAutoFit/>
          </a:bodyPr>
          <a:lstStyle/>
          <a:p>
            <a:r>
              <a:rPr lang="zh-CN" altLang="en-US" sz="2800" dirty="0"/>
              <a:t>(1)沙漠形成的一个原因是热带高气压的控制，</a:t>
            </a:r>
            <a:r>
              <a:rPr lang="zh-CN" altLang="en-US" sz="2800" dirty="0">
                <a:solidFill>
                  <a:srgbClr val="FF0000"/>
                </a:solidFill>
              </a:rPr>
              <a:t>比如</a:t>
            </a:r>
            <a:r>
              <a:rPr lang="zh-CN" altLang="en-US" sz="2800" dirty="0"/>
              <a:t>撒哈拉沙漠。</a:t>
            </a:r>
          </a:p>
          <a:p>
            <a:endParaRPr lang="en-US" altLang="zh-CN" sz="2800" dirty="0"/>
          </a:p>
          <a:p>
            <a:r>
              <a:rPr lang="zh-CN" altLang="en-US" sz="2800" dirty="0"/>
              <a:t>(2)有些字的形状结构比较相似，同学们很容易写错，</a:t>
            </a:r>
            <a:r>
              <a:rPr lang="zh-CN" altLang="en-US" sz="2800" dirty="0">
                <a:solidFill>
                  <a:srgbClr val="FF0000"/>
                </a:solidFill>
              </a:rPr>
              <a:t>比如</a:t>
            </a:r>
            <a:r>
              <a:rPr lang="zh-CN" altLang="en-US" sz="2800" dirty="0"/>
              <a:t>“末”与“未”、“休”与“体”等。</a:t>
            </a:r>
          </a:p>
        </p:txBody>
      </p:sp>
      <p:sp>
        <p:nvSpPr>
          <p:cNvPr id="4" name="文本框 3">
            <a:extLst>
              <a:ext uri="{FF2B5EF4-FFF2-40B4-BE49-F238E27FC236}">
                <a16:creationId xmlns:a16="http://schemas.microsoft.com/office/drawing/2014/main" id="{C6130A95-DF80-D808-D14E-E49CF5BBD6BE}"/>
              </a:ext>
            </a:extLst>
          </p:cNvPr>
          <p:cNvSpPr txBox="1"/>
          <p:nvPr/>
        </p:nvSpPr>
        <p:spPr>
          <a:xfrm>
            <a:off x="2809875" y="2655148"/>
            <a:ext cx="8262257" cy="400110"/>
          </a:xfrm>
          <a:prstGeom prst="rect">
            <a:avLst/>
          </a:prstGeom>
          <a:noFill/>
        </p:spPr>
        <p:txBody>
          <a:bodyPr wrap="square" rtlCol="0">
            <a:spAutoFit/>
          </a:bodyPr>
          <a:lstStyle/>
          <a:p>
            <a:r>
              <a:rPr lang="zh-CN" altLang="en-US" sz="2000" dirty="0"/>
              <a:t>表示举例，用例子来证明。类似的词语还有如、例如。</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30723" name="组合 10"/>
          <p:cNvGrpSpPr/>
          <p:nvPr/>
        </p:nvGrpSpPr>
        <p:grpSpPr>
          <a:xfrm>
            <a:off x="4371975" y="552450"/>
            <a:ext cx="3446463" cy="1358900"/>
            <a:chOff x="6885" y="871"/>
            <a:chExt cx="5428" cy="2140"/>
          </a:xfrm>
        </p:grpSpPr>
        <p:sp>
          <p:nvSpPr>
            <p:cNvPr id="30727" name="文本框 6"/>
            <p:cNvSpPr txBox="1"/>
            <p:nvPr/>
          </p:nvSpPr>
          <p:spPr>
            <a:xfrm>
              <a:off x="8243" y="1949"/>
              <a:ext cx="2840" cy="822"/>
            </a:xfrm>
            <a:prstGeom prst="rect">
              <a:avLst/>
            </a:prstGeom>
            <a:noFill/>
            <a:ln w="9525">
              <a:noFill/>
            </a:ln>
          </p:spPr>
          <p:txBody>
            <a:bodyPr wrap="square">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常用表达</a:t>
              </a:r>
            </a:p>
          </p:txBody>
        </p:sp>
        <p:sp>
          <p:nvSpPr>
            <p:cNvPr id="30728"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30729" name="组合 8"/>
            <p:cNvGrpSpPr/>
            <p:nvPr/>
          </p:nvGrpSpPr>
          <p:grpSpPr>
            <a:xfrm>
              <a:off x="9037" y="871"/>
              <a:ext cx="1127" cy="880"/>
              <a:chOff x="6456" y="874"/>
              <a:chExt cx="1127" cy="880"/>
            </a:xfrm>
          </p:grpSpPr>
          <p:sp>
            <p:nvSpPr>
              <p:cNvPr id="30730"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0724" name="文本框 2"/>
          <p:cNvSpPr txBox="1"/>
          <p:nvPr/>
        </p:nvSpPr>
        <p:spPr>
          <a:xfrm>
            <a:off x="1339850" y="2682875"/>
            <a:ext cx="541338" cy="460375"/>
          </a:xfrm>
          <a:prstGeom prst="rect">
            <a:avLst/>
          </a:prstGeom>
          <a:noFill/>
          <a:ln w="9525">
            <a:noFill/>
          </a:ln>
        </p:spPr>
        <p:txBody>
          <a:bodyPr>
            <a:spAutoFit/>
          </a:bodyPr>
          <a:lstStyle/>
          <a:p>
            <a:pPr eaLnBrk="1" hangingPunct="1"/>
            <a:r>
              <a:rPr lang="en-US" altLang="zh-CN" sz="2400" dirty="0">
                <a:latin typeface="思源黑体 CN Medium" charset="-122"/>
                <a:ea typeface="思源黑体 CN Medium" charset="-122"/>
              </a:rPr>
              <a:t>2</a:t>
            </a:r>
          </a:p>
        </p:txBody>
      </p:sp>
      <p:sp>
        <p:nvSpPr>
          <p:cNvPr id="30725" name="文本框 3"/>
          <p:cNvSpPr txBox="1"/>
          <p:nvPr/>
        </p:nvSpPr>
        <p:spPr>
          <a:xfrm>
            <a:off x="1676321" y="2621279"/>
            <a:ext cx="3557905" cy="583565"/>
          </a:xfrm>
          <a:prstGeom prst="rect">
            <a:avLst/>
          </a:prstGeom>
          <a:noFill/>
          <a:ln w="9525">
            <a:noFill/>
          </a:ln>
        </p:spPr>
        <p:txBody>
          <a:bodyPr wrap="square">
            <a:spAutoFit/>
          </a:bodyPr>
          <a:lstStyle/>
          <a:p>
            <a:pPr eaLnBrk="1" hangingPunct="1"/>
            <a:r>
              <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大多</a:t>
            </a:r>
            <a:endParaRPr lang="en-US" altLang="zh-CN"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endParaRPr>
          </a:p>
        </p:txBody>
      </p:sp>
      <p:sp>
        <p:nvSpPr>
          <p:cNvPr id="3" name="文本框 2"/>
          <p:cNvSpPr txBox="1"/>
          <p:nvPr/>
        </p:nvSpPr>
        <p:spPr>
          <a:xfrm>
            <a:off x="1101635" y="3650585"/>
            <a:ext cx="10238105" cy="1384995"/>
          </a:xfrm>
          <a:prstGeom prst="rect">
            <a:avLst/>
          </a:prstGeom>
          <a:noFill/>
        </p:spPr>
        <p:txBody>
          <a:bodyPr wrap="square" rtlCol="0" anchor="t">
            <a:spAutoFit/>
          </a:bodyPr>
          <a:lstStyle/>
          <a:p>
            <a:r>
              <a:rPr lang="zh-CN" altLang="en-US" sz="2800" dirty="0"/>
              <a:t>(1) 冬天天气冷的时候，人们</a:t>
            </a:r>
            <a:r>
              <a:rPr lang="zh-CN" altLang="en-US" sz="2800" dirty="0">
                <a:solidFill>
                  <a:srgbClr val="FF0000"/>
                </a:solidFill>
              </a:rPr>
              <a:t>大多</a:t>
            </a:r>
            <a:r>
              <a:rPr lang="zh-CN" altLang="en-US" sz="2800" dirty="0"/>
              <a:t>喜欢泡温泉。</a:t>
            </a:r>
          </a:p>
          <a:p>
            <a:endParaRPr lang="zh-CN" altLang="en-US" sz="2800" dirty="0"/>
          </a:p>
          <a:p>
            <a:r>
              <a:rPr lang="zh-CN" altLang="en-US" sz="2800" dirty="0"/>
              <a:t>(2) 沙漠的气候</a:t>
            </a:r>
            <a:r>
              <a:rPr lang="zh-CN" altLang="en-US" sz="2800" dirty="0">
                <a:solidFill>
                  <a:srgbClr val="FF0000"/>
                </a:solidFill>
              </a:rPr>
              <a:t>大多</a:t>
            </a:r>
            <a:r>
              <a:rPr lang="zh-CN" altLang="en-US" sz="2800" dirty="0"/>
              <a:t>比较干燥。</a:t>
            </a:r>
          </a:p>
        </p:txBody>
      </p:sp>
      <p:sp>
        <p:nvSpPr>
          <p:cNvPr id="4" name="文本框 3">
            <a:extLst>
              <a:ext uri="{FF2B5EF4-FFF2-40B4-BE49-F238E27FC236}">
                <a16:creationId xmlns:a16="http://schemas.microsoft.com/office/drawing/2014/main" id="{7ACFF110-AD99-5102-83F4-2678DF59DAB0}"/>
              </a:ext>
            </a:extLst>
          </p:cNvPr>
          <p:cNvSpPr txBox="1"/>
          <p:nvPr/>
        </p:nvSpPr>
        <p:spPr>
          <a:xfrm>
            <a:off x="3322559" y="2758410"/>
            <a:ext cx="7309757" cy="400110"/>
          </a:xfrm>
          <a:prstGeom prst="rect">
            <a:avLst/>
          </a:prstGeom>
          <a:noFill/>
        </p:spPr>
        <p:txBody>
          <a:bodyPr wrap="square" rtlCol="0">
            <a:spAutoFit/>
          </a:bodyPr>
          <a:lstStyle/>
          <a:p>
            <a:r>
              <a:rPr lang="zh-CN" altLang="en-US" sz="2000" dirty="0"/>
              <a:t>表示大部分、大多数。意思相近的词还有“大都”</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3363"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6775" y="2528888"/>
            <a:ext cx="7915275" cy="171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267200" y="2239963"/>
            <a:ext cx="3654425" cy="3317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6629" name="文本框 5"/>
          <p:cNvSpPr txBox="1"/>
          <p:nvPr/>
        </p:nvSpPr>
        <p:spPr>
          <a:xfrm>
            <a:off x="5643563" y="1841500"/>
            <a:ext cx="904875" cy="968375"/>
          </a:xfrm>
          <a:prstGeom prst="rect">
            <a:avLst/>
          </a:prstGeom>
          <a:noFill/>
          <a:ln w="9525">
            <a:noFill/>
          </a:ln>
        </p:spPr>
        <p:txBody>
          <a:bodyPr>
            <a:spAutoFit/>
          </a:bodyPr>
          <a:lstStyle/>
          <a:p>
            <a:pPr algn="ctr" eaLnBrk="1" hangingPunct="1"/>
            <a:r>
              <a:rPr lang="en-US" altLang="zh-CN" sz="5700" dirty="0">
                <a:solidFill>
                  <a:srgbClr val="767171"/>
                </a:solidFill>
                <a:latin typeface="汉仪中宋简" panose="02010600000101010101" charset="-122"/>
                <a:ea typeface="汉仪中宋简" panose="02010600000101010101" charset="-122"/>
              </a:rPr>
              <a:t>Ⅱ</a:t>
            </a:r>
          </a:p>
        </p:txBody>
      </p:sp>
      <p:sp>
        <p:nvSpPr>
          <p:cNvPr id="26630" name="文本框 6"/>
          <p:cNvSpPr txBox="1"/>
          <p:nvPr/>
        </p:nvSpPr>
        <p:spPr>
          <a:xfrm>
            <a:off x="4437063" y="3032125"/>
            <a:ext cx="3317875" cy="708025"/>
          </a:xfrm>
          <a:prstGeom prst="rect">
            <a:avLst/>
          </a:prstGeom>
          <a:noFill/>
          <a:ln w="9525">
            <a:noFill/>
          </a:ln>
        </p:spPr>
        <p:txBody>
          <a:bodyPr>
            <a:spAutoFit/>
          </a:bodyPr>
          <a:lstStyle/>
          <a:p>
            <a:pPr algn="ctr" eaLnBrk="1" hangingPunct="1"/>
            <a:r>
              <a:rPr lang="zh-CN" altLang="en-US" sz="4000" dirty="0">
                <a:latin typeface="汉仪中宋简" panose="02010600000101010101" charset="-122"/>
                <a:ea typeface="汉仪中宋简" panose="02010600000101010101" charset="-122"/>
              </a:rPr>
              <a:t>阅读基础</a:t>
            </a:r>
          </a:p>
        </p:txBody>
      </p:sp>
      <p:cxnSp>
        <p:nvCxnSpPr>
          <p:cNvPr id="5" name="直接连接符 4"/>
          <p:cNvCxnSpPr/>
          <p:nvPr/>
        </p:nvCxnSpPr>
        <p:spPr>
          <a:xfrm>
            <a:off x="5705475" y="3859213"/>
            <a:ext cx="78105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27013"/>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a:t>
            </a:r>
          </a:p>
        </p:txBody>
      </p:sp>
      <p:grpSp>
        <p:nvGrpSpPr>
          <p:cNvPr id="32771" name="组合 10"/>
          <p:cNvGrpSpPr/>
          <p:nvPr/>
        </p:nvGrpSpPr>
        <p:grpSpPr>
          <a:xfrm>
            <a:off x="4371975" y="552450"/>
            <a:ext cx="3446463" cy="1358900"/>
            <a:chOff x="6885" y="871"/>
            <a:chExt cx="5428" cy="2140"/>
          </a:xfrm>
        </p:grpSpPr>
        <p:sp>
          <p:nvSpPr>
            <p:cNvPr id="32775" name="文本框 6"/>
            <p:cNvSpPr txBox="1"/>
            <p:nvPr/>
          </p:nvSpPr>
          <p:spPr>
            <a:xfrm>
              <a:off x="8534" y="1949"/>
              <a:ext cx="2132" cy="630"/>
            </a:xfrm>
            <a:prstGeom prst="rect">
              <a:avLst/>
            </a:prstGeom>
            <a:noFill/>
            <a:ln w="9525">
              <a:noFill/>
            </a:ln>
          </p:spPr>
          <p:txBody>
            <a:bodyPr>
              <a:spAutoFit/>
            </a:bodyPr>
            <a:lstStyle/>
            <a:p>
              <a:pPr algn="ctr" eaLnBrk="1" hangingPunct="1"/>
              <a:r>
                <a:rPr lang="zh-CN" altLang="en-US" sz="2000" dirty="0">
                  <a:latin typeface="汉仪中宋简" panose="02010600000101010101" charset="-122"/>
                  <a:ea typeface="汉仪中宋简" panose="02010600000101010101" charset="-122"/>
                  <a:sym typeface="微软雅黑" panose="020B0503020204020204" pitchFamily="34" charset="-122"/>
                </a:rPr>
                <a:t>标志词</a:t>
              </a:r>
            </a:p>
          </p:txBody>
        </p:sp>
        <p:sp>
          <p:nvSpPr>
            <p:cNvPr id="32776"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32777" name="组合 8"/>
            <p:cNvGrpSpPr/>
            <p:nvPr/>
          </p:nvGrpSpPr>
          <p:grpSpPr>
            <a:xfrm>
              <a:off x="9037" y="871"/>
              <a:ext cx="1127" cy="880"/>
              <a:chOff x="6456" y="874"/>
              <a:chExt cx="1127" cy="880"/>
            </a:xfrm>
          </p:grpSpPr>
          <p:sp>
            <p:nvSpPr>
              <p:cNvPr id="32778"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2772" name="文本框 2"/>
          <p:cNvSpPr txBox="1"/>
          <p:nvPr/>
        </p:nvSpPr>
        <p:spPr>
          <a:xfrm>
            <a:off x="1339850" y="2682875"/>
            <a:ext cx="541338" cy="460375"/>
          </a:xfrm>
          <a:prstGeom prst="rect">
            <a:avLst/>
          </a:prstGeom>
          <a:noFill/>
          <a:ln w="9525">
            <a:noFill/>
          </a:ln>
        </p:spPr>
        <p:txBody>
          <a:bodyPr>
            <a:spAutoFit/>
          </a:bodyPr>
          <a:lstStyle/>
          <a:p>
            <a:pPr eaLnBrk="1" hangingPunct="1"/>
            <a:r>
              <a:rPr lang="en-US" altLang="zh-CN" sz="2400" dirty="0">
                <a:latin typeface="思源黑体 CN Medium" charset="-122"/>
                <a:ea typeface="思源黑体 CN Medium" charset="-122"/>
              </a:rPr>
              <a:t>1</a:t>
            </a:r>
          </a:p>
        </p:txBody>
      </p:sp>
      <p:sp>
        <p:nvSpPr>
          <p:cNvPr id="32773" name="文本框 3"/>
          <p:cNvSpPr txBox="1"/>
          <p:nvPr/>
        </p:nvSpPr>
        <p:spPr>
          <a:xfrm>
            <a:off x="1611313" y="2651125"/>
            <a:ext cx="3994830" cy="584775"/>
          </a:xfrm>
          <a:prstGeom prst="rect">
            <a:avLst/>
          </a:prstGeom>
          <a:noFill/>
          <a:ln w="9525">
            <a:noFill/>
          </a:ln>
        </p:spPr>
        <p:txBody>
          <a:bodyPr wrap="square">
            <a:spAutoFit/>
          </a:bodyPr>
          <a:lstStyle/>
          <a:p>
            <a:pPr eaLnBrk="1" hangingPunct="1"/>
            <a:r>
              <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经过</a:t>
            </a:r>
            <a:r>
              <a:rPr lang="en-US" altLang="zh-CN"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a:t>
            </a:r>
            <a:r>
              <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由</a:t>
            </a:r>
          </a:p>
        </p:txBody>
      </p:sp>
      <p:sp>
        <p:nvSpPr>
          <p:cNvPr id="3" name="文本框 2"/>
          <p:cNvSpPr txBox="1"/>
          <p:nvPr/>
        </p:nvSpPr>
        <p:spPr>
          <a:xfrm>
            <a:off x="1540509" y="3328035"/>
            <a:ext cx="10161633" cy="1815882"/>
          </a:xfrm>
          <a:prstGeom prst="rect">
            <a:avLst/>
          </a:prstGeom>
          <a:noFill/>
        </p:spPr>
        <p:txBody>
          <a:bodyPr wrap="square" rtlCol="0">
            <a:spAutoFit/>
          </a:bodyPr>
          <a:lstStyle/>
          <a:p>
            <a:r>
              <a:rPr lang="zh-CN" altLang="en-US" sz="2800" dirty="0"/>
              <a:t>（</a:t>
            </a:r>
            <a:r>
              <a:rPr lang="en-US" altLang="zh-CN" sz="2800" dirty="0"/>
              <a:t>1</a:t>
            </a:r>
            <a:r>
              <a:rPr lang="zh-CN" altLang="en-US" sz="2800" dirty="0"/>
              <a:t>）蛋白质经过水解后能生成氨基酸</a:t>
            </a:r>
            <a:endParaRPr lang="en-US" altLang="zh-CN" sz="2800" dirty="0"/>
          </a:p>
          <a:p>
            <a:r>
              <a:rPr lang="zh-CN" altLang="en-US" sz="2800" dirty="0"/>
              <a:t>（</a:t>
            </a:r>
            <a:r>
              <a:rPr lang="en-US" altLang="zh-CN" sz="2800" dirty="0"/>
              <a:t>2</a:t>
            </a:r>
            <a:r>
              <a:rPr lang="zh-CN" altLang="en-US" sz="2800" dirty="0"/>
              <a:t>）一些物质的形态经加热后会产生变化。 </a:t>
            </a:r>
          </a:p>
          <a:p>
            <a:r>
              <a:rPr lang="zh-CN" altLang="en-US" sz="2800" dirty="0"/>
              <a:t>（</a:t>
            </a:r>
            <a:r>
              <a:rPr lang="en-US" altLang="zh-CN" sz="2800" dirty="0"/>
              <a:t>3</a:t>
            </a:r>
            <a:r>
              <a:rPr lang="zh-CN" altLang="en-US" sz="2800" dirty="0"/>
              <a:t>）生命由一些复杂的化学过程维持着。</a:t>
            </a:r>
            <a:endParaRPr lang="en-US" altLang="zh-CN" sz="2800" dirty="0"/>
          </a:p>
          <a:p>
            <a:r>
              <a:rPr lang="zh-CN" altLang="en-US" sz="2800" dirty="0"/>
              <a:t>（</a:t>
            </a:r>
            <a:r>
              <a:rPr lang="en-US" altLang="zh-CN" sz="2800" dirty="0"/>
              <a:t>4</a:t>
            </a:r>
            <a:r>
              <a:rPr lang="zh-CN" altLang="en-US" sz="2800" dirty="0"/>
              <a:t>）有的杯子是经过高温烧制而成的。</a:t>
            </a:r>
          </a:p>
        </p:txBody>
      </p:sp>
    </p:spTree>
    <p:custDataLst>
      <p:tags r:id="rId1"/>
    </p:custDataLst>
    <p:extLst>
      <p:ext uri="{BB962C8B-B14F-4D97-AF65-F5344CB8AC3E}">
        <p14:creationId xmlns:p14="http://schemas.microsoft.com/office/powerpoint/2010/main" val="332159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138978" y="230159"/>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a:t>
            </a:r>
          </a:p>
        </p:txBody>
      </p:sp>
      <p:grpSp>
        <p:nvGrpSpPr>
          <p:cNvPr id="32771" name="组合 10"/>
          <p:cNvGrpSpPr/>
          <p:nvPr/>
        </p:nvGrpSpPr>
        <p:grpSpPr>
          <a:xfrm>
            <a:off x="4371975" y="552450"/>
            <a:ext cx="3446463" cy="1358900"/>
            <a:chOff x="6885" y="871"/>
            <a:chExt cx="5428" cy="2140"/>
          </a:xfrm>
        </p:grpSpPr>
        <p:sp>
          <p:nvSpPr>
            <p:cNvPr id="32775" name="文本框 6"/>
            <p:cNvSpPr txBox="1"/>
            <p:nvPr/>
          </p:nvSpPr>
          <p:spPr>
            <a:xfrm>
              <a:off x="8534" y="1949"/>
              <a:ext cx="2132" cy="630"/>
            </a:xfrm>
            <a:prstGeom prst="rect">
              <a:avLst/>
            </a:prstGeom>
            <a:noFill/>
            <a:ln w="9525">
              <a:noFill/>
            </a:ln>
          </p:spPr>
          <p:txBody>
            <a:bodyPr>
              <a:spAutoFit/>
            </a:bodyPr>
            <a:lstStyle/>
            <a:p>
              <a:pPr algn="ctr" eaLnBrk="1" hangingPunct="1"/>
              <a:r>
                <a:rPr lang="zh-CN" altLang="en-US" sz="2000" dirty="0">
                  <a:latin typeface="汉仪中宋简" panose="02010600000101010101" charset="-122"/>
                  <a:ea typeface="汉仪中宋简" panose="02010600000101010101" charset="-122"/>
                  <a:sym typeface="微软雅黑" panose="020B0503020204020204" pitchFamily="34" charset="-122"/>
                </a:rPr>
                <a:t>标志词</a:t>
              </a:r>
            </a:p>
          </p:txBody>
        </p:sp>
        <p:sp>
          <p:nvSpPr>
            <p:cNvPr id="32776"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32777" name="组合 8"/>
            <p:cNvGrpSpPr/>
            <p:nvPr/>
          </p:nvGrpSpPr>
          <p:grpSpPr>
            <a:xfrm>
              <a:off x="9037" y="871"/>
              <a:ext cx="1127" cy="880"/>
              <a:chOff x="6456" y="874"/>
              <a:chExt cx="1127" cy="880"/>
            </a:xfrm>
          </p:grpSpPr>
          <p:sp>
            <p:nvSpPr>
              <p:cNvPr id="32778"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2772" name="文本框 2"/>
          <p:cNvSpPr txBox="1"/>
          <p:nvPr/>
        </p:nvSpPr>
        <p:spPr>
          <a:xfrm>
            <a:off x="1339850" y="2682875"/>
            <a:ext cx="541338" cy="460375"/>
          </a:xfrm>
          <a:prstGeom prst="rect">
            <a:avLst/>
          </a:prstGeom>
          <a:noFill/>
          <a:ln w="9525">
            <a:noFill/>
          </a:ln>
        </p:spPr>
        <p:txBody>
          <a:bodyPr>
            <a:spAutoFit/>
          </a:bodyPr>
          <a:lstStyle/>
          <a:p>
            <a:pPr eaLnBrk="1" hangingPunct="1"/>
            <a:r>
              <a:rPr lang="en-US" altLang="zh-CN" sz="2400" dirty="0">
                <a:latin typeface="思源黑体 CN Medium" charset="-122"/>
                <a:ea typeface="思源黑体 CN Medium" charset="-122"/>
              </a:rPr>
              <a:t>2</a:t>
            </a:r>
          </a:p>
        </p:txBody>
      </p:sp>
      <p:sp>
        <p:nvSpPr>
          <p:cNvPr id="32773" name="文本框 3"/>
          <p:cNvSpPr txBox="1"/>
          <p:nvPr/>
        </p:nvSpPr>
        <p:spPr>
          <a:xfrm>
            <a:off x="1611313" y="2651125"/>
            <a:ext cx="3994830" cy="584775"/>
          </a:xfrm>
          <a:prstGeom prst="rect">
            <a:avLst/>
          </a:prstGeom>
          <a:noFill/>
          <a:ln w="9525">
            <a:noFill/>
          </a:ln>
        </p:spPr>
        <p:txBody>
          <a:bodyPr wrap="square">
            <a:spAutoFit/>
          </a:bodyPr>
          <a:lstStyle/>
          <a:p>
            <a:pPr eaLnBrk="1" hangingPunct="1"/>
            <a:r>
              <a:rPr lang="en-US" altLang="zh-CN"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a:t>
            </a:r>
            <a:r>
              <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，因此</a:t>
            </a:r>
            <a:r>
              <a:rPr lang="en-US" altLang="zh-CN"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a:t>
            </a:r>
            <a:endPar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endParaRPr>
          </a:p>
        </p:txBody>
      </p:sp>
      <p:sp>
        <p:nvSpPr>
          <p:cNvPr id="3" name="文本框 2"/>
          <p:cNvSpPr txBox="1"/>
          <p:nvPr/>
        </p:nvSpPr>
        <p:spPr>
          <a:xfrm>
            <a:off x="1540510" y="3328035"/>
            <a:ext cx="9296400" cy="2246769"/>
          </a:xfrm>
          <a:prstGeom prst="rect">
            <a:avLst/>
          </a:prstGeom>
          <a:noFill/>
        </p:spPr>
        <p:txBody>
          <a:bodyPr wrap="square" rtlCol="0">
            <a:spAutoFit/>
          </a:bodyPr>
          <a:lstStyle/>
          <a:p>
            <a:r>
              <a:rPr lang="zh-CN" altLang="en-US" sz="2800" dirty="0"/>
              <a:t>（</a:t>
            </a:r>
            <a:r>
              <a:rPr lang="en-US" altLang="zh-CN" sz="2800" dirty="0"/>
              <a:t>1</a:t>
            </a:r>
            <a:r>
              <a:rPr lang="zh-CN" altLang="en-US" sz="2800" dirty="0"/>
              <a:t>）这种电磁波的波长很短，因此叫它微波</a:t>
            </a:r>
            <a:endParaRPr lang="en-US" altLang="zh-CN" sz="2800" dirty="0"/>
          </a:p>
          <a:p>
            <a:r>
              <a:rPr lang="zh-CN" altLang="en-US" sz="2800" dirty="0"/>
              <a:t>（</a:t>
            </a:r>
            <a:r>
              <a:rPr lang="en-US" altLang="zh-CN" sz="2800" dirty="0"/>
              <a:t>2</a:t>
            </a:r>
            <a:r>
              <a:rPr lang="zh-CN" altLang="en-US" sz="2800" dirty="0"/>
              <a:t>）原子在化学反应中不能再分成更小的粒子，因此，原子是化学变化中的最小粒子</a:t>
            </a:r>
            <a:endParaRPr lang="en-US" altLang="zh-CN" sz="2800" dirty="0"/>
          </a:p>
          <a:p>
            <a:r>
              <a:rPr lang="zh-CN" altLang="en-US" sz="2800" dirty="0"/>
              <a:t>（</a:t>
            </a:r>
            <a:r>
              <a:rPr lang="en-US" altLang="zh-CN" sz="2800" dirty="0"/>
              <a:t>3</a:t>
            </a:r>
            <a:r>
              <a:rPr lang="zh-CN" altLang="en-US" sz="2800" dirty="0"/>
              <a:t>）气体的每一个粒子都具有很大的动能，因此他们都在快速运动。</a:t>
            </a:r>
            <a:endParaRPr lang="en-US" altLang="zh-CN" sz="2800" dirty="0"/>
          </a:p>
        </p:txBody>
      </p:sp>
    </p:spTree>
    <p:custDataLst>
      <p:tags r:id="rId1"/>
    </p:custDataLst>
    <p:extLst>
      <p:ext uri="{BB962C8B-B14F-4D97-AF65-F5344CB8AC3E}">
        <p14:creationId xmlns:p14="http://schemas.microsoft.com/office/powerpoint/2010/main" val="326648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328453" y="322489"/>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(2)夏天的太阳像火球一样炙热。(1)除了恒星之外，还有一种形状像天空中的云雾一样的天体称为星云。</a:t>
            </a:r>
          </a:p>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lt1"/>
                </a:solidFill>
                <a:effectLst/>
                <a:uLnTx/>
                <a:uFillTx/>
                <a:latin typeface="+mn-lt"/>
                <a:ea typeface="+mn-ea"/>
                <a:cs typeface="+mn-cs"/>
              </a:rPr>
              <a:t>(2)夏天的太阳像火球一样炙热。</a:t>
            </a:r>
          </a:p>
        </p:txBody>
      </p:sp>
      <p:grpSp>
        <p:nvGrpSpPr>
          <p:cNvPr id="32771" name="组合 10"/>
          <p:cNvGrpSpPr/>
          <p:nvPr/>
        </p:nvGrpSpPr>
        <p:grpSpPr>
          <a:xfrm>
            <a:off x="4371975" y="552450"/>
            <a:ext cx="3446463" cy="1358900"/>
            <a:chOff x="6885" y="871"/>
            <a:chExt cx="5428" cy="2140"/>
          </a:xfrm>
        </p:grpSpPr>
        <p:sp>
          <p:nvSpPr>
            <p:cNvPr id="32775" name="文本框 6"/>
            <p:cNvSpPr txBox="1"/>
            <p:nvPr/>
          </p:nvSpPr>
          <p:spPr>
            <a:xfrm>
              <a:off x="8534" y="1949"/>
              <a:ext cx="2132" cy="630"/>
            </a:xfrm>
            <a:prstGeom prst="rect">
              <a:avLst/>
            </a:prstGeom>
            <a:noFill/>
            <a:ln w="9525">
              <a:noFill/>
            </a:ln>
          </p:spPr>
          <p:txBody>
            <a:bodyPr>
              <a:spAutoFit/>
            </a:bodyPr>
            <a:lstStyle/>
            <a:p>
              <a:pPr algn="ctr" eaLnBrk="1" hangingPunct="1"/>
              <a:r>
                <a:rPr lang="zh-CN" altLang="en-US" sz="2000" dirty="0">
                  <a:latin typeface="汉仪中宋简" panose="02010600000101010101" charset="-122"/>
                  <a:ea typeface="汉仪中宋简" panose="02010600000101010101" charset="-122"/>
                  <a:sym typeface="微软雅黑" panose="020B0503020204020204" pitchFamily="34" charset="-122"/>
                </a:rPr>
                <a:t>标志词</a:t>
              </a:r>
            </a:p>
          </p:txBody>
        </p:sp>
        <p:sp>
          <p:nvSpPr>
            <p:cNvPr id="32776"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32777" name="组合 8"/>
            <p:cNvGrpSpPr/>
            <p:nvPr/>
          </p:nvGrpSpPr>
          <p:grpSpPr>
            <a:xfrm>
              <a:off x="9037" y="871"/>
              <a:ext cx="1127" cy="880"/>
              <a:chOff x="6456" y="874"/>
              <a:chExt cx="1127" cy="880"/>
            </a:xfrm>
          </p:grpSpPr>
          <p:sp>
            <p:nvSpPr>
              <p:cNvPr id="32778"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2772" name="文本框 2"/>
          <p:cNvSpPr txBox="1"/>
          <p:nvPr/>
        </p:nvSpPr>
        <p:spPr>
          <a:xfrm>
            <a:off x="1339850" y="2682875"/>
            <a:ext cx="541338" cy="460375"/>
          </a:xfrm>
          <a:prstGeom prst="rect">
            <a:avLst/>
          </a:prstGeom>
          <a:noFill/>
          <a:ln w="9525">
            <a:noFill/>
          </a:ln>
        </p:spPr>
        <p:txBody>
          <a:bodyPr>
            <a:spAutoFit/>
          </a:bodyPr>
          <a:lstStyle/>
          <a:p>
            <a:pPr eaLnBrk="1" hangingPunct="1"/>
            <a:r>
              <a:rPr lang="en-US" altLang="zh-CN" sz="2400" dirty="0">
                <a:latin typeface="思源黑体 CN Medium" charset="-122"/>
                <a:ea typeface="思源黑体 CN Medium" charset="-122"/>
              </a:rPr>
              <a:t>3</a:t>
            </a:r>
          </a:p>
        </p:txBody>
      </p:sp>
      <p:sp>
        <p:nvSpPr>
          <p:cNvPr id="32773" name="文本框 3"/>
          <p:cNvSpPr txBox="1"/>
          <p:nvPr/>
        </p:nvSpPr>
        <p:spPr>
          <a:xfrm>
            <a:off x="1743539" y="2585944"/>
            <a:ext cx="3994830" cy="584775"/>
          </a:xfrm>
          <a:prstGeom prst="rect">
            <a:avLst/>
          </a:prstGeom>
          <a:noFill/>
          <a:ln w="9525">
            <a:noFill/>
          </a:ln>
        </p:spPr>
        <p:txBody>
          <a:bodyPr wrap="square">
            <a:spAutoFit/>
          </a:bodyPr>
          <a:lstStyle/>
          <a:p>
            <a:pPr eaLnBrk="1" hangingPunct="1"/>
            <a:r>
              <a:rPr lang="zh-CN" altLang="en-US" sz="3200" b="1" dirty="0">
                <a:solidFill>
                  <a:srgbClr val="FF0000"/>
                </a:solidFill>
                <a:latin typeface="Calibri" panose="020F0502020204030204" pitchFamily="34" charset="0"/>
                <a:ea typeface="等线" panose="02010600030101010101" pitchFamily="2" charset="-122"/>
                <a:sym typeface="微软雅黑" panose="020B0503020204020204" pitchFamily="34" charset="-122"/>
              </a:rPr>
              <a:t>统称为</a:t>
            </a:r>
          </a:p>
        </p:txBody>
      </p:sp>
      <p:sp>
        <p:nvSpPr>
          <p:cNvPr id="3" name="文本框 2"/>
          <p:cNvSpPr txBox="1"/>
          <p:nvPr/>
        </p:nvSpPr>
        <p:spPr>
          <a:xfrm>
            <a:off x="1540509" y="3532414"/>
            <a:ext cx="9296400" cy="1384995"/>
          </a:xfrm>
          <a:prstGeom prst="rect">
            <a:avLst/>
          </a:prstGeom>
          <a:noFill/>
        </p:spPr>
        <p:txBody>
          <a:bodyPr wrap="square" rtlCol="0">
            <a:spAutoFit/>
          </a:bodyPr>
          <a:lstStyle/>
          <a:p>
            <a:r>
              <a:rPr lang="zh-CN" altLang="en-US" sz="2800" dirty="0"/>
              <a:t>（</a:t>
            </a:r>
            <a:r>
              <a:rPr lang="en-US" altLang="zh-CN" sz="2800" dirty="0"/>
              <a:t>1</a:t>
            </a:r>
            <a:r>
              <a:rPr lang="zh-CN" altLang="en-US" sz="2800" dirty="0"/>
              <a:t>）我们把整数和分数统称为有理数。</a:t>
            </a:r>
            <a:endParaRPr lang="en-US" altLang="zh-CN" sz="2800" dirty="0"/>
          </a:p>
          <a:p>
            <a:r>
              <a:rPr lang="zh-CN" altLang="en-US" sz="2800" dirty="0"/>
              <a:t>（</a:t>
            </a:r>
            <a:r>
              <a:rPr lang="en-US" altLang="zh-CN" sz="2800" dirty="0"/>
              <a:t>2</a:t>
            </a:r>
            <a:r>
              <a:rPr lang="zh-CN" altLang="en-US" sz="2800" dirty="0"/>
              <a:t>）正整数、</a:t>
            </a:r>
            <a:r>
              <a:rPr lang="en-US" altLang="zh-CN" sz="2800" dirty="0"/>
              <a:t>0</a:t>
            </a:r>
            <a:r>
              <a:rPr lang="zh-CN" altLang="en-US" sz="2800" dirty="0"/>
              <a:t>、负整数统称为整数。</a:t>
            </a:r>
            <a:endParaRPr lang="en-US" altLang="zh-CN" sz="2800" dirty="0"/>
          </a:p>
          <a:p>
            <a:r>
              <a:rPr lang="zh-CN" altLang="en-US" sz="2800" dirty="0"/>
              <a:t>（</a:t>
            </a:r>
            <a:r>
              <a:rPr lang="en-US" altLang="zh-CN" sz="2800" dirty="0"/>
              <a:t>3</a:t>
            </a:r>
            <a:r>
              <a:rPr lang="zh-CN" altLang="en-US" sz="2800" dirty="0"/>
              <a:t>）直线与平面相交或平行的情况统称为直线在平面外。</a:t>
            </a:r>
            <a:endParaRPr lang="en-US" altLang="zh-CN" sz="2800" dirty="0"/>
          </a:p>
        </p:txBody>
      </p:sp>
    </p:spTree>
    <p:custDataLst>
      <p:tags r:id="rId1"/>
    </p:custDataLst>
    <p:extLst>
      <p:ext uri="{BB962C8B-B14F-4D97-AF65-F5344CB8AC3E}">
        <p14:creationId xmlns:p14="http://schemas.microsoft.com/office/powerpoint/2010/main" val="52953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18925"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cxnSp>
        <p:nvCxnSpPr>
          <p:cNvPr id="40" name="直接连接符 39"/>
          <p:cNvCxnSpPr/>
          <p:nvPr/>
        </p:nvCxnSpPr>
        <p:spPr>
          <a:xfrm>
            <a:off x="5759450" y="1209675"/>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57349" name="文本框 5"/>
          <p:cNvSpPr txBox="1"/>
          <p:nvPr/>
        </p:nvSpPr>
        <p:spPr>
          <a:xfrm>
            <a:off x="4020344" y="565151"/>
            <a:ext cx="3478212" cy="644525"/>
          </a:xfrm>
          <a:prstGeom prst="rect">
            <a:avLst/>
          </a:prstGeom>
          <a:solidFill>
            <a:schemeClr val="bg1"/>
          </a:solidFill>
          <a:ln w="9525">
            <a:noFill/>
          </a:ln>
        </p:spPr>
        <p:txBody>
          <a:bodyPr>
            <a:spAutoFit/>
          </a:bodyPr>
          <a:lstStyle/>
          <a:p>
            <a:pPr algn="ctr" eaLnBrk="1" hangingPunct="1"/>
            <a:r>
              <a:rPr lang="zh-CN" altLang="zh-CN" sz="3600" dirty="0">
                <a:solidFill>
                  <a:srgbClr val="767171"/>
                </a:solidFill>
                <a:latin typeface="汉仪中宋简" panose="02010600000101010101" charset="-122"/>
                <a:ea typeface="汉仪中宋简" panose="02010600000101010101" charset="-122"/>
              </a:rPr>
              <a:t>科技基础</a:t>
            </a:r>
          </a:p>
        </p:txBody>
      </p:sp>
      <p:pic>
        <p:nvPicPr>
          <p:cNvPr id="5" name="图片 4">
            <a:extLst>
              <a:ext uri="{FF2B5EF4-FFF2-40B4-BE49-F238E27FC236}">
                <a16:creationId xmlns:a16="http://schemas.microsoft.com/office/drawing/2014/main" id="{59A859A9-8CC1-E889-D5FB-A4F79050F9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1089024"/>
            <a:ext cx="10494508" cy="4922479"/>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5585" y="219075"/>
            <a:ext cx="11718925"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cxnSp>
        <p:nvCxnSpPr>
          <p:cNvPr id="40" name="直接连接符 39"/>
          <p:cNvCxnSpPr/>
          <p:nvPr/>
        </p:nvCxnSpPr>
        <p:spPr>
          <a:xfrm>
            <a:off x="5759450" y="1209675"/>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55301" name="文本框 5"/>
          <p:cNvSpPr txBox="1"/>
          <p:nvPr/>
        </p:nvSpPr>
        <p:spPr>
          <a:xfrm>
            <a:off x="173038" y="246064"/>
            <a:ext cx="3478212" cy="644525"/>
          </a:xfrm>
          <a:prstGeom prst="rect">
            <a:avLst/>
          </a:prstGeom>
          <a:solidFill>
            <a:schemeClr val="bg1"/>
          </a:solidFill>
          <a:ln w="9525">
            <a:noFill/>
          </a:ln>
        </p:spPr>
        <p:txBody>
          <a:bodyPr>
            <a:spAutoFit/>
          </a:bodyPr>
          <a:lstStyle/>
          <a:p>
            <a:pPr algn="ctr" eaLnBrk="1" hangingPunct="1"/>
            <a:r>
              <a:rPr lang="zh-CN" altLang="zh-CN" sz="3600" dirty="0">
                <a:solidFill>
                  <a:srgbClr val="767171"/>
                </a:solidFill>
                <a:latin typeface="汉仪中宋简" panose="02010600000101010101" charset="-122"/>
                <a:ea typeface="汉仪中宋简" panose="02010600000101010101" charset="-122"/>
              </a:rPr>
              <a:t>科技基础</a:t>
            </a:r>
          </a:p>
        </p:txBody>
      </p:sp>
      <p:pic>
        <p:nvPicPr>
          <p:cNvPr id="5" name="图片 4">
            <a:extLst>
              <a:ext uri="{FF2B5EF4-FFF2-40B4-BE49-F238E27FC236}">
                <a16:creationId xmlns:a16="http://schemas.microsoft.com/office/drawing/2014/main" id="{632962A9-A11F-E747-BAEC-940E84B28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831849"/>
            <a:ext cx="10554380" cy="5194302"/>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28675" name="组合 10"/>
          <p:cNvGrpSpPr/>
          <p:nvPr/>
        </p:nvGrpSpPr>
        <p:grpSpPr>
          <a:xfrm>
            <a:off x="4371975" y="219075"/>
            <a:ext cx="3446463" cy="1358900"/>
            <a:chOff x="6885" y="871"/>
            <a:chExt cx="5428" cy="2140"/>
          </a:xfrm>
        </p:grpSpPr>
        <p:sp>
          <p:nvSpPr>
            <p:cNvPr id="28679" name="文本框 6"/>
            <p:cNvSpPr txBox="1"/>
            <p:nvPr/>
          </p:nvSpPr>
          <p:spPr>
            <a:xfrm>
              <a:off x="8534" y="1949"/>
              <a:ext cx="2132"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课文</a:t>
              </a:r>
            </a:p>
          </p:txBody>
        </p:sp>
        <p:sp>
          <p:nvSpPr>
            <p:cNvPr id="28680"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28681" name="组合 8"/>
            <p:cNvGrpSpPr/>
            <p:nvPr/>
          </p:nvGrpSpPr>
          <p:grpSpPr>
            <a:xfrm>
              <a:off x="9037" y="871"/>
              <a:ext cx="1127" cy="880"/>
              <a:chOff x="6456" y="874"/>
              <a:chExt cx="1127" cy="880"/>
            </a:xfrm>
          </p:grpSpPr>
          <p:sp>
            <p:nvSpPr>
              <p:cNvPr id="28682"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 name="文本框 2"/>
          <p:cNvSpPr txBox="1"/>
          <p:nvPr/>
        </p:nvSpPr>
        <p:spPr>
          <a:xfrm>
            <a:off x="728992" y="1749536"/>
            <a:ext cx="7157312" cy="4411778"/>
          </a:xfrm>
          <a:prstGeom prst="rect">
            <a:avLst/>
          </a:prstGeom>
          <a:noFill/>
        </p:spPr>
        <p:txBody>
          <a:bodyPr wrap="square" rtlCol="0">
            <a:noAutofit/>
          </a:bodyPr>
          <a:lstStyle/>
          <a:p>
            <a:pPr indent="457200" algn="l">
              <a:lnSpc>
                <a:spcPct val="150000"/>
              </a:lnSpc>
            </a:pPr>
            <a:r>
              <a:rPr lang="zh-CN" altLang="en-US" sz="3200" dirty="0"/>
              <a:t>地球</a:t>
            </a:r>
            <a:r>
              <a:rPr lang="zh-CN" altLang="en-US" sz="3200" dirty="0">
                <a:solidFill>
                  <a:srgbClr val="FF0000"/>
                </a:solidFill>
              </a:rPr>
              <a:t>从</a:t>
            </a:r>
            <a:r>
              <a:rPr lang="zh-CN" altLang="en-US" sz="3200" dirty="0"/>
              <a:t>诞生</a:t>
            </a:r>
            <a:r>
              <a:rPr lang="zh-CN" altLang="en-US" sz="3200" dirty="0">
                <a:solidFill>
                  <a:srgbClr val="FF0000"/>
                </a:solidFill>
              </a:rPr>
              <a:t>到</a:t>
            </a:r>
            <a:r>
              <a:rPr lang="zh-CN" altLang="en-US" sz="3200" dirty="0"/>
              <a:t>现在约有</a:t>
            </a:r>
            <a:r>
              <a:rPr lang="en-US" altLang="zh-CN" sz="3200" dirty="0"/>
              <a:t>46</a:t>
            </a:r>
            <a:r>
              <a:rPr lang="zh-CN" altLang="en-US" sz="3200" dirty="0"/>
              <a:t>亿年历史了，在漫长的地质历史时期，孕育了生命，形成了山川秀美的世界。那些奇山秀水及保存在岩石中的生命遗迹和地质构造遗迹都是地球历史的天然记录，</a:t>
            </a:r>
            <a:r>
              <a:rPr lang="zh-CN" altLang="en-US" sz="3200" dirty="0">
                <a:solidFill>
                  <a:srgbClr val="FF0000"/>
                </a:solidFill>
              </a:rPr>
              <a:t>统称为</a:t>
            </a:r>
            <a:r>
              <a:rPr lang="zh-CN" altLang="en-US" sz="3200" dirty="0"/>
              <a:t>地质地貌景观</a:t>
            </a:r>
            <a:r>
              <a:rPr lang="zh-CN" altLang="en-US" sz="2400" dirty="0"/>
              <a:t>。</a:t>
            </a:r>
            <a:endParaRPr lang="en-US" altLang="zh-CN" sz="2400" dirty="0"/>
          </a:p>
        </p:txBody>
      </p:sp>
      <p:sp>
        <p:nvSpPr>
          <p:cNvPr id="47107" name="文本框 11"/>
          <p:cNvSpPr txBox="1"/>
          <p:nvPr/>
        </p:nvSpPr>
        <p:spPr>
          <a:xfrm>
            <a:off x="8497686" y="2448040"/>
            <a:ext cx="3152775" cy="1529080"/>
          </a:xfrm>
          <a:prstGeom prst="rect">
            <a:avLst/>
          </a:prstGeom>
          <a:solidFill>
            <a:srgbClr val="FFC000"/>
          </a:solidFill>
          <a:ln w="9525">
            <a:noFill/>
          </a:ln>
        </p:spPr>
        <p:txBody>
          <a:bodyPr wrap="square">
            <a:noAutofit/>
          </a:bodyPr>
          <a:lstStyle/>
          <a:p>
            <a:pPr eaLnBrk="1" hangingPunct="1"/>
            <a:r>
              <a:rPr lang="zh-CN" altLang="en-US" sz="2800" dirty="0">
                <a:latin typeface="Arial" panose="020B0604020202020204" pitchFamily="34" charset="0"/>
              </a:rPr>
              <a:t>问题：</a:t>
            </a:r>
          </a:p>
          <a:p>
            <a:pPr eaLnBrk="1" hangingPunct="1"/>
            <a:r>
              <a:rPr lang="en-US" altLang="zh-CN" sz="2800" dirty="0">
                <a:latin typeface="Arial" panose="020B0604020202020204" pitchFamily="34" charset="0"/>
              </a:rPr>
              <a:t>1.</a:t>
            </a:r>
            <a:r>
              <a:rPr lang="zh-CN" altLang="en-US" sz="2800" dirty="0">
                <a:latin typeface="Arial" panose="020B0604020202020204" pitchFamily="34" charset="0"/>
              </a:rPr>
              <a:t> 什么是地质地貌景观？</a:t>
            </a:r>
            <a:endParaRPr lang="zh-CN" altLang="zh-CN" sz="2800" dirty="0">
              <a:latin typeface="Arial" panose="020B060402020202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3363"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6775" y="2528888"/>
            <a:ext cx="7915275" cy="171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268788" y="2200275"/>
            <a:ext cx="3654425" cy="3317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245" name="文本框 5"/>
          <p:cNvSpPr txBox="1"/>
          <p:nvPr/>
        </p:nvSpPr>
        <p:spPr>
          <a:xfrm>
            <a:off x="5643563" y="1841500"/>
            <a:ext cx="904875" cy="968375"/>
          </a:xfrm>
          <a:prstGeom prst="rect">
            <a:avLst/>
          </a:prstGeom>
          <a:noFill/>
          <a:ln w="9525">
            <a:noFill/>
          </a:ln>
        </p:spPr>
        <p:txBody>
          <a:bodyPr>
            <a:spAutoFit/>
          </a:bodyPr>
          <a:lstStyle/>
          <a:p>
            <a:pPr algn="ctr" eaLnBrk="1" hangingPunct="1"/>
            <a:r>
              <a:rPr lang="en-US" altLang="zh-CN" sz="5700" dirty="0">
                <a:solidFill>
                  <a:srgbClr val="767171"/>
                </a:solidFill>
                <a:latin typeface="汉仪中宋简" panose="02010600000101010101" charset="-122"/>
                <a:ea typeface="汉仪中宋简" panose="02010600000101010101" charset="-122"/>
              </a:rPr>
              <a:t>Ⅰ</a:t>
            </a:r>
          </a:p>
        </p:txBody>
      </p:sp>
      <p:sp>
        <p:nvSpPr>
          <p:cNvPr id="10246" name="文本框 6"/>
          <p:cNvSpPr txBox="1"/>
          <p:nvPr/>
        </p:nvSpPr>
        <p:spPr>
          <a:xfrm>
            <a:off x="2629535" y="3046095"/>
            <a:ext cx="7045325" cy="765175"/>
          </a:xfrm>
          <a:prstGeom prst="rect">
            <a:avLst/>
          </a:prstGeom>
          <a:noFill/>
          <a:ln w="9525">
            <a:noFill/>
          </a:ln>
        </p:spPr>
        <p:txBody>
          <a:bodyPr>
            <a:noAutofit/>
          </a:bodyPr>
          <a:lstStyle/>
          <a:p>
            <a:pPr algn="ctr" eaLnBrk="1" hangingPunct="1"/>
            <a:r>
              <a:rPr lang="en-US" altLang="en-US" sz="4000" b="1" dirty="0">
                <a:latin typeface="等线" panose="02010600030101010101" pitchFamily="2" charset="-122"/>
                <a:ea typeface="等线" panose="02010600030101010101" pitchFamily="2" charset="-122"/>
              </a:rPr>
              <a:t>第</a:t>
            </a:r>
            <a:r>
              <a:rPr lang="zh-CN" altLang="en-US" sz="4000" b="1" dirty="0">
                <a:latin typeface="等线" panose="02010600030101010101" pitchFamily="2" charset="-122"/>
                <a:ea typeface="等线" panose="02010600030101010101" pitchFamily="2" charset="-122"/>
              </a:rPr>
              <a:t>五</a:t>
            </a:r>
            <a:r>
              <a:rPr lang="en-US" altLang="en-US" sz="4000" b="1" dirty="0" err="1">
                <a:latin typeface="等线" panose="02010600030101010101" pitchFamily="2" charset="-122"/>
                <a:ea typeface="等线" panose="02010600030101010101" pitchFamily="2" charset="-122"/>
              </a:rPr>
              <a:t>单元</a:t>
            </a:r>
            <a:r>
              <a:rPr lang="en-US" altLang="zh-CN" sz="4000" b="1" dirty="0">
                <a:latin typeface="等线" panose="02010600030101010101" pitchFamily="2" charset="-122"/>
                <a:ea typeface="等线" panose="02010600030101010101" pitchFamily="2" charset="-122"/>
              </a:rPr>
              <a:t> </a:t>
            </a:r>
            <a:r>
              <a:rPr lang="zh-CN" altLang="en-US" sz="4000" b="1" dirty="0">
                <a:latin typeface="等线" panose="02010600030101010101" pitchFamily="2" charset="-122"/>
                <a:ea typeface="等线" panose="02010600030101010101" pitchFamily="2" charset="-122"/>
              </a:rPr>
              <a:t>地质地貌</a:t>
            </a:r>
            <a:endParaRPr lang="en-US" altLang="en-US" sz="4000" b="1" dirty="0">
              <a:latin typeface="等线" panose="02010600030101010101" pitchFamily="2" charset="-122"/>
              <a:ea typeface="等线" panose="02010600030101010101" pitchFamily="2" charset="-122"/>
            </a:endParaRPr>
          </a:p>
          <a:p>
            <a:pPr algn="ctr" eaLnBrk="1" hangingPunct="1"/>
            <a:endParaRPr lang="en-US" altLang="zh-CN" sz="4000" dirty="0">
              <a:latin typeface="汉仪中宋简" panose="02010600000101010101" charset="-122"/>
              <a:ea typeface="汉仪中宋简" panose="02010600000101010101" charset="-122"/>
            </a:endParaRPr>
          </a:p>
        </p:txBody>
      </p:sp>
      <p:pic>
        <p:nvPicPr>
          <p:cNvPr id="10248" name="图片 7"/>
          <p:cNvPicPr>
            <a:picLocks noChangeAspect="1"/>
          </p:cNvPicPr>
          <p:nvPr/>
        </p:nvPicPr>
        <p:blipFill>
          <a:blip r:embed="rId4"/>
          <a:stretch>
            <a:fillRect/>
          </a:stretch>
        </p:blipFill>
        <p:spPr>
          <a:xfrm>
            <a:off x="358775" y="279400"/>
            <a:ext cx="2994025" cy="739775"/>
          </a:xfrm>
          <a:prstGeom prst="rect">
            <a:avLst/>
          </a:prstGeom>
          <a:noFill/>
          <a:ln w="9525">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5" name="组合 10"/>
          <p:cNvGrpSpPr/>
          <p:nvPr/>
        </p:nvGrpSpPr>
        <p:grpSpPr>
          <a:xfrm>
            <a:off x="4371975" y="219075"/>
            <a:ext cx="3446463" cy="1358900"/>
            <a:chOff x="6885" y="871"/>
            <a:chExt cx="5428" cy="2140"/>
          </a:xfrm>
        </p:grpSpPr>
        <p:sp>
          <p:nvSpPr>
            <p:cNvPr id="28679" name="文本框 6"/>
            <p:cNvSpPr txBox="1"/>
            <p:nvPr/>
          </p:nvSpPr>
          <p:spPr>
            <a:xfrm>
              <a:off x="9896" y="912"/>
              <a:ext cx="2132"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课文</a:t>
              </a:r>
            </a:p>
          </p:txBody>
        </p:sp>
        <p:sp>
          <p:nvSpPr>
            <p:cNvPr id="28680"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28681" name="组合 8"/>
            <p:cNvGrpSpPr/>
            <p:nvPr/>
          </p:nvGrpSpPr>
          <p:grpSpPr>
            <a:xfrm>
              <a:off x="9037" y="871"/>
              <a:ext cx="1127" cy="880"/>
              <a:chOff x="6456" y="874"/>
              <a:chExt cx="1127" cy="880"/>
            </a:xfrm>
          </p:grpSpPr>
          <p:sp>
            <p:nvSpPr>
              <p:cNvPr id="28682"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 name="文本框 2"/>
          <p:cNvSpPr txBox="1"/>
          <p:nvPr/>
        </p:nvSpPr>
        <p:spPr>
          <a:xfrm>
            <a:off x="597244" y="1553123"/>
            <a:ext cx="7926071" cy="4416771"/>
          </a:xfrm>
          <a:prstGeom prst="rect">
            <a:avLst/>
          </a:prstGeom>
          <a:noFill/>
        </p:spPr>
        <p:txBody>
          <a:bodyPr wrap="square" rtlCol="0">
            <a:noAutofit/>
          </a:bodyPr>
          <a:lstStyle/>
          <a:p>
            <a:pPr indent="457200" algn="l"/>
            <a:r>
              <a:rPr lang="zh-CN" altLang="en-US" sz="3200" dirty="0"/>
              <a:t>风是塑造地表景观的动力</a:t>
            </a:r>
            <a:r>
              <a:rPr lang="zh-CN" altLang="en-US" sz="3200" dirty="0">
                <a:solidFill>
                  <a:srgbClr val="FF0000"/>
                </a:solidFill>
              </a:rPr>
              <a:t>之一</a:t>
            </a:r>
            <a:r>
              <a:rPr lang="zh-CN" altLang="en-US" sz="3200" dirty="0"/>
              <a:t>。风沙地貌主要分布在地球南、北回归线两边的热带和亚热带地区以及温带大陆内部。</a:t>
            </a:r>
            <a:r>
              <a:rPr lang="zh-CN" altLang="en-US" sz="3200" dirty="0">
                <a:solidFill>
                  <a:srgbClr val="FF0000"/>
                </a:solidFill>
              </a:rPr>
              <a:t>其</a:t>
            </a:r>
            <a:r>
              <a:rPr lang="zh-CN" altLang="en-US" sz="3200" dirty="0"/>
              <a:t>形成原因，是受到热带高压的控制，雨水很少，气候干燥，</a:t>
            </a:r>
            <a:r>
              <a:rPr lang="zh-CN" altLang="en-US" sz="3200" dirty="0">
                <a:solidFill>
                  <a:srgbClr val="FF0000"/>
                </a:solidFill>
              </a:rPr>
              <a:t>比如</a:t>
            </a:r>
            <a:r>
              <a:rPr lang="zh-CN" altLang="en-US" sz="3200" dirty="0"/>
              <a:t>撒哈拉大沙漠（北非</a:t>
            </a:r>
            <a:r>
              <a:rPr lang="en-US" altLang="zh-CN" sz="3200" dirty="0"/>
              <a:t>)</a:t>
            </a:r>
            <a:r>
              <a:rPr lang="zh-CN" altLang="en-US" sz="3200" dirty="0"/>
              <a:t>；</a:t>
            </a:r>
            <a:r>
              <a:rPr lang="zh-CN" altLang="en-US" sz="3200" dirty="0">
                <a:solidFill>
                  <a:srgbClr val="FF0000"/>
                </a:solidFill>
              </a:rPr>
              <a:t>或者</a:t>
            </a:r>
            <a:r>
              <a:rPr lang="zh-CN" altLang="en-US" sz="3200" dirty="0"/>
              <a:t>是在大陆内部，离海遥远，潮湿的海洋气团无法到达，气候干旱，</a:t>
            </a:r>
            <a:r>
              <a:rPr lang="zh-CN" altLang="en-US" sz="3200" dirty="0">
                <a:solidFill>
                  <a:srgbClr val="FF0000"/>
                </a:solidFill>
              </a:rPr>
              <a:t>比如</a:t>
            </a:r>
            <a:r>
              <a:rPr lang="zh-CN" altLang="en-US" sz="3200" dirty="0"/>
              <a:t>塔克拉玛干沙漠（中国）。</a:t>
            </a:r>
            <a:r>
              <a:rPr lang="en-US" altLang="zh-CN" sz="3200" dirty="0"/>
              <a:t>      </a:t>
            </a:r>
            <a:endParaRPr lang="zh-CN" altLang="en-US" sz="3200" dirty="0"/>
          </a:p>
        </p:txBody>
      </p:sp>
      <p:sp>
        <p:nvSpPr>
          <p:cNvPr id="47107" name="文本框 11"/>
          <p:cNvSpPr txBox="1"/>
          <p:nvPr/>
        </p:nvSpPr>
        <p:spPr>
          <a:xfrm>
            <a:off x="8807739" y="2232429"/>
            <a:ext cx="3152775" cy="1529080"/>
          </a:xfrm>
          <a:prstGeom prst="rect">
            <a:avLst/>
          </a:prstGeom>
          <a:solidFill>
            <a:srgbClr val="FFC000"/>
          </a:solidFill>
          <a:ln w="9525">
            <a:noFill/>
          </a:ln>
        </p:spPr>
        <p:txBody>
          <a:bodyPr wrap="square">
            <a:noAutofit/>
          </a:bodyPr>
          <a:lstStyle/>
          <a:p>
            <a:pPr eaLnBrk="1" hangingPunct="1"/>
            <a:r>
              <a:rPr lang="zh-CN" altLang="en-US" sz="2800" dirty="0">
                <a:latin typeface="Arial" panose="020B0604020202020204" pitchFamily="34" charset="0"/>
              </a:rPr>
              <a:t>问题：</a:t>
            </a:r>
          </a:p>
          <a:p>
            <a:pPr eaLnBrk="1" hangingPunct="1"/>
            <a:r>
              <a:rPr lang="en-US" altLang="zh-CN" sz="2800" dirty="0">
                <a:latin typeface="Arial" panose="020B0604020202020204" pitchFamily="34" charset="0"/>
              </a:rPr>
              <a:t>2.</a:t>
            </a:r>
            <a:r>
              <a:rPr lang="zh-CN" altLang="en-US" sz="2800" dirty="0">
                <a:latin typeface="Arial" panose="020B0604020202020204" pitchFamily="34" charset="0"/>
              </a:rPr>
              <a:t>风沙地貌形成的原因有哪些？</a:t>
            </a:r>
            <a:endParaRPr lang="zh-CN" altLang="zh-CN" sz="2800" dirty="0">
              <a:latin typeface="Arial" panose="020B0604020202020204" pitchFamily="34" charset="0"/>
            </a:endParaRPr>
          </a:p>
        </p:txBody>
      </p:sp>
    </p:spTree>
    <p:custDataLst>
      <p:tags r:id="rId1"/>
    </p:custDataLst>
    <p:extLst>
      <p:ext uri="{BB962C8B-B14F-4D97-AF65-F5344CB8AC3E}">
        <p14:creationId xmlns:p14="http://schemas.microsoft.com/office/powerpoint/2010/main" val="46728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5" name="组合 10"/>
          <p:cNvGrpSpPr/>
          <p:nvPr/>
        </p:nvGrpSpPr>
        <p:grpSpPr>
          <a:xfrm>
            <a:off x="4371975" y="219075"/>
            <a:ext cx="3446463" cy="1358900"/>
            <a:chOff x="6885" y="871"/>
            <a:chExt cx="5428" cy="2140"/>
          </a:xfrm>
        </p:grpSpPr>
        <p:sp>
          <p:nvSpPr>
            <p:cNvPr id="28679" name="文本框 6"/>
            <p:cNvSpPr txBox="1"/>
            <p:nvPr/>
          </p:nvSpPr>
          <p:spPr>
            <a:xfrm>
              <a:off x="9896" y="912"/>
              <a:ext cx="2132"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课文</a:t>
              </a:r>
            </a:p>
          </p:txBody>
        </p:sp>
        <p:sp>
          <p:nvSpPr>
            <p:cNvPr id="28680"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28681" name="组合 8"/>
            <p:cNvGrpSpPr/>
            <p:nvPr/>
          </p:nvGrpSpPr>
          <p:grpSpPr>
            <a:xfrm>
              <a:off x="9037" y="871"/>
              <a:ext cx="1127" cy="880"/>
              <a:chOff x="6456" y="874"/>
              <a:chExt cx="1127" cy="880"/>
            </a:xfrm>
          </p:grpSpPr>
          <p:sp>
            <p:nvSpPr>
              <p:cNvPr id="28682"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 name="文本框 2"/>
          <p:cNvSpPr txBox="1"/>
          <p:nvPr/>
        </p:nvSpPr>
        <p:spPr>
          <a:xfrm>
            <a:off x="176068" y="1440180"/>
            <a:ext cx="8081241" cy="4522816"/>
          </a:xfrm>
          <a:prstGeom prst="rect">
            <a:avLst/>
          </a:prstGeom>
          <a:noFill/>
        </p:spPr>
        <p:txBody>
          <a:bodyPr wrap="square" rtlCol="0">
            <a:noAutofit/>
          </a:bodyPr>
          <a:lstStyle/>
          <a:p>
            <a:pPr indent="457200" algn="l"/>
            <a:r>
              <a:rPr lang="zh-CN" altLang="en-US" sz="3200" dirty="0"/>
              <a:t>沙漠，是大自然留给人类的不幸之地。全世界有十分之一的陆地是沙漠。中国的沙漠面积约占全国面积的</a:t>
            </a:r>
            <a:r>
              <a:rPr lang="en-US" altLang="zh-CN" sz="3200" dirty="0"/>
              <a:t>11</a:t>
            </a:r>
            <a:r>
              <a:rPr lang="zh-CN" altLang="en-US" sz="3200" dirty="0"/>
              <a:t>％。世界上的沙漠大部分分布在南北纬度</a:t>
            </a:r>
            <a:r>
              <a:rPr lang="en-US" altLang="zh-CN" sz="3200" dirty="0"/>
              <a:t>15°~35°</a:t>
            </a:r>
            <a:r>
              <a:rPr lang="zh-CN" altLang="en-US" sz="3200" dirty="0"/>
              <a:t>。这些地方气压高，风总是从陆地吹向海洋，海上的潮湿空气却进不到陆地上，</a:t>
            </a:r>
            <a:r>
              <a:rPr lang="zh-CN" altLang="en-US" sz="3200" dirty="0">
                <a:solidFill>
                  <a:srgbClr val="FF0000"/>
                </a:solidFill>
              </a:rPr>
              <a:t>因此</a:t>
            </a:r>
            <a:r>
              <a:rPr lang="zh-CN" altLang="en-US" sz="3200" dirty="0"/>
              <a:t>雨量很少，非常干旱。地面上的岩石</a:t>
            </a:r>
            <a:r>
              <a:rPr lang="zh-CN" altLang="en-US" sz="3200" dirty="0">
                <a:solidFill>
                  <a:srgbClr val="FF0000"/>
                </a:solidFill>
              </a:rPr>
              <a:t>经过</a:t>
            </a:r>
            <a:r>
              <a:rPr lang="zh-CN" altLang="en-US" sz="3200" dirty="0"/>
              <a:t>风</a:t>
            </a:r>
            <a:r>
              <a:rPr lang="zh-CN" altLang="en-US" sz="3200" dirty="0">
                <a:solidFill>
                  <a:srgbClr val="FF0000"/>
                </a:solidFill>
              </a:rPr>
              <a:t>化</a:t>
            </a:r>
            <a:r>
              <a:rPr lang="zh-CN" altLang="en-US" sz="3200" dirty="0"/>
              <a:t>后形成细小的沙粒，沙粒堆积起来，</a:t>
            </a:r>
            <a:r>
              <a:rPr lang="zh-CN" altLang="en-US" sz="3200" dirty="0">
                <a:solidFill>
                  <a:srgbClr val="FF0000"/>
                </a:solidFill>
              </a:rPr>
              <a:t>就</a:t>
            </a:r>
            <a:r>
              <a:rPr lang="zh-CN" altLang="en-US" sz="3200" dirty="0"/>
              <a:t>形成了沙丘，沙丘多了，慢慢就变成了沙漠。</a:t>
            </a:r>
          </a:p>
        </p:txBody>
      </p:sp>
      <p:sp>
        <p:nvSpPr>
          <p:cNvPr id="47107" name="文本框 11"/>
          <p:cNvSpPr txBox="1"/>
          <p:nvPr/>
        </p:nvSpPr>
        <p:spPr>
          <a:xfrm>
            <a:off x="8658110" y="2172508"/>
            <a:ext cx="3152775" cy="1529080"/>
          </a:xfrm>
          <a:prstGeom prst="rect">
            <a:avLst/>
          </a:prstGeom>
          <a:solidFill>
            <a:srgbClr val="FFC000"/>
          </a:solidFill>
          <a:ln w="9525">
            <a:noFill/>
          </a:ln>
        </p:spPr>
        <p:txBody>
          <a:bodyPr wrap="square">
            <a:noAutofit/>
          </a:bodyPr>
          <a:lstStyle/>
          <a:p>
            <a:pPr eaLnBrk="1" hangingPunct="1"/>
            <a:r>
              <a:rPr lang="zh-CN" altLang="en-US" sz="2800" dirty="0">
                <a:latin typeface="Arial" panose="020B0604020202020204" pitchFamily="34" charset="0"/>
              </a:rPr>
              <a:t>问题</a:t>
            </a:r>
            <a:endParaRPr lang="en-US" altLang="zh-CN" sz="2800" dirty="0"/>
          </a:p>
          <a:p>
            <a:pPr eaLnBrk="1" hangingPunct="1"/>
            <a:r>
              <a:rPr lang="en-US" altLang="zh-CN" sz="2800" dirty="0">
                <a:latin typeface="Arial" panose="020B0604020202020204" pitchFamily="34" charset="0"/>
              </a:rPr>
              <a:t>3.</a:t>
            </a:r>
            <a:r>
              <a:rPr lang="zh-CN" altLang="en-US" sz="2800" dirty="0">
                <a:latin typeface="Arial" panose="020B0604020202020204" pitchFamily="34" charset="0"/>
              </a:rPr>
              <a:t>沙漠是怎样形成的？</a:t>
            </a:r>
          </a:p>
        </p:txBody>
      </p:sp>
    </p:spTree>
    <p:custDataLst>
      <p:tags r:id="rId1"/>
    </p:custDataLst>
    <p:extLst>
      <p:ext uri="{BB962C8B-B14F-4D97-AF65-F5344CB8AC3E}">
        <p14:creationId xmlns:p14="http://schemas.microsoft.com/office/powerpoint/2010/main" val="199123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675" name="组合 10"/>
          <p:cNvGrpSpPr/>
          <p:nvPr/>
        </p:nvGrpSpPr>
        <p:grpSpPr>
          <a:xfrm>
            <a:off x="4371975" y="219075"/>
            <a:ext cx="3446463" cy="1358900"/>
            <a:chOff x="6885" y="871"/>
            <a:chExt cx="5428" cy="2140"/>
          </a:xfrm>
        </p:grpSpPr>
        <p:sp>
          <p:nvSpPr>
            <p:cNvPr id="28679" name="文本框 6"/>
            <p:cNvSpPr txBox="1"/>
            <p:nvPr/>
          </p:nvSpPr>
          <p:spPr>
            <a:xfrm>
              <a:off x="9896" y="912"/>
              <a:ext cx="2132"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课文</a:t>
              </a:r>
            </a:p>
          </p:txBody>
        </p:sp>
        <p:sp>
          <p:nvSpPr>
            <p:cNvPr id="28680" name="文本框 7"/>
            <p:cNvSpPr txBox="1"/>
            <p:nvPr/>
          </p:nvSpPr>
          <p:spPr>
            <a:xfrm>
              <a:off x="6885" y="2577"/>
              <a:ext cx="5428" cy="434"/>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28681" name="组合 8"/>
            <p:cNvGrpSpPr/>
            <p:nvPr/>
          </p:nvGrpSpPr>
          <p:grpSpPr>
            <a:xfrm>
              <a:off x="9037" y="871"/>
              <a:ext cx="1127" cy="880"/>
              <a:chOff x="6456" y="874"/>
              <a:chExt cx="1127" cy="880"/>
            </a:xfrm>
          </p:grpSpPr>
          <p:sp>
            <p:nvSpPr>
              <p:cNvPr id="28682"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Ⅱ</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3" name="文本框 2"/>
          <p:cNvSpPr txBox="1"/>
          <p:nvPr/>
        </p:nvSpPr>
        <p:spPr>
          <a:xfrm>
            <a:off x="231486" y="1783773"/>
            <a:ext cx="8081241" cy="3530832"/>
          </a:xfrm>
          <a:prstGeom prst="rect">
            <a:avLst/>
          </a:prstGeom>
          <a:noFill/>
        </p:spPr>
        <p:txBody>
          <a:bodyPr wrap="square" rtlCol="0">
            <a:noAutofit/>
          </a:bodyPr>
          <a:lstStyle/>
          <a:p>
            <a:pPr indent="457200" algn="l"/>
            <a:r>
              <a:rPr lang="zh-CN" altLang="en-US" sz="3200" dirty="0"/>
              <a:t>沙丘是</a:t>
            </a:r>
            <a:r>
              <a:rPr lang="zh-CN" altLang="en-US" sz="3200" dirty="0">
                <a:solidFill>
                  <a:srgbClr val="FF0000"/>
                </a:solidFill>
              </a:rPr>
              <a:t>由</a:t>
            </a:r>
            <a:r>
              <a:rPr lang="zh-CN" altLang="en-US" sz="3200" dirty="0"/>
              <a:t>风带着的沙粒在风变小或停下来时堆积</a:t>
            </a:r>
            <a:r>
              <a:rPr lang="zh-CN" altLang="en-US" sz="3200" dirty="0">
                <a:solidFill>
                  <a:srgbClr val="FF0000"/>
                </a:solidFill>
              </a:rPr>
              <a:t>而</a:t>
            </a:r>
            <a:r>
              <a:rPr lang="zh-CN" altLang="en-US" sz="3200" dirty="0"/>
              <a:t>形成，形态有各种各样。</a:t>
            </a:r>
            <a:r>
              <a:rPr lang="zh-CN" altLang="en-US" sz="3200" dirty="0">
                <a:solidFill>
                  <a:srgbClr val="FF0000"/>
                </a:solidFill>
              </a:rPr>
              <a:t>有的如同</a:t>
            </a:r>
            <a:r>
              <a:rPr lang="zh-CN" altLang="en-US" sz="3200" dirty="0"/>
              <a:t>弯弯的新月，</a:t>
            </a:r>
            <a:r>
              <a:rPr lang="zh-CN" altLang="en-US" sz="3200" dirty="0">
                <a:solidFill>
                  <a:srgbClr val="FF0000"/>
                </a:solidFill>
              </a:rPr>
              <a:t>有的像</a:t>
            </a:r>
            <a:r>
              <a:rPr lang="zh-CN" altLang="en-US" sz="3200" dirty="0"/>
              <a:t>巨大的埃及金字塔，有的单个出现，有的很多个连在一起。有些沙丘，当人在上面走或者向下滑动时，会发出奇怪的响声，许多沙漠中都有这种</a:t>
            </a:r>
            <a:r>
              <a:rPr lang="zh-CN" altLang="en-US" sz="3200" dirty="0">
                <a:solidFill>
                  <a:srgbClr val="FF0000"/>
                </a:solidFill>
              </a:rPr>
              <a:t>“</a:t>
            </a:r>
            <a:r>
              <a:rPr lang="zh-CN" altLang="en-US" sz="3200" dirty="0"/>
              <a:t>沙鸣</a:t>
            </a:r>
            <a:r>
              <a:rPr lang="zh-CN" altLang="en-US" sz="3200" dirty="0">
                <a:solidFill>
                  <a:srgbClr val="FF0000"/>
                </a:solidFill>
              </a:rPr>
              <a:t>”</a:t>
            </a:r>
            <a:r>
              <a:rPr lang="zh-CN" altLang="en-US" sz="3200" dirty="0"/>
              <a:t>现象。</a:t>
            </a:r>
          </a:p>
        </p:txBody>
      </p:sp>
      <p:sp>
        <p:nvSpPr>
          <p:cNvPr id="47107" name="文本框 11"/>
          <p:cNvSpPr txBox="1"/>
          <p:nvPr/>
        </p:nvSpPr>
        <p:spPr>
          <a:xfrm>
            <a:off x="8807739" y="2232429"/>
            <a:ext cx="3152775" cy="1529080"/>
          </a:xfrm>
          <a:prstGeom prst="rect">
            <a:avLst/>
          </a:prstGeom>
          <a:solidFill>
            <a:srgbClr val="FFC000"/>
          </a:solidFill>
          <a:ln w="9525">
            <a:noFill/>
          </a:ln>
        </p:spPr>
        <p:txBody>
          <a:bodyPr wrap="square">
            <a:noAutofit/>
          </a:bodyPr>
          <a:lstStyle/>
          <a:p>
            <a:pPr eaLnBrk="1" hangingPunct="1"/>
            <a:r>
              <a:rPr lang="zh-CN" altLang="en-US" sz="2800" dirty="0">
                <a:latin typeface="Arial" panose="020B0604020202020204" pitchFamily="34" charset="0"/>
              </a:rPr>
              <a:t>问题：</a:t>
            </a:r>
          </a:p>
          <a:p>
            <a:pPr eaLnBrk="1" hangingPunct="1"/>
            <a:r>
              <a:rPr lang="en-US" altLang="zh-CN" sz="2800" dirty="0">
                <a:latin typeface="Arial" panose="020B0604020202020204" pitchFamily="34" charset="0"/>
              </a:rPr>
              <a:t>4.</a:t>
            </a:r>
            <a:r>
              <a:rPr lang="zh-CN" altLang="en-US" sz="2800" dirty="0">
                <a:latin typeface="Arial" panose="020B0604020202020204" pitchFamily="34" charset="0"/>
              </a:rPr>
              <a:t>沙漠中的沙丘有哪些不同的形状？</a:t>
            </a:r>
            <a:endParaRPr lang="zh-CN" altLang="zh-CN" sz="2800" dirty="0">
              <a:latin typeface="Arial" panose="020B0604020202020204" pitchFamily="34" charset="0"/>
            </a:endParaRPr>
          </a:p>
        </p:txBody>
      </p:sp>
    </p:spTree>
    <p:custDataLst>
      <p:tags r:id="rId1"/>
    </p:custDataLst>
    <p:extLst>
      <p:ext uri="{BB962C8B-B14F-4D97-AF65-F5344CB8AC3E}">
        <p14:creationId xmlns:p14="http://schemas.microsoft.com/office/powerpoint/2010/main" val="2162422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3363"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6775" y="2528888"/>
            <a:ext cx="7915275" cy="171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267200" y="2239963"/>
            <a:ext cx="3654425" cy="3317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8917" name="文本框 5"/>
          <p:cNvSpPr txBox="1"/>
          <p:nvPr/>
        </p:nvSpPr>
        <p:spPr>
          <a:xfrm>
            <a:off x="5643563" y="1841500"/>
            <a:ext cx="904875" cy="968375"/>
          </a:xfrm>
          <a:prstGeom prst="rect">
            <a:avLst/>
          </a:prstGeom>
          <a:noFill/>
          <a:ln w="9525">
            <a:noFill/>
          </a:ln>
        </p:spPr>
        <p:txBody>
          <a:bodyPr>
            <a:spAutoFit/>
          </a:bodyPr>
          <a:lstStyle/>
          <a:p>
            <a:pPr algn="ctr" eaLnBrk="1" hangingPunct="1"/>
            <a:r>
              <a:rPr lang="en-US" altLang="zh-CN" sz="5700" dirty="0">
                <a:solidFill>
                  <a:srgbClr val="767171"/>
                </a:solidFill>
                <a:latin typeface="汉仪中宋简" panose="02010600000101010101" charset="-122"/>
                <a:ea typeface="汉仪中宋简" panose="02010600000101010101" charset="-122"/>
              </a:rPr>
              <a:t>Ⅲ</a:t>
            </a:r>
          </a:p>
        </p:txBody>
      </p:sp>
      <p:sp>
        <p:nvSpPr>
          <p:cNvPr id="38918" name="文本框 6"/>
          <p:cNvSpPr txBox="1"/>
          <p:nvPr/>
        </p:nvSpPr>
        <p:spPr>
          <a:xfrm>
            <a:off x="4437063" y="3032125"/>
            <a:ext cx="3317875" cy="708025"/>
          </a:xfrm>
          <a:prstGeom prst="rect">
            <a:avLst/>
          </a:prstGeom>
          <a:noFill/>
          <a:ln w="9525">
            <a:noFill/>
          </a:ln>
        </p:spPr>
        <p:txBody>
          <a:bodyPr>
            <a:spAutoFit/>
          </a:bodyPr>
          <a:lstStyle/>
          <a:p>
            <a:pPr algn="ctr" eaLnBrk="1" hangingPunct="1"/>
            <a:r>
              <a:rPr lang="zh-CN" altLang="en-US" sz="4000" dirty="0">
                <a:latin typeface="汉仪中宋简" panose="02010600000101010101" charset="-122"/>
                <a:ea typeface="汉仪中宋简" panose="02010600000101010101" charset="-122"/>
              </a:rPr>
              <a:t>基础阅读</a:t>
            </a:r>
          </a:p>
        </p:txBody>
      </p:sp>
      <p:cxnSp>
        <p:nvCxnSpPr>
          <p:cNvPr id="5" name="直接连接符 4"/>
          <p:cNvCxnSpPr/>
          <p:nvPr/>
        </p:nvCxnSpPr>
        <p:spPr>
          <a:xfrm>
            <a:off x="5705475" y="3859213"/>
            <a:ext cx="78105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3" name="组合 10"/>
          <p:cNvGrpSpPr/>
          <p:nvPr/>
        </p:nvGrpSpPr>
        <p:grpSpPr>
          <a:xfrm>
            <a:off x="4084865" y="268060"/>
            <a:ext cx="3362581" cy="1358900"/>
            <a:chOff x="8011" y="871"/>
            <a:chExt cx="5297" cy="2140"/>
          </a:xfrm>
        </p:grpSpPr>
        <p:sp>
          <p:nvSpPr>
            <p:cNvPr id="40965" name="文本框 6"/>
            <p:cNvSpPr txBox="1"/>
            <p:nvPr/>
          </p:nvSpPr>
          <p:spPr>
            <a:xfrm>
              <a:off x="10102" y="1084"/>
              <a:ext cx="3206" cy="628"/>
            </a:xfrm>
            <a:prstGeom prst="rect">
              <a:avLst/>
            </a:prstGeom>
            <a:noFill/>
            <a:ln w="9525">
              <a:noFill/>
            </a:ln>
          </p:spPr>
          <p:txBody>
            <a:bodyPr>
              <a:spAutoFit/>
            </a:bodyPr>
            <a:lstStyle/>
            <a:p>
              <a:pPr algn="ctr" eaLnBrk="1" hangingPunct="1"/>
              <a:r>
                <a:rPr lang="zh-CN" altLang="en-US" sz="2000" dirty="0">
                  <a:latin typeface="汉仪中宋简" panose="02010600000101010101" charset="-122"/>
                  <a:ea typeface="汉仪中宋简" panose="02010600000101010101" charset="-122"/>
                </a:rPr>
                <a:t>阅读后回答问题</a:t>
              </a:r>
            </a:p>
          </p:txBody>
        </p:sp>
        <p:sp>
          <p:nvSpPr>
            <p:cNvPr id="40966" name="文本框 7"/>
            <p:cNvSpPr txBox="1"/>
            <p:nvPr/>
          </p:nvSpPr>
          <p:spPr>
            <a:xfrm>
              <a:off x="8011" y="2577"/>
              <a:ext cx="3180"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40967" name="组合 8"/>
            <p:cNvGrpSpPr/>
            <p:nvPr/>
          </p:nvGrpSpPr>
          <p:grpSpPr>
            <a:xfrm>
              <a:off x="9037" y="871"/>
              <a:ext cx="1126" cy="880"/>
              <a:chOff x="6456" y="874"/>
              <a:chExt cx="1126" cy="880"/>
            </a:xfrm>
          </p:grpSpPr>
          <p:sp>
            <p:nvSpPr>
              <p:cNvPr id="40968"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Ⅲ</a:t>
                </a:r>
              </a:p>
            </p:txBody>
          </p:sp>
          <p:sp>
            <p:nvSpPr>
              <p:cNvPr id="2" name="矩形 1"/>
              <p:cNvSpPr/>
              <p:nvPr/>
            </p:nvSpPr>
            <p:spPr>
              <a:xfrm>
                <a:off x="6580" y="874"/>
                <a:ext cx="880"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40969" name="文本框 3"/>
          <p:cNvSpPr txBox="1">
            <a:spLocks noChangeArrowheads="1"/>
          </p:cNvSpPr>
          <p:nvPr/>
        </p:nvSpPr>
        <p:spPr bwMode="auto">
          <a:xfrm>
            <a:off x="9547225" y="2990760"/>
            <a:ext cx="2031365" cy="2600840"/>
          </a:xfrm>
          <a:prstGeom prst="rect">
            <a:avLst/>
          </a:prstGeom>
          <a:solidFill>
            <a:schemeClr val="accent4">
              <a:lumMod val="20000"/>
              <a:lumOff val="80000"/>
            </a:schemeClr>
          </a:solidFill>
          <a:ln>
            <a:noFill/>
          </a:ln>
        </p:spPr>
        <p:txBody>
          <a:bodyPr wrap="square">
            <a:spAutoFit/>
          </a:bodyPr>
          <a:lstStyle/>
          <a:p>
            <a:pPr marR="0" defTabSz="914400" eaLnBrk="1" hangingPunct="1">
              <a:lnSpc>
                <a:spcPct val="150000"/>
              </a:lnSpc>
              <a:buClrTx/>
              <a:buSzTx/>
              <a:buFontTx/>
              <a:buNone/>
              <a:defRPr/>
            </a:pPr>
            <a:r>
              <a:rPr kumimoji="0" lang="zh-CN" altLang="en-US" sz="2800" kern="1200" cap="none" spc="0" normalizeH="0" baseline="0" noProof="0" dirty="0">
                <a:latin typeface="Arial" panose="020B0604020202020204" pitchFamily="34" charset="0"/>
                <a:ea typeface="微软雅黑" panose="020B0503020204020204" pitchFamily="34" charset="-122"/>
                <a:cs typeface="+mn-cs"/>
              </a:rPr>
              <a:t>问题：</a:t>
            </a:r>
            <a:endParaRPr kumimoji="0" lang="en-US" altLang="zh-CN" sz="2800" kern="1200" cap="none" spc="0" normalizeH="0" baseline="0" noProof="0" dirty="0">
              <a:latin typeface="Arial" panose="020B0604020202020204" pitchFamily="34" charset="0"/>
              <a:ea typeface="微软雅黑" panose="020B0503020204020204" pitchFamily="34" charset="-122"/>
              <a:cs typeface="+mn-cs"/>
            </a:endParaRPr>
          </a:p>
          <a:p>
            <a:pPr marR="0" defTabSz="914400" eaLnBrk="1" hangingPunct="1">
              <a:lnSpc>
                <a:spcPct val="150000"/>
              </a:lnSpc>
              <a:buClrTx/>
              <a:buSzTx/>
              <a:buFontTx/>
              <a:buNone/>
              <a:defRPr/>
            </a:pPr>
            <a:r>
              <a:rPr lang="zh-CN" altLang="en-US" sz="2800" dirty="0"/>
              <a:t>未来手机的用途为什么会大大增加？</a:t>
            </a:r>
            <a:endParaRPr kumimoji="0" lang="zh-CN" altLang="en-US" sz="2800" kern="1200" cap="none" spc="0" normalizeH="0" baseline="0" noProof="0" dirty="0">
              <a:latin typeface="Arial" panose="020B0604020202020204" pitchFamily="34" charset="0"/>
              <a:ea typeface="微软雅黑" panose="020B0503020204020204" pitchFamily="34" charset="-122"/>
              <a:cs typeface="+mn-cs"/>
            </a:endParaRPr>
          </a:p>
        </p:txBody>
      </p:sp>
      <p:pic>
        <p:nvPicPr>
          <p:cNvPr id="6" name="图片 5">
            <a:extLst>
              <a:ext uri="{FF2B5EF4-FFF2-40B4-BE49-F238E27FC236}">
                <a16:creationId xmlns:a16="http://schemas.microsoft.com/office/drawing/2014/main" id="{6A598A45-9FE1-64F2-9D17-831A43E255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20" y="802095"/>
            <a:ext cx="8185150" cy="5829300"/>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63" name="组合 10"/>
          <p:cNvGrpSpPr/>
          <p:nvPr/>
        </p:nvGrpSpPr>
        <p:grpSpPr>
          <a:xfrm>
            <a:off x="4084865" y="268060"/>
            <a:ext cx="3362581" cy="1358900"/>
            <a:chOff x="8011" y="871"/>
            <a:chExt cx="5297" cy="2140"/>
          </a:xfrm>
        </p:grpSpPr>
        <p:sp>
          <p:nvSpPr>
            <p:cNvPr id="40965" name="文本框 6"/>
            <p:cNvSpPr txBox="1"/>
            <p:nvPr/>
          </p:nvSpPr>
          <p:spPr>
            <a:xfrm>
              <a:off x="10102" y="1084"/>
              <a:ext cx="3206" cy="628"/>
            </a:xfrm>
            <a:prstGeom prst="rect">
              <a:avLst/>
            </a:prstGeom>
            <a:noFill/>
            <a:ln w="9525">
              <a:noFill/>
            </a:ln>
          </p:spPr>
          <p:txBody>
            <a:bodyPr>
              <a:spAutoFit/>
            </a:bodyPr>
            <a:lstStyle/>
            <a:p>
              <a:pPr algn="ctr" eaLnBrk="1" hangingPunct="1"/>
              <a:r>
                <a:rPr lang="zh-CN" altLang="en-US" sz="2000" dirty="0">
                  <a:latin typeface="汉仪中宋简" panose="02010600000101010101" charset="-122"/>
                  <a:ea typeface="汉仪中宋简" panose="02010600000101010101" charset="-122"/>
                </a:rPr>
                <a:t>阅读后回答问题</a:t>
              </a:r>
            </a:p>
          </p:txBody>
        </p:sp>
        <p:sp>
          <p:nvSpPr>
            <p:cNvPr id="40966" name="文本框 7"/>
            <p:cNvSpPr txBox="1"/>
            <p:nvPr/>
          </p:nvSpPr>
          <p:spPr>
            <a:xfrm>
              <a:off x="8011" y="2577"/>
              <a:ext cx="3180"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zh-CN" altLang="en-US"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40967" name="组合 8"/>
            <p:cNvGrpSpPr/>
            <p:nvPr/>
          </p:nvGrpSpPr>
          <p:grpSpPr>
            <a:xfrm>
              <a:off x="9037" y="871"/>
              <a:ext cx="1126" cy="880"/>
              <a:chOff x="6456" y="874"/>
              <a:chExt cx="1126" cy="880"/>
            </a:xfrm>
          </p:grpSpPr>
          <p:sp>
            <p:nvSpPr>
              <p:cNvPr id="40968"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Ⅲ</a:t>
                </a:r>
              </a:p>
            </p:txBody>
          </p:sp>
          <p:sp>
            <p:nvSpPr>
              <p:cNvPr id="2" name="矩形 1"/>
              <p:cNvSpPr/>
              <p:nvPr/>
            </p:nvSpPr>
            <p:spPr>
              <a:xfrm>
                <a:off x="6580" y="874"/>
                <a:ext cx="880"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40969" name="文本框 3"/>
          <p:cNvSpPr txBox="1">
            <a:spLocks noChangeArrowheads="1"/>
          </p:cNvSpPr>
          <p:nvPr/>
        </p:nvSpPr>
        <p:spPr bwMode="auto">
          <a:xfrm>
            <a:off x="9285968" y="2419260"/>
            <a:ext cx="2031365" cy="2600840"/>
          </a:xfrm>
          <a:prstGeom prst="rect">
            <a:avLst/>
          </a:prstGeom>
          <a:solidFill>
            <a:schemeClr val="accent4">
              <a:lumMod val="20000"/>
              <a:lumOff val="80000"/>
            </a:schemeClr>
          </a:solidFill>
          <a:ln>
            <a:noFill/>
          </a:ln>
        </p:spPr>
        <p:txBody>
          <a:bodyPr wrap="square">
            <a:spAutoFit/>
          </a:bodyPr>
          <a:lstStyle/>
          <a:p>
            <a:pPr marR="0" defTabSz="914400" eaLnBrk="1" hangingPunct="1">
              <a:lnSpc>
                <a:spcPct val="150000"/>
              </a:lnSpc>
              <a:buClrTx/>
              <a:buSzTx/>
              <a:buFontTx/>
              <a:buNone/>
              <a:defRPr/>
            </a:pPr>
            <a:r>
              <a:rPr kumimoji="0" lang="zh-CN" altLang="en-US" sz="2800" kern="1200" cap="none" spc="0" normalizeH="0" baseline="0" noProof="0" dirty="0">
                <a:latin typeface="Arial" panose="020B0604020202020204" pitchFamily="34" charset="0"/>
                <a:ea typeface="微软雅黑" panose="020B0503020204020204" pitchFamily="34" charset="-122"/>
                <a:cs typeface="+mn-cs"/>
              </a:rPr>
              <a:t>问题：</a:t>
            </a:r>
            <a:endParaRPr kumimoji="0" lang="en-US" altLang="zh-CN" sz="2800" kern="1200" cap="none" spc="0" normalizeH="0" baseline="0" noProof="0" dirty="0">
              <a:latin typeface="Arial" panose="020B0604020202020204" pitchFamily="34" charset="0"/>
              <a:ea typeface="微软雅黑" panose="020B0503020204020204" pitchFamily="34" charset="-122"/>
              <a:cs typeface="+mn-cs"/>
            </a:endParaRPr>
          </a:p>
          <a:p>
            <a:pPr marR="0" defTabSz="914400" eaLnBrk="1" hangingPunct="1">
              <a:lnSpc>
                <a:spcPct val="150000"/>
              </a:lnSpc>
              <a:buClrTx/>
              <a:buSzTx/>
              <a:buFontTx/>
              <a:buNone/>
              <a:defRPr/>
            </a:pPr>
            <a:r>
              <a:rPr kumimoji="0" lang="zh-CN" altLang="en-US" sz="2800" kern="1200" cap="none" spc="0" normalizeH="0" baseline="0" noProof="0" dirty="0">
                <a:latin typeface="Arial" panose="020B0604020202020204" pitchFamily="34" charset="0"/>
                <a:ea typeface="微软雅黑" panose="020B0503020204020204" pitchFamily="34" charset="-122"/>
                <a:cs typeface="+mn-cs"/>
              </a:rPr>
              <a:t>石油和天然气是怎么生成的？</a:t>
            </a:r>
          </a:p>
        </p:txBody>
      </p:sp>
      <p:pic>
        <p:nvPicPr>
          <p:cNvPr id="4" name="图片 3">
            <a:extLst>
              <a:ext uri="{FF2B5EF4-FFF2-40B4-BE49-F238E27FC236}">
                <a16:creationId xmlns:a16="http://schemas.microsoft.com/office/drawing/2014/main" id="{368BD69E-8479-69C8-8554-E8D95385E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1" y="826225"/>
            <a:ext cx="8661400" cy="5909674"/>
          </a:xfrm>
          <a:prstGeom prst="rect">
            <a:avLst/>
          </a:prstGeom>
        </p:spPr>
      </p:pic>
    </p:spTree>
    <p:custDataLst>
      <p:tags r:id="rId1"/>
    </p:custDataLst>
    <p:extLst>
      <p:ext uri="{BB962C8B-B14F-4D97-AF65-F5344CB8AC3E}">
        <p14:creationId xmlns:p14="http://schemas.microsoft.com/office/powerpoint/2010/main" val="74128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3363"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6775" y="2528888"/>
            <a:ext cx="7915275" cy="1714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267200" y="2239963"/>
            <a:ext cx="3654425" cy="3317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9157" name="文本框 5"/>
          <p:cNvSpPr txBox="1"/>
          <p:nvPr/>
        </p:nvSpPr>
        <p:spPr>
          <a:xfrm>
            <a:off x="5643563" y="1841500"/>
            <a:ext cx="904875" cy="968375"/>
          </a:xfrm>
          <a:prstGeom prst="rect">
            <a:avLst/>
          </a:prstGeom>
          <a:noFill/>
          <a:ln w="9525">
            <a:noFill/>
          </a:ln>
        </p:spPr>
        <p:txBody>
          <a:bodyPr>
            <a:spAutoFit/>
          </a:bodyPr>
          <a:lstStyle/>
          <a:p>
            <a:pPr algn="ctr" eaLnBrk="1" hangingPunct="1"/>
            <a:r>
              <a:rPr lang="en-US" altLang="zh-CN" sz="5700" dirty="0">
                <a:solidFill>
                  <a:srgbClr val="767171"/>
                </a:solidFill>
                <a:latin typeface="汉仪中宋简" panose="02010600000101010101" charset="-122"/>
                <a:ea typeface="汉仪中宋简" panose="02010600000101010101" charset="-122"/>
              </a:rPr>
              <a:t>Ⅴ</a:t>
            </a:r>
          </a:p>
        </p:txBody>
      </p:sp>
      <p:sp>
        <p:nvSpPr>
          <p:cNvPr id="49158" name="文本框 6"/>
          <p:cNvSpPr txBox="1"/>
          <p:nvPr/>
        </p:nvSpPr>
        <p:spPr>
          <a:xfrm>
            <a:off x="4437063" y="3032125"/>
            <a:ext cx="3317875" cy="706755"/>
          </a:xfrm>
          <a:prstGeom prst="rect">
            <a:avLst/>
          </a:prstGeom>
          <a:noFill/>
          <a:ln w="9525">
            <a:noFill/>
          </a:ln>
        </p:spPr>
        <p:txBody>
          <a:bodyPr>
            <a:spAutoFit/>
          </a:bodyPr>
          <a:lstStyle/>
          <a:p>
            <a:pPr algn="ctr" eaLnBrk="1" hangingPunct="1"/>
            <a:r>
              <a:rPr lang="zh-CN" altLang="en-US" sz="4000" dirty="0">
                <a:latin typeface="汉仪中宋简" panose="02010600000101010101" charset="-122"/>
                <a:ea typeface="汉仪中宋简" panose="02010600000101010101" charset="-122"/>
              </a:rPr>
              <a:t>补充阅读</a:t>
            </a:r>
          </a:p>
        </p:txBody>
      </p:sp>
      <p:sp>
        <p:nvSpPr>
          <p:cNvPr id="49159" name="文本框 7"/>
          <p:cNvSpPr txBox="1"/>
          <p:nvPr/>
        </p:nvSpPr>
        <p:spPr>
          <a:xfrm>
            <a:off x="4008438" y="4117975"/>
            <a:ext cx="4171950" cy="274638"/>
          </a:xfrm>
          <a:prstGeom prst="rect">
            <a:avLst/>
          </a:prstGeom>
          <a:noFill/>
          <a:ln w="9525">
            <a:noFill/>
          </a:ln>
        </p:spPr>
        <p:txBody>
          <a:bodyPr>
            <a:spAutoFit/>
          </a:bodyPr>
          <a:lstStyle/>
          <a:p>
            <a:pPr algn="ctr" eaLnBrk="1" hangingPunct="1"/>
            <a:r>
              <a:rPr lang="zh-CN" altLang="en-US" sz="1200" dirty="0">
                <a:solidFill>
                  <a:srgbClr val="767171"/>
                </a:solidFill>
                <a:latin typeface="思源黑体 CN Light" charset="-122"/>
                <a:ea typeface="思源黑体 CN Light" charset="-122"/>
              </a:rPr>
              <a:t>C</a:t>
            </a:r>
            <a:r>
              <a:rPr lang="en-US" altLang="zh-CN" sz="1200" dirty="0">
                <a:solidFill>
                  <a:srgbClr val="767171"/>
                </a:solidFill>
                <a:latin typeface="思源黑体 CN Light" charset="-122"/>
                <a:ea typeface="思源黑体 CN Light" charset="-122"/>
              </a:rPr>
              <a:t>onclusion</a:t>
            </a:r>
            <a:endParaRPr lang="zh-CN" altLang="en-US" sz="1200" dirty="0">
              <a:solidFill>
                <a:srgbClr val="767171"/>
              </a:solidFill>
              <a:latin typeface="思源黑体 CN Light" charset="-122"/>
              <a:ea typeface="思源黑体 CN Light" charset="-122"/>
            </a:endParaRPr>
          </a:p>
        </p:txBody>
      </p:sp>
      <p:cxnSp>
        <p:nvCxnSpPr>
          <p:cNvPr id="5" name="直接连接符 4"/>
          <p:cNvCxnSpPr/>
          <p:nvPr/>
        </p:nvCxnSpPr>
        <p:spPr>
          <a:xfrm>
            <a:off x="5705475" y="3859213"/>
            <a:ext cx="78105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6538"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8363" y="2528888"/>
            <a:ext cx="7913688" cy="1023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310063" y="1919288"/>
            <a:ext cx="3570288" cy="2173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3493" name="文本框 4"/>
          <p:cNvSpPr txBox="1"/>
          <p:nvPr/>
        </p:nvSpPr>
        <p:spPr>
          <a:xfrm>
            <a:off x="4046538" y="2406650"/>
            <a:ext cx="4203700" cy="1200150"/>
          </a:xfrm>
          <a:prstGeom prst="rect">
            <a:avLst/>
          </a:prstGeom>
          <a:noFill/>
          <a:ln w="9525">
            <a:noFill/>
          </a:ln>
        </p:spPr>
        <p:txBody>
          <a:bodyPr>
            <a:spAutoFit/>
          </a:bodyPr>
          <a:lstStyle/>
          <a:p>
            <a:pPr algn="ctr" eaLnBrk="1" hangingPunct="1"/>
            <a:r>
              <a:rPr lang="zh-CN" altLang="zh-CN" sz="7200" b="1" dirty="0">
                <a:solidFill>
                  <a:srgbClr val="767171"/>
                </a:solidFill>
                <a:latin typeface="Noto Serif CJK SC SemiBold" charset="-122"/>
                <a:ea typeface="Noto Serif CJK SC SemiBold" charset="-122"/>
              </a:rPr>
              <a:t>巩固练习</a:t>
            </a:r>
          </a:p>
        </p:txBody>
      </p:sp>
      <p:cxnSp>
        <p:nvCxnSpPr>
          <p:cNvPr id="40" name="直接连接符 39"/>
          <p:cNvCxnSpPr/>
          <p:nvPr/>
        </p:nvCxnSpPr>
        <p:spPr>
          <a:xfrm>
            <a:off x="5705475" y="3552825"/>
            <a:ext cx="78105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5585" y="219075"/>
            <a:ext cx="11718925"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5540" name="文本框 5"/>
          <p:cNvSpPr txBox="1"/>
          <p:nvPr/>
        </p:nvSpPr>
        <p:spPr>
          <a:xfrm>
            <a:off x="4249738" y="565150"/>
            <a:ext cx="3478212" cy="644525"/>
          </a:xfrm>
          <a:prstGeom prst="rect">
            <a:avLst/>
          </a:prstGeom>
          <a:solidFill>
            <a:schemeClr val="bg1"/>
          </a:solidFill>
          <a:ln w="9525">
            <a:noFill/>
          </a:ln>
        </p:spPr>
        <p:txBody>
          <a:bodyPr>
            <a:spAutoFit/>
          </a:bodyPr>
          <a:lstStyle/>
          <a:p>
            <a:pPr algn="ctr" eaLnBrk="1" hangingPunct="1"/>
            <a:r>
              <a:rPr lang="zh-CN" altLang="zh-CN" sz="3600" dirty="0">
                <a:solidFill>
                  <a:srgbClr val="767171"/>
                </a:solidFill>
                <a:latin typeface="汉仪中宋简" panose="02010600000101010101" charset="-122"/>
                <a:ea typeface="汉仪中宋简" panose="02010600000101010101" charset="-122"/>
              </a:rPr>
              <a:t>巩固练习</a:t>
            </a:r>
          </a:p>
        </p:txBody>
      </p:sp>
      <p:cxnSp>
        <p:nvCxnSpPr>
          <p:cNvPr id="40" name="直接连接符 39"/>
          <p:cNvCxnSpPr/>
          <p:nvPr/>
        </p:nvCxnSpPr>
        <p:spPr>
          <a:xfrm>
            <a:off x="5759450" y="1209675"/>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42530A25-E4C0-0D7C-9D3B-97A16DCBA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181" y="1503363"/>
            <a:ext cx="10087732" cy="3973286"/>
          </a:xfrm>
          <a:prstGeom prst="rect">
            <a:avLst/>
          </a:prstGeom>
        </p:spPr>
      </p:pic>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5585" y="219075"/>
            <a:ext cx="11718925"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7588" name="文本框 5"/>
          <p:cNvSpPr txBox="1"/>
          <p:nvPr/>
        </p:nvSpPr>
        <p:spPr>
          <a:xfrm>
            <a:off x="4249738" y="565150"/>
            <a:ext cx="3478212" cy="644525"/>
          </a:xfrm>
          <a:prstGeom prst="rect">
            <a:avLst/>
          </a:prstGeom>
          <a:solidFill>
            <a:schemeClr val="bg1"/>
          </a:solidFill>
          <a:ln w="9525">
            <a:noFill/>
          </a:ln>
        </p:spPr>
        <p:txBody>
          <a:bodyPr>
            <a:spAutoFit/>
          </a:bodyPr>
          <a:lstStyle/>
          <a:p>
            <a:pPr algn="ctr" eaLnBrk="1" hangingPunct="1"/>
            <a:r>
              <a:rPr lang="zh-CN" altLang="zh-CN" sz="3600" dirty="0">
                <a:solidFill>
                  <a:srgbClr val="767171"/>
                </a:solidFill>
                <a:latin typeface="汉仪中宋简" panose="02010600000101010101" charset="-122"/>
                <a:ea typeface="汉仪中宋简" panose="02010600000101010101" charset="-122"/>
              </a:rPr>
              <a:t>巩固练习</a:t>
            </a:r>
          </a:p>
        </p:txBody>
      </p:sp>
      <p:cxnSp>
        <p:nvCxnSpPr>
          <p:cNvPr id="40" name="直接连接符 39"/>
          <p:cNvCxnSpPr/>
          <p:nvPr/>
        </p:nvCxnSpPr>
        <p:spPr>
          <a:xfrm>
            <a:off x="5759450" y="1209675"/>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8F69008B-D65C-5172-6928-5AA50D8A4F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079" y="1406724"/>
            <a:ext cx="9617529" cy="4241601"/>
          </a:xfrm>
          <a:prstGeom prst="rect">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310285"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2291" name="组合 10"/>
          <p:cNvGrpSpPr/>
          <p:nvPr/>
        </p:nvGrpSpPr>
        <p:grpSpPr>
          <a:xfrm>
            <a:off x="570334" y="341403"/>
            <a:ext cx="3006187" cy="581660"/>
            <a:chOff x="8322" y="757"/>
            <a:chExt cx="2781" cy="916"/>
          </a:xfrm>
        </p:grpSpPr>
        <p:sp>
          <p:nvSpPr>
            <p:cNvPr id="12294" name="文本框 6"/>
            <p:cNvSpPr txBox="1"/>
            <p:nvPr/>
          </p:nvSpPr>
          <p:spPr>
            <a:xfrm>
              <a:off x="8523" y="757"/>
              <a:ext cx="2580"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词汇</a:t>
              </a:r>
            </a:p>
          </p:txBody>
        </p:sp>
        <p:grpSp>
          <p:nvGrpSpPr>
            <p:cNvPr id="12296" name="组合 8"/>
            <p:cNvGrpSpPr/>
            <p:nvPr/>
          </p:nvGrpSpPr>
          <p:grpSpPr>
            <a:xfrm>
              <a:off x="8322" y="793"/>
              <a:ext cx="878" cy="880"/>
              <a:chOff x="5741" y="796"/>
              <a:chExt cx="878" cy="880"/>
            </a:xfrm>
          </p:grpSpPr>
          <p:sp>
            <p:nvSpPr>
              <p:cNvPr id="12297" name="文本框 5"/>
              <p:cNvSpPr txBox="1"/>
              <p:nvPr/>
            </p:nvSpPr>
            <p:spPr>
              <a:xfrm>
                <a:off x="5853" y="873"/>
                <a:ext cx="766" cy="725"/>
              </a:xfrm>
              <a:prstGeom prst="rect">
                <a:avLst/>
              </a:prstGeom>
              <a:noFill/>
              <a:ln w="9525">
                <a:noFill/>
              </a:ln>
            </p:spPr>
            <p:txBody>
              <a:bodyPr wrap="square">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5741" y="796"/>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pic>
        <p:nvPicPr>
          <p:cNvPr id="4" name="图片 3">
            <a:extLst>
              <a:ext uri="{FF2B5EF4-FFF2-40B4-BE49-F238E27FC236}">
                <a16:creationId xmlns:a16="http://schemas.microsoft.com/office/drawing/2014/main" id="{92AF7856-2A11-9B8B-82FD-090B79C05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285" y="945923"/>
            <a:ext cx="11571429" cy="5912077"/>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5585" y="219075"/>
            <a:ext cx="11718925"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5540" name="文本框 5"/>
          <p:cNvSpPr txBox="1"/>
          <p:nvPr/>
        </p:nvSpPr>
        <p:spPr>
          <a:xfrm>
            <a:off x="4249738" y="565150"/>
            <a:ext cx="3478212" cy="644525"/>
          </a:xfrm>
          <a:prstGeom prst="rect">
            <a:avLst/>
          </a:prstGeom>
          <a:solidFill>
            <a:schemeClr val="bg1"/>
          </a:solidFill>
          <a:ln w="9525">
            <a:noFill/>
          </a:ln>
        </p:spPr>
        <p:txBody>
          <a:bodyPr>
            <a:spAutoFit/>
          </a:bodyPr>
          <a:lstStyle/>
          <a:p>
            <a:pPr algn="ctr" eaLnBrk="1" hangingPunct="1"/>
            <a:r>
              <a:rPr lang="zh-CN" altLang="zh-CN" sz="3600" dirty="0">
                <a:solidFill>
                  <a:srgbClr val="767171"/>
                </a:solidFill>
                <a:latin typeface="汉仪中宋简" panose="02010600000101010101" charset="-122"/>
                <a:ea typeface="汉仪中宋简" panose="02010600000101010101" charset="-122"/>
              </a:rPr>
              <a:t>巩固练习</a:t>
            </a:r>
          </a:p>
        </p:txBody>
      </p:sp>
      <p:cxnSp>
        <p:nvCxnSpPr>
          <p:cNvPr id="40" name="直接连接符 39"/>
          <p:cNvCxnSpPr/>
          <p:nvPr/>
        </p:nvCxnSpPr>
        <p:spPr>
          <a:xfrm>
            <a:off x="5759450" y="1209675"/>
            <a:ext cx="779463"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8E7C477-1406-EC5E-F773-E734EF197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2047" y="1209675"/>
            <a:ext cx="9887210" cy="4789485"/>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6538"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2138363" y="2528888"/>
            <a:ext cx="7913688" cy="1023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4310063" y="1919288"/>
            <a:ext cx="3570288" cy="2173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9637" name="文本框 4"/>
          <p:cNvSpPr txBox="1"/>
          <p:nvPr/>
        </p:nvSpPr>
        <p:spPr>
          <a:xfrm>
            <a:off x="4046538" y="2406650"/>
            <a:ext cx="4203700" cy="1200150"/>
          </a:xfrm>
          <a:prstGeom prst="rect">
            <a:avLst/>
          </a:prstGeom>
          <a:noFill/>
          <a:ln w="9525">
            <a:noFill/>
          </a:ln>
        </p:spPr>
        <p:txBody>
          <a:bodyPr>
            <a:spAutoFit/>
          </a:bodyPr>
          <a:lstStyle/>
          <a:p>
            <a:pPr algn="ctr" eaLnBrk="1" hangingPunct="1"/>
            <a:r>
              <a:rPr lang="zh-CN" altLang="zh-CN" sz="7200" b="1" dirty="0">
                <a:solidFill>
                  <a:srgbClr val="767171"/>
                </a:solidFill>
                <a:latin typeface="Noto Serif CJK SC SemiBold" charset="-122"/>
                <a:ea typeface="Noto Serif CJK SC SemiBold" charset="-122"/>
              </a:rPr>
              <a:t>速读</a:t>
            </a:r>
          </a:p>
        </p:txBody>
      </p:sp>
      <p:cxnSp>
        <p:nvCxnSpPr>
          <p:cNvPr id="40" name="直接连接符 39"/>
          <p:cNvCxnSpPr/>
          <p:nvPr/>
        </p:nvCxnSpPr>
        <p:spPr>
          <a:xfrm>
            <a:off x="5705475" y="3552825"/>
            <a:ext cx="781050"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5" name="图片 4">
            <a:extLst>
              <a:ext uri="{FF2B5EF4-FFF2-40B4-BE49-F238E27FC236}">
                <a16:creationId xmlns:a16="http://schemas.microsoft.com/office/drawing/2014/main" id="{76A44EDD-8D08-7CA8-97AE-E4A5566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87" y="323850"/>
            <a:ext cx="11249025" cy="6315075"/>
          </a:xfrm>
          <a:prstGeom prst="rect">
            <a:avLst/>
          </a:prstGeom>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60B166A0-E8AA-19F0-AACE-3BF91A1C8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848178"/>
            <a:ext cx="10428288" cy="3708020"/>
          </a:xfrm>
          <a:prstGeom prst="rect">
            <a:avLst/>
          </a:prstGeom>
        </p:spPr>
      </p:pic>
      <p:pic>
        <p:nvPicPr>
          <p:cNvPr id="7" name="图片 6">
            <a:extLst>
              <a:ext uri="{FF2B5EF4-FFF2-40B4-BE49-F238E27FC236}">
                <a16:creationId xmlns:a16="http://schemas.microsoft.com/office/drawing/2014/main" id="{FDD54969-D070-016D-1544-A5F17D0C19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714" y="4627111"/>
            <a:ext cx="9787562" cy="1321932"/>
          </a:xfrm>
          <a:prstGeom prst="rect">
            <a:avLst/>
          </a:prstGeom>
        </p:spPr>
      </p:pic>
    </p:spTree>
    <p:custDataLst>
      <p:tags r:id="rId1"/>
    </p:custDataLst>
    <p:extLst>
      <p:ext uri="{BB962C8B-B14F-4D97-AF65-F5344CB8AC3E}">
        <p14:creationId xmlns:p14="http://schemas.microsoft.com/office/powerpoint/2010/main" val="780421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60B166A0-E8AA-19F0-AACE-3BF91A1C8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848178"/>
            <a:ext cx="10428288" cy="3135993"/>
          </a:xfrm>
          <a:prstGeom prst="rect">
            <a:avLst/>
          </a:prstGeom>
        </p:spPr>
      </p:pic>
      <p:pic>
        <p:nvPicPr>
          <p:cNvPr id="5" name="图片 4">
            <a:extLst>
              <a:ext uri="{FF2B5EF4-FFF2-40B4-BE49-F238E27FC236}">
                <a16:creationId xmlns:a16="http://schemas.microsoft.com/office/drawing/2014/main" id="{11C1490D-0D92-2774-46C3-11B650106A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557" y="4054702"/>
            <a:ext cx="9356272" cy="1845355"/>
          </a:xfrm>
          <a:prstGeom prst="rect">
            <a:avLst/>
          </a:prstGeom>
        </p:spPr>
      </p:pic>
    </p:spTree>
    <p:custDataLst>
      <p:tags r:id="rId1"/>
    </p:custDataLst>
    <p:extLst>
      <p:ext uri="{BB962C8B-B14F-4D97-AF65-F5344CB8AC3E}">
        <p14:creationId xmlns:p14="http://schemas.microsoft.com/office/powerpoint/2010/main" val="112029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6" name="图片 5">
            <a:extLst>
              <a:ext uri="{FF2B5EF4-FFF2-40B4-BE49-F238E27FC236}">
                <a16:creationId xmlns:a16="http://schemas.microsoft.com/office/drawing/2014/main" id="{47F9079A-B095-D96F-B4BE-E63D64FA5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4" y="901699"/>
            <a:ext cx="10363880" cy="5097463"/>
          </a:xfrm>
          <a:prstGeom prst="rect">
            <a:avLst/>
          </a:prstGeom>
        </p:spPr>
      </p:pic>
    </p:spTree>
    <p:custDataLst>
      <p:tags r:id="rId1"/>
    </p:custDataLst>
    <p:extLst>
      <p:ext uri="{BB962C8B-B14F-4D97-AF65-F5344CB8AC3E}">
        <p14:creationId xmlns:p14="http://schemas.microsoft.com/office/powerpoint/2010/main" val="1289808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9F25ABA6-11BE-78E2-FDAA-FEDD5195C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918710"/>
            <a:ext cx="10221572" cy="3071586"/>
          </a:xfrm>
          <a:prstGeom prst="rect">
            <a:avLst/>
          </a:prstGeom>
        </p:spPr>
      </p:pic>
      <p:pic>
        <p:nvPicPr>
          <p:cNvPr id="7" name="图片 6">
            <a:extLst>
              <a:ext uri="{FF2B5EF4-FFF2-40B4-BE49-F238E27FC236}">
                <a16:creationId xmlns:a16="http://schemas.microsoft.com/office/drawing/2014/main" id="{0503107B-D97F-1582-5846-27D21D5BB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043" y="4050168"/>
            <a:ext cx="10106592" cy="1975983"/>
          </a:xfrm>
          <a:prstGeom prst="rect">
            <a:avLst/>
          </a:prstGeom>
        </p:spPr>
      </p:pic>
    </p:spTree>
    <p:custDataLst>
      <p:tags r:id="rId1"/>
    </p:custDataLst>
    <p:extLst>
      <p:ext uri="{BB962C8B-B14F-4D97-AF65-F5344CB8AC3E}">
        <p14:creationId xmlns:p14="http://schemas.microsoft.com/office/powerpoint/2010/main" val="1058937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9F25ABA6-11BE-78E2-FDAA-FEDD5195C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918710"/>
            <a:ext cx="10221572" cy="3071586"/>
          </a:xfrm>
          <a:prstGeom prst="rect">
            <a:avLst/>
          </a:prstGeom>
        </p:spPr>
      </p:pic>
      <p:pic>
        <p:nvPicPr>
          <p:cNvPr id="5" name="图片 4">
            <a:extLst>
              <a:ext uri="{FF2B5EF4-FFF2-40B4-BE49-F238E27FC236}">
                <a16:creationId xmlns:a16="http://schemas.microsoft.com/office/drawing/2014/main" id="{DE7CC81F-F494-20A1-5FA2-826620CB3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23" y="4294187"/>
            <a:ext cx="10117365" cy="1704975"/>
          </a:xfrm>
          <a:prstGeom prst="rect">
            <a:avLst/>
          </a:prstGeom>
        </p:spPr>
      </p:pic>
    </p:spTree>
    <p:custDataLst>
      <p:tags r:id="rId1"/>
    </p:custDataLst>
    <p:extLst>
      <p:ext uri="{BB962C8B-B14F-4D97-AF65-F5344CB8AC3E}">
        <p14:creationId xmlns:p14="http://schemas.microsoft.com/office/powerpoint/2010/main" val="3309687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9F25ABA6-11BE-78E2-FDAA-FEDD5195C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918710"/>
            <a:ext cx="10221572" cy="3071586"/>
          </a:xfrm>
          <a:prstGeom prst="rect">
            <a:avLst/>
          </a:prstGeom>
        </p:spPr>
      </p:pic>
      <p:pic>
        <p:nvPicPr>
          <p:cNvPr id="5" name="图片 4">
            <a:extLst>
              <a:ext uri="{FF2B5EF4-FFF2-40B4-BE49-F238E27FC236}">
                <a16:creationId xmlns:a16="http://schemas.microsoft.com/office/drawing/2014/main" id="{DE7CC81F-F494-20A1-5FA2-826620CB37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523" y="4294187"/>
            <a:ext cx="10117365" cy="1704975"/>
          </a:xfrm>
          <a:prstGeom prst="rect">
            <a:avLst/>
          </a:prstGeom>
        </p:spPr>
      </p:pic>
    </p:spTree>
    <p:custDataLst>
      <p:tags r:id="rId1"/>
    </p:custDataLst>
    <p:extLst>
      <p:ext uri="{BB962C8B-B14F-4D97-AF65-F5344CB8AC3E}">
        <p14:creationId xmlns:p14="http://schemas.microsoft.com/office/powerpoint/2010/main" val="2456670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8" name="图片 7">
            <a:extLst>
              <a:ext uri="{FF2B5EF4-FFF2-40B4-BE49-F238E27FC236}">
                <a16:creationId xmlns:a16="http://schemas.microsoft.com/office/drawing/2014/main" id="{5E702194-9207-DA3E-8D4A-CDC364AB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464911"/>
            <a:ext cx="9791700" cy="1245085"/>
          </a:xfrm>
          <a:prstGeom prst="rect">
            <a:avLst/>
          </a:prstGeom>
        </p:spPr>
      </p:pic>
      <p:pic>
        <p:nvPicPr>
          <p:cNvPr id="6" name="图片 5">
            <a:extLst>
              <a:ext uri="{FF2B5EF4-FFF2-40B4-BE49-F238E27FC236}">
                <a16:creationId xmlns:a16="http://schemas.microsoft.com/office/drawing/2014/main" id="{074D8C6A-B3E7-72EB-AE17-514B5C1C1A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1152" y="858838"/>
            <a:ext cx="9306606" cy="3903240"/>
          </a:xfrm>
          <a:prstGeom prst="rect">
            <a:avLst/>
          </a:prstGeom>
        </p:spPr>
      </p:pic>
    </p:spTree>
    <p:custDataLst>
      <p:tags r:id="rId1"/>
    </p:custDataLst>
    <p:extLst>
      <p:ext uri="{BB962C8B-B14F-4D97-AF65-F5344CB8AC3E}">
        <p14:creationId xmlns:p14="http://schemas.microsoft.com/office/powerpoint/2010/main" val="350416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310285"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nvGrpSpPr>
          <p:cNvPr id="12291" name="组合 10"/>
          <p:cNvGrpSpPr/>
          <p:nvPr/>
        </p:nvGrpSpPr>
        <p:grpSpPr>
          <a:xfrm>
            <a:off x="570334" y="341403"/>
            <a:ext cx="3006187" cy="581660"/>
            <a:chOff x="8322" y="757"/>
            <a:chExt cx="2781" cy="916"/>
          </a:xfrm>
        </p:grpSpPr>
        <p:sp>
          <p:nvSpPr>
            <p:cNvPr id="12294" name="文本框 6"/>
            <p:cNvSpPr txBox="1"/>
            <p:nvPr/>
          </p:nvSpPr>
          <p:spPr>
            <a:xfrm>
              <a:off x="8523" y="757"/>
              <a:ext cx="2580" cy="822"/>
            </a:xfrm>
            <a:prstGeom prst="rect">
              <a:avLst/>
            </a:prstGeom>
            <a:noFill/>
            <a:ln w="9525">
              <a:noFill/>
            </a:ln>
          </p:spPr>
          <p:txBody>
            <a:bodyPr>
              <a:spAutoFit/>
              <a:scene3d>
                <a:camera prst="orthographicFront"/>
                <a:lightRig rig="threePt" dir="t"/>
              </a:scene3d>
            </a:bodyPr>
            <a:lstStyle/>
            <a:p>
              <a:pPr algn="ctr" eaLnBrk="1" hangingPunct="1"/>
              <a:r>
                <a:rPr lang="zh-CN" altLang="en-US" sz="2800" dirty="0">
                  <a:ln w="22225">
                    <a:solidFill>
                      <a:schemeClr val="accent2"/>
                    </a:solidFill>
                    <a:prstDash val="solid"/>
                  </a:ln>
                  <a:solidFill>
                    <a:schemeClr val="accent2">
                      <a:lumMod val="40000"/>
                      <a:lumOff val="60000"/>
                    </a:schemeClr>
                  </a:solidFill>
                  <a:effectLst/>
                  <a:latin typeface="汉仪中宋简" panose="02010600000101010101" charset="-122"/>
                  <a:ea typeface="汉仪中宋简" panose="02010600000101010101" charset="-122"/>
                  <a:sym typeface="微软雅黑" panose="020B0503020204020204" pitchFamily="34" charset="-122"/>
                </a:rPr>
                <a:t>词汇</a:t>
              </a:r>
            </a:p>
          </p:txBody>
        </p:sp>
        <p:grpSp>
          <p:nvGrpSpPr>
            <p:cNvPr id="12296" name="组合 8"/>
            <p:cNvGrpSpPr/>
            <p:nvPr/>
          </p:nvGrpSpPr>
          <p:grpSpPr>
            <a:xfrm>
              <a:off x="8322" y="793"/>
              <a:ext cx="878" cy="880"/>
              <a:chOff x="5741" y="796"/>
              <a:chExt cx="878" cy="880"/>
            </a:xfrm>
          </p:grpSpPr>
          <p:sp>
            <p:nvSpPr>
              <p:cNvPr id="12297" name="文本框 5"/>
              <p:cNvSpPr txBox="1"/>
              <p:nvPr/>
            </p:nvSpPr>
            <p:spPr>
              <a:xfrm>
                <a:off x="5853" y="873"/>
                <a:ext cx="766" cy="725"/>
              </a:xfrm>
              <a:prstGeom prst="rect">
                <a:avLst/>
              </a:prstGeom>
              <a:noFill/>
              <a:ln w="9525">
                <a:noFill/>
              </a:ln>
            </p:spPr>
            <p:txBody>
              <a:bodyPr wrap="square">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5741" y="796"/>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pic>
        <p:nvPicPr>
          <p:cNvPr id="5" name="图片 4">
            <a:extLst>
              <a:ext uri="{FF2B5EF4-FFF2-40B4-BE49-F238E27FC236}">
                <a16:creationId xmlns:a16="http://schemas.microsoft.com/office/drawing/2014/main" id="{514F54A4-51EB-DCE0-8660-96968974C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334" y="1008561"/>
            <a:ext cx="10973966" cy="5477887"/>
          </a:xfrm>
          <a:prstGeom prst="rect">
            <a:avLst/>
          </a:prstGeom>
        </p:spPr>
      </p:pic>
    </p:spTree>
    <p:custDataLst>
      <p:tags r:id="rId1"/>
    </p:custDataLst>
    <p:extLst>
      <p:ext uri="{BB962C8B-B14F-4D97-AF65-F5344CB8AC3E}">
        <p14:creationId xmlns:p14="http://schemas.microsoft.com/office/powerpoint/2010/main" val="3349288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E0D35FE7-4F84-60CE-82E7-1FE786F7C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858838"/>
            <a:ext cx="10428287" cy="2930760"/>
          </a:xfrm>
          <a:prstGeom prst="rect">
            <a:avLst/>
          </a:prstGeom>
        </p:spPr>
      </p:pic>
      <p:pic>
        <p:nvPicPr>
          <p:cNvPr id="7" name="图片 6">
            <a:extLst>
              <a:ext uri="{FF2B5EF4-FFF2-40B4-BE49-F238E27FC236}">
                <a16:creationId xmlns:a16="http://schemas.microsoft.com/office/drawing/2014/main" id="{D071E6A7-BBBD-E767-6DE7-332B4668D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158" y="3970538"/>
            <a:ext cx="9388928" cy="2055613"/>
          </a:xfrm>
          <a:prstGeom prst="rect">
            <a:avLst/>
          </a:prstGeom>
        </p:spPr>
      </p:pic>
    </p:spTree>
    <p:custDataLst>
      <p:tags r:id="rId1"/>
    </p:custDataLst>
    <p:extLst>
      <p:ext uri="{BB962C8B-B14F-4D97-AF65-F5344CB8AC3E}">
        <p14:creationId xmlns:p14="http://schemas.microsoft.com/office/powerpoint/2010/main" val="3370512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234950" y="219075"/>
            <a:ext cx="11720513" cy="6419850"/>
          </a:xfrm>
          <a:prstGeom prst="rect">
            <a:avLst/>
          </a:prstGeom>
          <a:solidFill>
            <a:schemeClr val="bg1"/>
          </a:solidFill>
          <a:ln>
            <a:noFill/>
          </a:ln>
          <a:effectLst>
            <a:outerShdw blurRad="558800" sx="99000" sy="99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p:nvSpPr>
        <p:spPr>
          <a:xfrm>
            <a:off x="881063" y="858838"/>
            <a:ext cx="10428288" cy="51673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4" name="图片 3">
            <a:extLst>
              <a:ext uri="{FF2B5EF4-FFF2-40B4-BE49-F238E27FC236}">
                <a16:creationId xmlns:a16="http://schemas.microsoft.com/office/drawing/2014/main" id="{E0D35FE7-4F84-60CE-82E7-1FE786F7C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063" y="858838"/>
            <a:ext cx="10428287" cy="2930760"/>
          </a:xfrm>
          <a:prstGeom prst="rect">
            <a:avLst/>
          </a:prstGeom>
        </p:spPr>
      </p:pic>
      <p:pic>
        <p:nvPicPr>
          <p:cNvPr id="5" name="图片 4">
            <a:extLst>
              <a:ext uri="{FF2B5EF4-FFF2-40B4-BE49-F238E27FC236}">
                <a16:creationId xmlns:a16="http://schemas.microsoft.com/office/drawing/2014/main" id="{92E9A320-BCB7-17B1-2B7E-FF65B7D4E4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239" y="3924418"/>
            <a:ext cx="9809389" cy="2074744"/>
          </a:xfrm>
          <a:prstGeom prst="rect">
            <a:avLst/>
          </a:prstGeom>
        </p:spPr>
      </p:pic>
    </p:spTree>
    <p:custDataLst>
      <p:tags r:id="rId1"/>
    </p:custDataLst>
    <p:extLst>
      <p:ext uri="{BB962C8B-B14F-4D97-AF65-F5344CB8AC3E}">
        <p14:creationId xmlns:p14="http://schemas.microsoft.com/office/powerpoint/2010/main" val="300512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4"/>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词语比较</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516890" y="1252220"/>
            <a:ext cx="10866120" cy="4089068"/>
          </a:xfrm>
          <a:prstGeom prst="rect">
            <a:avLst/>
          </a:prstGeom>
          <a:noFill/>
          <a:ln w="9525">
            <a:noFill/>
          </a:ln>
        </p:spPr>
        <p:txBody>
          <a:bodyPr wrap="square">
            <a:spAutoFit/>
          </a:bodyPr>
          <a:lstStyle/>
          <a:p>
            <a:pPr eaLnBrk="1" hangingPunct="1"/>
            <a:r>
              <a:rPr lang="zh-CN" altLang="en-US" sz="2800" b="1" dirty="0">
                <a:solidFill>
                  <a:srgbClr val="FF0000"/>
                </a:solidFill>
              </a:rPr>
              <a:t>形成</a:t>
            </a:r>
            <a:r>
              <a:rPr lang="en-US" altLang="zh-CN" sz="2800" b="1" dirty="0">
                <a:solidFill>
                  <a:srgbClr val="FF0000"/>
                </a:solidFill>
                <a:latin typeface="Arial" panose="020B0604020202020204" pitchFamily="34" charset="0"/>
              </a:rPr>
              <a:t>    </a:t>
            </a:r>
            <a:r>
              <a:rPr lang="zh-CN" altLang="en-US" sz="2400" dirty="0"/>
              <a:t>构成；演变完成。强调</a:t>
            </a:r>
            <a:r>
              <a:rPr lang="zh-CN" altLang="en-US" sz="2400" dirty="0">
                <a:solidFill>
                  <a:schemeClr val="accent1"/>
                </a:solidFill>
              </a:rPr>
              <a:t>过程</a:t>
            </a:r>
            <a:endParaRPr lang="en-US" altLang="zh-CN" sz="2800" b="1" dirty="0">
              <a:solidFill>
                <a:schemeClr val="accent1"/>
              </a:solidFill>
            </a:endParaRPr>
          </a:p>
          <a:p>
            <a:pPr eaLnBrk="1" hangingPunct="1"/>
            <a:endParaRPr lang="en-US" altLang="zh-CN" sz="2800" b="1" dirty="0">
              <a:solidFill>
                <a:srgbClr val="FF0000"/>
              </a:solidFill>
            </a:endParaRPr>
          </a:p>
          <a:p>
            <a:pPr eaLnBrk="1" hangingPunct="1"/>
            <a:r>
              <a:rPr lang="zh-CN" altLang="en-US" sz="2800" b="1" dirty="0">
                <a:solidFill>
                  <a:srgbClr val="FF0000"/>
                </a:solidFill>
              </a:rPr>
              <a:t>变成    </a:t>
            </a:r>
            <a:r>
              <a:rPr lang="zh-CN" altLang="en-US" sz="2400" dirty="0"/>
              <a:t>依靠从一种形态转换成另一种形态，强调</a:t>
            </a:r>
            <a:r>
              <a:rPr lang="zh-CN" altLang="en-US" sz="2400" dirty="0">
                <a:solidFill>
                  <a:schemeClr val="accent1"/>
                </a:solidFill>
              </a:rPr>
              <a:t>变化</a:t>
            </a:r>
            <a:endParaRPr lang="en-US" altLang="zh-CN" sz="2400" dirty="0">
              <a:solidFill>
                <a:schemeClr val="accent1"/>
              </a:solidFill>
              <a:latin typeface="Arial" panose="020B0604020202020204" pitchFamily="34" charset="0"/>
            </a:endParaRPr>
          </a:p>
          <a:p>
            <a:pPr eaLnBrk="1" hangingPunct="1">
              <a:lnSpc>
                <a:spcPct val="150000"/>
              </a:lnSpc>
            </a:pPr>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）长时间的风吹雨打，逐渐形成了这片独特的风蚀地貌。</a:t>
            </a:r>
            <a:endParaRPr lang="en-US" altLang="zh-CN" sz="2400" dirty="0">
              <a:latin typeface="Arial" panose="020B0604020202020204" pitchFamily="34" charset="0"/>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2</a:t>
            </a:r>
            <a:r>
              <a:rPr lang="zh-CN" altLang="en-US" sz="2400" dirty="0">
                <a:solidFill>
                  <a:srgbClr val="333333"/>
                </a:solidFill>
                <a:latin typeface="Helvetica Neue"/>
              </a:rPr>
              <a:t>）</a:t>
            </a:r>
            <a:r>
              <a:rPr lang="zh-CN" altLang="en-US" sz="2400" dirty="0">
                <a:latin typeface="Helvetica Neue"/>
              </a:rPr>
              <a:t>经过无数年的地质变化，山脉逐渐形成，如今成为大地的脊梁。</a:t>
            </a:r>
            <a:endParaRPr lang="en-US" altLang="zh-CN" sz="2400" dirty="0">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3</a:t>
            </a:r>
            <a:r>
              <a:rPr lang="zh-CN" altLang="en-US" sz="2400" dirty="0">
                <a:solidFill>
                  <a:srgbClr val="333333"/>
                </a:solidFill>
                <a:latin typeface="Helvetica Neue"/>
              </a:rPr>
              <a:t>）随着时间的推移，那片荒芜的土地逐渐变成了繁茂的森林。</a:t>
            </a:r>
            <a:endParaRPr lang="en-US" altLang="zh-CN" sz="2400" dirty="0">
              <a:solidFill>
                <a:srgbClr val="333333"/>
              </a:solidFill>
              <a:latin typeface="Helvetica Neue"/>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）在阳光的照耀下，冰块慢慢融化，最终变成了清澈的溪流。</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4"/>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词语比较</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516890" y="1252220"/>
            <a:ext cx="10866120" cy="4089068"/>
          </a:xfrm>
          <a:prstGeom prst="rect">
            <a:avLst/>
          </a:prstGeom>
          <a:noFill/>
          <a:ln w="9525">
            <a:noFill/>
          </a:ln>
        </p:spPr>
        <p:txBody>
          <a:bodyPr wrap="square">
            <a:spAutoFit/>
          </a:bodyPr>
          <a:lstStyle/>
          <a:p>
            <a:pPr eaLnBrk="1" hangingPunct="1"/>
            <a:r>
              <a:rPr lang="zh-CN" altLang="en-US" sz="2800" b="1" dirty="0">
                <a:solidFill>
                  <a:srgbClr val="FF0000"/>
                </a:solidFill>
                <a:latin typeface="Arial" panose="020B0604020202020204" pitchFamily="34" charset="0"/>
              </a:rPr>
              <a:t>形状</a:t>
            </a:r>
            <a:r>
              <a:rPr lang="en-US" altLang="zh-CN" sz="2800" b="1" dirty="0">
                <a:solidFill>
                  <a:srgbClr val="FF0000"/>
                </a:solidFill>
                <a:latin typeface="Arial" panose="020B0604020202020204" pitchFamily="34" charset="0"/>
              </a:rPr>
              <a:t>    </a:t>
            </a:r>
            <a:r>
              <a:rPr lang="zh-CN" altLang="en-US" sz="2400" dirty="0"/>
              <a:t>特定实物或物质的一种存在或表现形式；</a:t>
            </a:r>
            <a:r>
              <a:rPr lang="zh-CN" altLang="en-US" sz="2400" dirty="0">
                <a:solidFill>
                  <a:schemeClr val="accent1"/>
                </a:solidFill>
              </a:rPr>
              <a:t>形状可以是实体存在的反映</a:t>
            </a:r>
            <a:endParaRPr lang="en-US" altLang="zh-CN" sz="2800" b="1" dirty="0">
              <a:solidFill>
                <a:schemeClr val="accent1"/>
              </a:solidFill>
            </a:endParaRPr>
          </a:p>
          <a:p>
            <a:pPr eaLnBrk="1" hangingPunct="1"/>
            <a:endParaRPr lang="en-US" altLang="zh-CN" sz="2800" b="1" dirty="0">
              <a:solidFill>
                <a:srgbClr val="FF0000"/>
              </a:solidFill>
            </a:endParaRPr>
          </a:p>
          <a:p>
            <a:pPr eaLnBrk="1" hangingPunct="1"/>
            <a:r>
              <a:rPr lang="zh-CN" altLang="en-US" sz="2800" b="1" dirty="0">
                <a:solidFill>
                  <a:srgbClr val="FF0000"/>
                </a:solidFill>
              </a:rPr>
              <a:t>形态    </a:t>
            </a:r>
            <a:r>
              <a:rPr lang="zh-CN" altLang="en-US" sz="2400" dirty="0"/>
              <a:t>事物的形式与状态；</a:t>
            </a:r>
            <a:r>
              <a:rPr lang="zh-CN" altLang="en-US" sz="2400" dirty="0">
                <a:solidFill>
                  <a:schemeClr val="accent1"/>
                </a:solidFill>
              </a:rPr>
              <a:t>形态有时可以是非实体性质的</a:t>
            </a:r>
            <a:endParaRPr lang="en-US" altLang="zh-CN" sz="2400" dirty="0">
              <a:solidFill>
                <a:schemeClr val="accent1"/>
              </a:solidFill>
              <a:latin typeface="Arial" panose="020B0604020202020204" pitchFamily="34" charset="0"/>
            </a:endParaRPr>
          </a:p>
          <a:p>
            <a:pPr eaLnBrk="1" hangingPunct="1">
              <a:lnSpc>
                <a:spcPct val="150000"/>
              </a:lnSpc>
            </a:pPr>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）这块石头的形状非常奇特，像是一个小小的金字塔。</a:t>
            </a:r>
            <a:endParaRPr lang="en-US" altLang="zh-CN" sz="2400" dirty="0">
              <a:latin typeface="Arial" panose="020B0604020202020204" pitchFamily="34" charset="0"/>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2</a:t>
            </a:r>
            <a:r>
              <a:rPr lang="zh-CN" altLang="en-US" sz="2400" dirty="0">
                <a:solidFill>
                  <a:srgbClr val="333333"/>
                </a:solidFill>
                <a:latin typeface="Helvetica Neue"/>
              </a:rPr>
              <a:t>）</a:t>
            </a:r>
            <a:r>
              <a:rPr lang="zh-CN" altLang="en-US" sz="2400" dirty="0">
                <a:latin typeface="Helvetica Neue"/>
              </a:rPr>
              <a:t>圆形的饼干和方形的巧克力，它们的形状不同但同样美味。</a:t>
            </a:r>
            <a:endParaRPr lang="en-US" altLang="zh-CN" sz="2400" dirty="0">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3</a:t>
            </a:r>
            <a:r>
              <a:rPr lang="zh-CN" altLang="en-US" sz="2400" dirty="0">
                <a:solidFill>
                  <a:srgbClr val="333333"/>
                </a:solidFill>
                <a:latin typeface="Helvetica Neue"/>
              </a:rPr>
              <a:t>）这片云朵的形态不断变化，时而像只绵羊，时而像朵棉花。</a:t>
            </a:r>
            <a:endParaRPr lang="en-US" altLang="zh-CN" sz="2400" dirty="0">
              <a:solidFill>
                <a:srgbClr val="333333"/>
              </a:solidFill>
              <a:latin typeface="Helvetica Neue"/>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）夜幕降临，星空中的星星闪烁着不同的形态</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2119635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2"/>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反义词</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516890" y="1263592"/>
            <a:ext cx="10866120" cy="5012398"/>
          </a:xfrm>
          <a:prstGeom prst="rect">
            <a:avLst/>
          </a:prstGeom>
          <a:noFill/>
          <a:ln w="9525">
            <a:noFill/>
          </a:ln>
        </p:spPr>
        <p:txBody>
          <a:bodyPr wrap="square">
            <a:spAutoFit/>
          </a:bodyPr>
          <a:lstStyle/>
          <a:p>
            <a:pPr eaLnBrk="1" hangingPunct="1"/>
            <a:r>
              <a:rPr lang="zh-CN" altLang="en-US" sz="2800" b="1" dirty="0">
                <a:solidFill>
                  <a:srgbClr val="FF0000"/>
                </a:solidFill>
                <a:latin typeface="Arial" panose="020B0604020202020204" pitchFamily="34" charset="0"/>
              </a:rPr>
              <a:t>天然</a:t>
            </a:r>
            <a:r>
              <a:rPr lang="en-US" altLang="zh-CN" sz="2800" b="1" dirty="0">
                <a:solidFill>
                  <a:srgbClr val="FF0000"/>
                </a:solidFill>
                <a:latin typeface="Arial" panose="020B0604020202020204" pitchFamily="34" charset="0"/>
              </a:rPr>
              <a:t>    </a:t>
            </a:r>
            <a:r>
              <a:rPr lang="zh-CN" altLang="en-US" sz="2400" dirty="0"/>
              <a:t>自然赋予的；生来就有的；自然生成的；自然形成的</a:t>
            </a:r>
            <a:endParaRPr lang="en-US" altLang="zh-CN" sz="2400" dirty="0"/>
          </a:p>
          <a:p>
            <a:pPr eaLnBrk="1" hangingPunct="1"/>
            <a:endParaRPr lang="en-US" altLang="zh-CN" sz="2800" b="1" dirty="0">
              <a:solidFill>
                <a:srgbClr val="FF0000"/>
              </a:solidFill>
            </a:endParaRPr>
          </a:p>
          <a:p>
            <a:pPr eaLnBrk="1" hangingPunct="1"/>
            <a:r>
              <a:rPr lang="zh-CN" altLang="en-US" sz="2800" b="1" dirty="0">
                <a:solidFill>
                  <a:srgbClr val="FF0000"/>
                </a:solidFill>
              </a:rPr>
              <a:t>人造    </a:t>
            </a:r>
            <a:r>
              <a:rPr lang="zh-CN" altLang="en-US" sz="2400" dirty="0"/>
              <a:t>依靠人模仿自然的技能来制造；人工制造而成的</a:t>
            </a:r>
            <a:endParaRPr lang="en-US" altLang="zh-CN" sz="2400" dirty="0"/>
          </a:p>
          <a:p>
            <a:pPr eaLnBrk="1" hangingPunct="1"/>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）天然蜂蜜是从蜜蜂采集的花蜜中自然酿成的，具有独特的口感和营养价值。</a:t>
            </a:r>
            <a:r>
              <a:rPr lang="zh-CN" altLang="en-US" sz="2400" dirty="0">
                <a:solidFill>
                  <a:srgbClr val="333333"/>
                </a:solidFill>
                <a:latin typeface="Helvetica Neue"/>
              </a:rPr>
              <a:t>（</a:t>
            </a:r>
            <a:r>
              <a:rPr lang="en-US" altLang="zh-CN" sz="2400" dirty="0">
                <a:solidFill>
                  <a:srgbClr val="333333"/>
                </a:solidFill>
                <a:latin typeface="Helvetica Neue"/>
              </a:rPr>
              <a:t>2</a:t>
            </a:r>
            <a:r>
              <a:rPr lang="zh-CN" altLang="en-US" sz="2400" dirty="0">
                <a:solidFill>
                  <a:srgbClr val="333333"/>
                </a:solidFill>
                <a:latin typeface="Helvetica Neue"/>
              </a:rPr>
              <a:t>）</a:t>
            </a:r>
            <a:r>
              <a:rPr lang="zh-CN" altLang="en-US" sz="2400" dirty="0">
                <a:latin typeface="Helvetica Neue"/>
              </a:rPr>
              <a:t>天然形成的峡谷，其陡峭的岩壁和深邃的谷底，都是大自然亿万年地质运动的杰作。</a:t>
            </a:r>
            <a:endParaRPr lang="en-US" altLang="zh-CN" sz="2400" dirty="0">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3</a:t>
            </a:r>
            <a:r>
              <a:rPr lang="zh-CN" altLang="en-US" sz="2400" dirty="0">
                <a:solidFill>
                  <a:srgbClr val="333333"/>
                </a:solidFill>
                <a:latin typeface="Helvetica Neue"/>
              </a:rPr>
              <a:t>）人造卫星是人类科技的杰出成果，它们绕地球运行，用于气象观测、通信和科学研究。</a:t>
            </a:r>
            <a:endParaRPr lang="en-US" altLang="zh-CN" sz="2400" dirty="0">
              <a:solidFill>
                <a:srgbClr val="333333"/>
              </a:solidFill>
              <a:latin typeface="Helvetica Neue"/>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）人造纤维是一种由化学方法制成的纤维。</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102233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2"/>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反义词</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862884" y="1726739"/>
            <a:ext cx="10866120" cy="3904402"/>
          </a:xfrm>
          <a:prstGeom prst="rect">
            <a:avLst/>
          </a:prstGeom>
          <a:noFill/>
          <a:ln w="9525">
            <a:noFill/>
          </a:ln>
        </p:spPr>
        <p:txBody>
          <a:bodyPr wrap="square">
            <a:spAutoFit/>
          </a:bodyPr>
          <a:lstStyle/>
          <a:p>
            <a:pPr eaLnBrk="1" hangingPunct="1"/>
            <a:r>
              <a:rPr lang="zh-CN" altLang="en-US" sz="2800" b="1" dirty="0">
                <a:solidFill>
                  <a:srgbClr val="FF0000"/>
                </a:solidFill>
              </a:rPr>
              <a:t>干燥</a:t>
            </a:r>
            <a:r>
              <a:rPr lang="en-US" altLang="zh-CN" sz="2800" b="1" dirty="0">
                <a:solidFill>
                  <a:srgbClr val="FF0000"/>
                </a:solidFill>
                <a:latin typeface="Arial" panose="020B0604020202020204" pitchFamily="34" charset="0"/>
              </a:rPr>
              <a:t>    </a:t>
            </a:r>
            <a:r>
              <a:rPr lang="zh-CN" altLang="en-US" sz="2400" dirty="0"/>
              <a:t>缺乏水分</a:t>
            </a:r>
            <a:endParaRPr lang="en-US" altLang="zh-CN" sz="2400" dirty="0"/>
          </a:p>
          <a:p>
            <a:pPr eaLnBrk="1" hangingPunct="1"/>
            <a:endParaRPr lang="en-US" altLang="zh-CN" sz="2800" b="1" dirty="0">
              <a:solidFill>
                <a:srgbClr val="FF0000"/>
              </a:solidFill>
            </a:endParaRPr>
          </a:p>
          <a:p>
            <a:pPr eaLnBrk="1" hangingPunct="1"/>
            <a:r>
              <a:rPr lang="zh-CN" altLang="en-US" sz="2800" b="1" dirty="0">
                <a:solidFill>
                  <a:srgbClr val="FF0000"/>
                </a:solidFill>
              </a:rPr>
              <a:t>潮湿    </a:t>
            </a:r>
            <a:r>
              <a:rPr lang="zh-CN" altLang="en-US" sz="2400" dirty="0"/>
              <a:t>含水分比正常状态下多；湿度大</a:t>
            </a:r>
            <a:endParaRPr lang="en-US" altLang="zh-CN" sz="2400" dirty="0"/>
          </a:p>
          <a:p>
            <a:pPr eaLnBrk="1" hangingPunct="1"/>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）沙漠非常干燥，几乎没有水</a:t>
            </a:r>
            <a:r>
              <a:rPr lang="zh-CN" altLang="en-US" sz="2400" dirty="0"/>
              <a:t>。</a:t>
            </a:r>
            <a:endParaRPr lang="en-US" altLang="zh-CN" sz="2400" dirty="0"/>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2</a:t>
            </a:r>
            <a:r>
              <a:rPr lang="zh-CN" altLang="en-US" sz="2400" dirty="0">
                <a:solidFill>
                  <a:srgbClr val="333333"/>
                </a:solidFill>
                <a:latin typeface="Helvetica Neue"/>
              </a:rPr>
              <a:t>）</a:t>
            </a:r>
            <a:r>
              <a:rPr lang="zh-CN" altLang="en-US" sz="2400" dirty="0">
                <a:latin typeface="Helvetica Neue"/>
              </a:rPr>
              <a:t>冬天空气很干燥，我们需要多喝水。</a:t>
            </a:r>
            <a:endParaRPr lang="en-US" altLang="zh-CN" sz="2400" dirty="0">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3</a:t>
            </a:r>
            <a:r>
              <a:rPr lang="zh-CN" altLang="en-US" sz="2400" dirty="0">
                <a:solidFill>
                  <a:srgbClr val="333333"/>
                </a:solidFill>
                <a:latin typeface="Helvetica Neue"/>
              </a:rPr>
              <a:t>）雨后的大地很潮湿，走路要小心滑倒。</a:t>
            </a:r>
            <a:endParaRPr lang="en-US" altLang="zh-CN" sz="2400" dirty="0">
              <a:solidFill>
                <a:srgbClr val="333333"/>
              </a:solidFill>
              <a:latin typeface="Helvetica Neue"/>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）早晨的露水让树叶变得潮湿，闪闪发亮。</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72927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386" name="组合 10"/>
          <p:cNvGrpSpPr/>
          <p:nvPr/>
        </p:nvGrpSpPr>
        <p:grpSpPr>
          <a:xfrm>
            <a:off x="1450433" y="273685"/>
            <a:ext cx="3446463" cy="708660"/>
            <a:chOff x="8519" y="871"/>
            <a:chExt cx="5428" cy="1116"/>
          </a:xfrm>
        </p:grpSpPr>
        <p:sp>
          <p:nvSpPr>
            <p:cNvPr id="16388" name="文本框 6"/>
            <p:cNvSpPr txBox="1"/>
            <p:nvPr/>
          </p:nvSpPr>
          <p:spPr>
            <a:xfrm>
              <a:off x="9943" y="892"/>
              <a:ext cx="2580" cy="822"/>
            </a:xfrm>
            <a:prstGeom prst="rect">
              <a:avLst/>
            </a:prstGeom>
            <a:noFill/>
            <a:ln w="9525">
              <a:noFill/>
            </a:ln>
          </p:spPr>
          <p:txBody>
            <a:bodyPr>
              <a:spAutoFit/>
            </a:bodyPr>
            <a:lstStyle/>
            <a:p>
              <a:pPr algn="ctr" eaLnBrk="1" hangingPunct="1"/>
              <a:r>
                <a:rPr lang="zh-CN" altLang="en-US" sz="2800" dirty="0">
                  <a:ln w="22225">
                    <a:solidFill>
                      <a:schemeClr val="accent2"/>
                    </a:solidFill>
                    <a:prstDash val="solid"/>
                  </a:ln>
                  <a:solidFill>
                    <a:schemeClr val="accent2">
                      <a:lumMod val="40000"/>
                      <a:lumOff val="60000"/>
                    </a:schemeClr>
                  </a:solidFill>
                  <a:latin typeface="汉仪中宋简" panose="02010600000101010101" charset="-122"/>
                  <a:ea typeface="汉仪中宋简" panose="02010600000101010101" charset="-122"/>
                  <a:sym typeface="微软雅黑" panose="020B0503020204020204" pitchFamily="34" charset="-122"/>
                </a:rPr>
                <a:t>近义词</a:t>
              </a:r>
              <a:endParaRPr lang="zh-CN" altLang="en-US" sz="2800" dirty="0">
                <a:latin typeface="汉仪中宋简" panose="02010600000101010101" charset="-122"/>
                <a:ea typeface="汉仪中宋简" panose="02010600000101010101" charset="-122"/>
              </a:endParaRPr>
            </a:p>
          </p:txBody>
        </p:sp>
        <p:sp>
          <p:nvSpPr>
            <p:cNvPr id="16389" name="文本框 7"/>
            <p:cNvSpPr txBox="1"/>
            <p:nvPr/>
          </p:nvSpPr>
          <p:spPr>
            <a:xfrm>
              <a:off x="8519" y="1553"/>
              <a:ext cx="5428" cy="434"/>
            </a:xfrm>
            <a:prstGeom prst="rect">
              <a:avLst/>
            </a:prstGeom>
            <a:noFill/>
            <a:ln w="9525">
              <a:noFill/>
            </a:ln>
          </p:spPr>
          <p:txBody>
            <a:bodyPr>
              <a:spAutoFit/>
            </a:bodyPr>
            <a:lstStyle/>
            <a:p>
              <a:pPr algn="ctr" eaLnBrk="1" hangingPunct="1"/>
              <a:r>
                <a:rPr lang="en-US" altLang="zh-CN" sz="1200" dirty="0">
                  <a:solidFill>
                    <a:srgbClr val="FFC000"/>
                  </a:solidFill>
                  <a:latin typeface="思源黑体 CN Light" charset="-122"/>
                  <a:ea typeface="思源黑体 CN Light" charset="-122"/>
                </a:rPr>
                <a:t>——</a:t>
              </a:r>
              <a:r>
                <a:rPr lang="en-US" altLang="zh-CN" sz="1200" dirty="0">
                  <a:solidFill>
                    <a:srgbClr val="767171"/>
                  </a:solidFill>
                  <a:latin typeface="思源黑体 CN Light" charset="-122"/>
                  <a:ea typeface="思源黑体 CN Light" charset="-122"/>
                </a:rPr>
                <a:t> </a:t>
              </a:r>
              <a:r>
                <a:rPr lang="en-US" altLang="zh-CN" sz="1200" dirty="0">
                  <a:solidFill>
                    <a:srgbClr val="FFC000"/>
                  </a:solidFill>
                  <a:latin typeface="思源黑体 CN Light" charset="-122"/>
                  <a:ea typeface="思源黑体 CN Light" charset="-122"/>
                </a:rPr>
                <a:t>—</a:t>
              </a:r>
            </a:p>
          </p:txBody>
        </p:sp>
        <p:grpSp>
          <p:nvGrpSpPr>
            <p:cNvPr id="16390" name="组合 8"/>
            <p:cNvGrpSpPr/>
            <p:nvPr/>
          </p:nvGrpSpPr>
          <p:grpSpPr>
            <a:xfrm>
              <a:off x="9037" y="871"/>
              <a:ext cx="1127" cy="880"/>
              <a:chOff x="6456" y="874"/>
              <a:chExt cx="1127" cy="880"/>
            </a:xfrm>
          </p:grpSpPr>
          <p:sp>
            <p:nvSpPr>
              <p:cNvPr id="16391" name="文本框 5"/>
              <p:cNvSpPr txBox="1"/>
              <p:nvPr/>
            </p:nvSpPr>
            <p:spPr>
              <a:xfrm>
                <a:off x="6456" y="951"/>
                <a:ext cx="1127" cy="725"/>
              </a:xfrm>
              <a:prstGeom prst="rect">
                <a:avLst/>
              </a:prstGeom>
              <a:noFill/>
              <a:ln w="9525">
                <a:noFill/>
              </a:ln>
            </p:spPr>
            <p:txBody>
              <a:bodyPr>
                <a:spAutoFit/>
              </a:bodyPr>
              <a:lstStyle/>
              <a:p>
                <a:pPr algn="ctr" eaLnBrk="1" hangingPunct="1"/>
                <a:r>
                  <a:rPr lang="en-US" altLang="zh-CN" sz="2400" dirty="0">
                    <a:solidFill>
                      <a:srgbClr val="767171"/>
                    </a:solidFill>
                    <a:latin typeface="汉仪中宋简" panose="02010600000101010101" charset="-122"/>
                    <a:ea typeface="汉仪中宋简" panose="02010600000101010101" charset="-122"/>
                  </a:rPr>
                  <a:t>Ⅰ</a:t>
                </a:r>
              </a:p>
            </p:txBody>
          </p:sp>
          <p:sp>
            <p:nvSpPr>
              <p:cNvPr id="2" name="矩形 1"/>
              <p:cNvSpPr/>
              <p:nvPr/>
            </p:nvSpPr>
            <p:spPr>
              <a:xfrm>
                <a:off x="6582" y="874"/>
                <a:ext cx="878" cy="8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grpSp>
      <p:sp>
        <p:nvSpPr>
          <p:cNvPr id="16387" name="文本框 24"/>
          <p:cNvSpPr txBox="1"/>
          <p:nvPr/>
        </p:nvSpPr>
        <p:spPr>
          <a:xfrm>
            <a:off x="862884" y="1726739"/>
            <a:ext cx="10866120" cy="3904402"/>
          </a:xfrm>
          <a:prstGeom prst="rect">
            <a:avLst/>
          </a:prstGeom>
          <a:noFill/>
          <a:ln w="9525">
            <a:noFill/>
          </a:ln>
        </p:spPr>
        <p:txBody>
          <a:bodyPr wrap="square">
            <a:spAutoFit/>
          </a:bodyPr>
          <a:lstStyle/>
          <a:p>
            <a:pPr eaLnBrk="1" hangingPunct="1"/>
            <a:r>
              <a:rPr lang="zh-CN" altLang="en-US" sz="2800" b="1" dirty="0">
                <a:solidFill>
                  <a:srgbClr val="FF0000"/>
                </a:solidFill>
                <a:latin typeface="Arial" panose="020B0604020202020204" pitchFamily="34" charset="0"/>
              </a:rPr>
              <a:t>孕育</a:t>
            </a:r>
            <a:r>
              <a:rPr lang="en-US" altLang="zh-CN" sz="2800" b="1" dirty="0">
                <a:solidFill>
                  <a:srgbClr val="FF0000"/>
                </a:solidFill>
                <a:latin typeface="Arial" panose="020B0604020202020204" pitchFamily="34" charset="0"/>
              </a:rPr>
              <a:t>    </a:t>
            </a:r>
            <a:r>
              <a:rPr lang="zh-CN" altLang="en-US" sz="2400" dirty="0"/>
              <a:t>缺乏水分怀胎而生育；从既存事物中酝酿出新事物</a:t>
            </a:r>
            <a:endParaRPr lang="en-US" altLang="zh-CN" sz="2400" dirty="0"/>
          </a:p>
          <a:p>
            <a:pPr eaLnBrk="1" hangingPunct="1"/>
            <a:endParaRPr lang="en-US" altLang="zh-CN" sz="2800" b="1" dirty="0">
              <a:solidFill>
                <a:srgbClr val="FF0000"/>
              </a:solidFill>
            </a:endParaRPr>
          </a:p>
          <a:p>
            <a:pPr eaLnBrk="1" hangingPunct="1"/>
            <a:r>
              <a:rPr lang="zh-CN" altLang="en-US" sz="2800" b="1" dirty="0">
                <a:solidFill>
                  <a:srgbClr val="FF0000"/>
                </a:solidFill>
              </a:rPr>
              <a:t>生长    </a:t>
            </a:r>
            <a:r>
              <a:rPr lang="zh-CN" altLang="en-US" sz="2400" dirty="0"/>
              <a:t>出生和成长，产生和增长</a:t>
            </a:r>
            <a:endParaRPr lang="en-US" altLang="zh-CN" sz="2400" dirty="0"/>
          </a:p>
          <a:p>
            <a:pPr eaLnBrk="1" hangingPunct="1"/>
            <a:endParaRPr lang="en-US" altLang="zh-CN" sz="2400" dirty="0">
              <a:latin typeface="Arial" panose="020B0604020202020204" pitchFamily="34" charset="0"/>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1</a:t>
            </a:r>
            <a:r>
              <a:rPr lang="zh-CN" altLang="en-US" sz="2400" dirty="0">
                <a:latin typeface="Arial" panose="020B0604020202020204" pitchFamily="34" charset="0"/>
              </a:rPr>
              <a:t>）</a:t>
            </a:r>
            <a:r>
              <a:rPr lang="zh-CN" altLang="en-US" sz="2400" dirty="0">
                <a:latin typeface="Helvetica Neue"/>
              </a:rPr>
              <a:t>母亲的身体孕育了新生命。</a:t>
            </a:r>
            <a:endParaRPr lang="en-US" altLang="zh-CN" sz="2400" dirty="0">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2</a:t>
            </a:r>
            <a:r>
              <a:rPr lang="zh-CN" altLang="en-US" sz="2400" dirty="0">
                <a:solidFill>
                  <a:srgbClr val="333333"/>
                </a:solidFill>
                <a:latin typeface="Helvetica Neue"/>
              </a:rPr>
              <a:t>）长时间的风吹雨打，孕育了奇特的风蚀地貌。</a:t>
            </a:r>
            <a:endParaRPr lang="en-US" altLang="zh-CN" sz="2400" dirty="0">
              <a:solidFill>
                <a:srgbClr val="333333"/>
              </a:solidFill>
              <a:latin typeface="Helvetica Neue"/>
            </a:endParaRPr>
          </a:p>
          <a:p>
            <a:pPr eaLnBrk="1" hangingPunct="1">
              <a:lnSpc>
                <a:spcPct val="150000"/>
              </a:lnSpc>
            </a:pPr>
            <a:r>
              <a:rPr lang="zh-CN" altLang="en-US" sz="2400" dirty="0">
                <a:solidFill>
                  <a:srgbClr val="333333"/>
                </a:solidFill>
                <a:latin typeface="Helvetica Neue"/>
              </a:rPr>
              <a:t>（</a:t>
            </a:r>
            <a:r>
              <a:rPr lang="en-US" altLang="zh-CN" sz="2400" dirty="0">
                <a:solidFill>
                  <a:srgbClr val="333333"/>
                </a:solidFill>
                <a:latin typeface="Helvetica Neue"/>
              </a:rPr>
              <a:t>3</a:t>
            </a:r>
            <a:r>
              <a:rPr lang="zh-CN" altLang="en-US" sz="2400" dirty="0">
                <a:solidFill>
                  <a:srgbClr val="333333"/>
                </a:solidFill>
                <a:latin typeface="Helvetica Neue"/>
              </a:rPr>
              <a:t>）</a:t>
            </a:r>
            <a:r>
              <a:rPr lang="zh-CN" altLang="en-US" sz="2400" dirty="0"/>
              <a:t>干旱的土地无法孕育生命，因为没有足够的水分供植物生长。</a:t>
            </a:r>
            <a:endParaRPr lang="en-US" altLang="zh-CN" sz="2400" dirty="0">
              <a:solidFill>
                <a:srgbClr val="333333"/>
              </a:solidFill>
              <a:latin typeface="Helvetica Neue"/>
            </a:endParaRPr>
          </a:p>
          <a:p>
            <a:pPr eaLnBrk="1" hangingPunct="1">
              <a:lnSpc>
                <a:spcPct val="150000"/>
              </a:lnSpc>
            </a:pPr>
            <a:r>
              <a:rPr lang="zh-CN" altLang="en-US" sz="2400" dirty="0">
                <a:latin typeface="Arial" panose="020B0604020202020204" pitchFamily="34" charset="0"/>
              </a:rPr>
              <a:t>（</a:t>
            </a:r>
            <a:r>
              <a:rPr lang="en-US" altLang="zh-CN" sz="2400" dirty="0">
                <a:latin typeface="Arial" panose="020B0604020202020204" pitchFamily="34" charset="0"/>
              </a:rPr>
              <a:t>4</a:t>
            </a:r>
            <a:r>
              <a:rPr lang="zh-CN" altLang="en-US" sz="2400" dirty="0">
                <a:latin typeface="Arial" panose="020B0604020202020204" pitchFamily="34" charset="0"/>
              </a:rPr>
              <a:t>）沙漠中的沙丘，在风的吹拂下不断生长，形成了独特的波浪状地貌。</a:t>
            </a:r>
          </a:p>
        </p:txBody>
      </p:sp>
      <p:sp>
        <p:nvSpPr>
          <p:cNvPr id="3" name="文本框 2"/>
          <p:cNvSpPr txBox="1"/>
          <p:nvPr/>
        </p:nvSpPr>
        <p:spPr>
          <a:xfrm>
            <a:off x="8098790" y="1632585"/>
            <a:ext cx="3284220" cy="3683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3861002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MTMsImhkaWQiOiIxYjUzOTgxMzU3ZjkzNjA3NmUyZTFkOGNhMWVhNDYxOSIsInVzZXJDb3VudCI6MTN9"/>
</p:tagLst>
</file>

<file path=ppt/tags/tag1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5883</TotalTime>
  <Words>1616</Words>
  <Application>Microsoft Office PowerPoint</Application>
  <PresentationFormat>宽屏</PresentationFormat>
  <Paragraphs>212</Paragraphs>
  <Slides>41</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Helvetica Neue</vt:lpstr>
      <vt:lpstr>Noto Serif CJK SC SemiBold</vt:lpstr>
      <vt:lpstr>等线</vt:lpstr>
      <vt:lpstr>汉仪中宋简</vt:lpstr>
      <vt:lpstr>华文琥珀</vt:lpstr>
      <vt:lpstr>思源黑体 CN Light</vt:lpstr>
      <vt:lpstr>思源黑体 CN Medium</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王调</dc:creator>
  <cp:lastModifiedBy>调 王</cp:lastModifiedBy>
  <cp:revision>223</cp:revision>
  <dcterms:created xsi:type="dcterms:W3CDTF">2019-06-19T02:08:00Z</dcterms:created>
  <dcterms:modified xsi:type="dcterms:W3CDTF">2024-04-24T13:23:46Z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KSOTemplateUUID">
    <vt:lpwstr>v1.0_mb_uqWO7bMmhxUsrjoBs9GadQ==</vt:lpwstr>
  </property>
  <property fmtid="{D5CDD505-2E9C-101B-9397-08002B2CF9AE}" pid="4" name="ICV">
    <vt:lpwstr>CE38CC1D24884E99A45500DDABB2F391</vt:lpwstr>
  </property>
</Properties>
</file>