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55" autoAdjust="0"/>
    <p:restoredTop sz="94660"/>
  </p:normalViewPr>
  <p:slideViewPr>
    <p:cSldViewPr snapToGrid="0">
      <p:cViewPr>
        <p:scale>
          <a:sx n="75" d="100"/>
          <a:sy n="75" d="100"/>
        </p:scale>
        <p:origin x="2028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BEBD-EE18-4698-8C3A-2B836B66980C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E43FC5B-AB4E-40C5-9CDC-2EABD4DE32C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868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BEBD-EE18-4698-8C3A-2B836B66980C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FC5B-AB4E-40C5-9CDC-2EABD4DE32CC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365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BEBD-EE18-4698-8C3A-2B836B66980C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FC5B-AB4E-40C5-9CDC-2EABD4DE32C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588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BEBD-EE18-4698-8C3A-2B836B66980C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FC5B-AB4E-40C5-9CDC-2EABD4DE32C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110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BEBD-EE18-4698-8C3A-2B836B66980C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FC5B-AB4E-40C5-9CDC-2EABD4DE32C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455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BEBD-EE18-4698-8C3A-2B836B66980C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FC5B-AB4E-40C5-9CDC-2EABD4DE32CC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676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BEBD-EE18-4698-8C3A-2B836B66980C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FC5B-AB4E-40C5-9CDC-2EABD4DE32CC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330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BEBD-EE18-4698-8C3A-2B836B66980C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FC5B-AB4E-40C5-9CDC-2EABD4DE32CC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489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BEBD-EE18-4698-8C3A-2B836B66980C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FC5B-AB4E-40C5-9CDC-2EABD4DE3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7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BEBD-EE18-4698-8C3A-2B836B66980C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FC5B-AB4E-40C5-9CDC-2EABD4DE32C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22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A2BBEBD-EE18-4698-8C3A-2B836B66980C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FC5B-AB4E-40C5-9CDC-2EABD4DE32C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30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BBEBD-EE18-4698-8C3A-2B836B66980C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E43FC5B-AB4E-40C5-9CDC-2EABD4DE32C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383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B84F9-9FC1-4239-8D22-6E2EC1331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Predicting Miles Per Gallon With a Given Car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DA12C-C115-4D4A-81C7-48A26E615E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sz="3600" dirty="0"/>
              <a:t>Derek Albosta</a:t>
            </a:r>
          </a:p>
          <a:p>
            <a:r>
              <a:rPr lang="en-US" sz="3600" dirty="0"/>
              <a:t>Nov. 30 2018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113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4BCF2-597B-4144-8D66-06EC8C2DC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791704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7B7BE-B26C-439B-B45D-99FCDCF7F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in this study are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C273AB6-C0CC-4645-95AE-B2F5EE9E88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151126"/>
              </p:ext>
            </p:extLst>
          </p:nvPr>
        </p:nvGraphicFramePr>
        <p:xfrm>
          <a:off x="1029646" y="2397064"/>
          <a:ext cx="6828480" cy="3488790"/>
        </p:xfrm>
        <a:graphic>
          <a:graphicData uri="http://schemas.openxmlformats.org/drawingml/2006/table">
            <a:tbl>
              <a:tblPr/>
              <a:tblGrid>
                <a:gridCol w="2276160">
                  <a:extLst>
                    <a:ext uri="{9D8B030D-6E8A-4147-A177-3AD203B41FA5}">
                      <a16:colId xmlns:a16="http://schemas.microsoft.com/office/drawing/2014/main" val="4008766531"/>
                    </a:ext>
                  </a:extLst>
                </a:gridCol>
                <a:gridCol w="2276160">
                  <a:extLst>
                    <a:ext uri="{9D8B030D-6E8A-4147-A177-3AD203B41FA5}">
                      <a16:colId xmlns:a16="http://schemas.microsoft.com/office/drawing/2014/main" val="1122575807"/>
                    </a:ext>
                  </a:extLst>
                </a:gridCol>
                <a:gridCol w="2276160">
                  <a:extLst>
                    <a:ext uri="{9D8B030D-6E8A-4147-A177-3AD203B41FA5}">
                      <a16:colId xmlns:a16="http://schemas.microsoft.com/office/drawing/2014/main" val="2245247926"/>
                    </a:ext>
                  </a:extLst>
                </a:gridCol>
              </a:tblGrid>
              <a:tr h="266059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[, 1]</a:t>
                      </a:r>
                    </a:p>
                  </a:txBody>
                  <a:tcPr marL="65012" marR="65012" marT="32505" marB="32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mpg</a:t>
                      </a:r>
                    </a:p>
                  </a:txBody>
                  <a:tcPr marL="65012" marR="65012" marT="32505" marB="32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Miles/(US) gallon</a:t>
                      </a:r>
                    </a:p>
                  </a:txBody>
                  <a:tcPr marL="65012" marR="65012" marT="32505" marB="32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1583034"/>
                  </a:ext>
                </a:extLst>
              </a:tr>
              <a:tr h="266059"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[, 2]</a:t>
                      </a:r>
                    </a:p>
                  </a:txBody>
                  <a:tcPr marL="65012" marR="65012" marT="32505" marB="32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effectLst/>
                        </a:rPr>
                        <a:t>cyl</a:t>
                      </a:r>
                      <a:endParaRPr lang="en-US" sz="1400" dirty="0">
                        <a:effectLst/>
                      </a:endParaRPr>
                    </a:p>
                  </a:txBody>
                  <a:tcPr marL="65012" marR="65012" marT="32505" marB="32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Number of cylinders</a:t>
                      </a:r>
                    </a:p>
                  </a:txBody>
                  <a:tcPr marL="65012" marR="65012" marT="32505" marB="32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6211365"/>
                  </a:ext>
                </a:extLst>
              </a:tr>
              <a:tr h="266059"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[, 3]</a:t>
                      </a:r>
                    </a:p>
                  </a:txBody>
                  <a:tcPr marL="65012" marR="65012" marT="32505" marB="32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disp</a:t>
                      </a:r>
                    </a:p>
                  </a:txBody>
                  <a:tcPr marL="65012" marR="65012" marT="32505" marB="32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Displacement (cu.in.)</a:t>
                      </a:r>
                    </a:p>
                  </a:txBody>
                  <a:tcPr marL="65012" marR="65012" marT="32505" marB="32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63246"/>
                  </a:ext>
                </a:extLst>
              </a:tr>
              <a:tr h="266059"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[, 4]</a:t>
                      </a:r>
                    </a:p>
                  </a:txBody>
                  <a:tcPr marL="65012" marR="65012" marT="32505" marB="32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hp</a:t>
                      </a:r>
                    </a:p>
                  </a:txBody>
                  <a:tcPr marL="65012" marR="65012" marT="32505" marB="32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Gross horsepower</a:t>
                      </a:r>
                    </a:p>
                  </a:txBody>
                  <a:tcPr marL="65012" marR="65012" marT="32505" marB="32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083641"/>
                  </a:ext>
                </a:extLst>
              </a:tr>
              <a:tr h="266059"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[, 5]</a:t>
                      </a:r>
                    </a:p>
                  </a:txBody>
                  <a:tcPr marL="65012" marR="65012" marT="32505" marB="32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drat</a:t>
                      </a:r>
                    </a:p>
                  </a:txBody>
                  <a:tcPr marL="65012" marR="65012" marT="32505" marB="32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Rear axle ratio</a:t>
                      </a:r>
                    </a:p>
                  </a:txBody>
                  <a:tcPr marL="65012" marR="65012" marT="32505" marB="32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069642"/>
                  </a:ext>
                </a:extLst>
              </a:tr>
              <a:tr h="266059"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[, 6]</a:t>
                      </a:r>
                    </a:p>
                  </a:txBody>
                  <a:tcPr marL="65012" marR="65012" marT="32505" marB="32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wt</a:t>
                      </a:r>
                    </a:p>
                  </a:txBody>
                  <a:tcPr marL="65012" marR="65012" marT="32505" marB="32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Weight (1000 lbs)</a:t>
                      </a:r>
                    </a:p>
                  </a:txBody>
                  <a:tcPr marL="65012" marR="65012" marT="32505" marB="32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5419409"/>
                  </a:ext>
                </a:extLst>
              </a:tr>
              <a:tr h="266059"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[, 7]</a:t>
                      </a:r>
                    </a:p>
                  </a:txBody>
                  <a:tcPr marL="65012" marR="65012" marT="32505" marB="32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qsec</a:t>
                      </a:r>
                    </a:p>
                  </a:txBody>
                  <a:tcPr marL="65012" marR="65012" marT="32505" marB="32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1/4 mile time</a:t>
                      </a:r>
                    </a:p>
                  </a:txBody>
                  <a:tcPr marL="65012" marR="65012" marT="32505" marB="32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0649841"/>
                  </a:ext>
                </a:extLst>
              </a:tr>
              <a:tr h="467108"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[, 8]</a:t>
                      </a:r>
                    </a:p>
                  </a:txBody>
                  <a:tcPr marL="65012" marR="65012" marT="32505" marB="32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vs</a:t>
                      </a:r>
                    </a:p>
                  </a:txBody>
                  <a:tcPr marL="65012" marR="65012" marT="32505" marB="32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Engine (0 = V-shaped, 1 = straight)</a:t>
                      </a:r>
                    </a:p>
                  </a:txBody>
                  <a:tcPr marL="65012" marR="65012" marT="32505" marB="32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7021416"/>
                  </a:ext>
                </a:extLst>
              </a:tr>
              <a:tr h="467108"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[, 9]</a:t>
                      </a:r>
                    </a:p>
                  </a:txBody>
                  <a:tcPr marL="65012" marR="65012" marT="32505" marB="32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am</a:t>
                      </a:r>
                    </a:p>
                  </a:txBody>
                  <a:tcPr marL="65012" marR="65012" marT="32505" marB="32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Transmission (0 = automatic, 1 = manual)</a:t>
                      </a:r>
                    </a:p>
                  </a:txBody>
                  <a:tcPr marL="65012" marR="65012" marT="32505" marB="32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8177909"/>
                  </a:ext>
                </a:extLst>
              </a:tr>
              <a:tr h="266059"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[,10]</a:t>
                      </a:r>
                    </a:p>
                  </a:txBody>
                  <a:tcPr marL="65012" marR="65012" marT="32505" marB="32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gear</a:t>
                      </a:r>
                    </a:p>
                  </a:txBody>
                  <a:tcPr marL="65012" marR="65012" marT="32505" marB="32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Number of forward gears</a:t>
                      </a:r>
                    </a:p>
                  </a:txBody>
                  <a:tcPr marL="65012" marR="65012" marT="32505" marB="32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6482501"/>
                  </a:ext>
                </a:extLst>
              </a:tr>
              <a:tr h="266059"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[,11]</a:t>
                      </a:r>
                    </a:p>
                  </a:txBody>
                  <a:tcPr marL="65012" marR="65012" marT="32505" marB="32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carb</a:t>
                      </a:r>
                    </a:p>
                  </a:txBody>
                  <a:tcPr marL="65012" marR="65012" marT="32505" marB="32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Number of carburetors</a:t>
                      </a:r>
                    </a:p>
                  </a:txBody>
                  <a:tcPr marL="65012" marR="65012" marT="32505" marB="32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7863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606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62EE9-2F8C-4F41-A714-9F5DFC08A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E466C-7207-4B87-8941-64DA47780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1880407"/>
          </a:xfrm>
        </p:spPr>
        <p:txBody>
          <a:bodyPr/>
          <a:lstStyle/>
          <a:p>
            <a:r>
              <a:rPr lang="en-US" dirty="0"/>
              <a:t>Data extracted from the 1974 </a:t>
            </a:r>
            <a:r>
              <a:rPr lang="en-US" i="1" dirty="0"/>
              <a:t>Motor Trend</a:t>
            </a:r>
            <a:r>
              <a:rPr lang="en-US" dirty="0"/>
              <a:t> US magazine</a:t>
            </a:r>
          </a:p>
          <a:p>
            <a:r>
              <a:rPr lang="en-US" dirty="0"/>
              <a:t>Collected data comprises of fuel consumption and 10 aspects of automobile design and performance </a:t>
            </a:r>
          </a:p>
          <a:p>
            <a:r>
              <a:rPr lang="en-US" dirty="0"/>
              <a:t>Contains data from 32 automobiles (1973–74 models).</a:t>
            </a:r>
          </a:p>
        </p:txBody>
      </p:sp>
    </p:spTree>
    <p:extLst>
      <p:ext uri="{BB962C8B-B14F-4D97-AF65-F5344CB8AC3E}">
        <p14:creationId xmlns:p14="http://schemas.microsoft.com/office/powerpoint/2010/main" val="4200100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2FAC8C30-93FA-4F99-80C4-C952D83A4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F3ACDE2A-6BC1-4786-87B1-F7DA3535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A2CC8B5-9886-4AFA-BE09-6178A4ED3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itle 1">
            <a:extLst>
              <a:ext uri="{FF2B5EF4-FFF2-40B4-BE49-F238E27FC236}">
                <a16:creationId xmlns:a16="http://schemas.microsoft.com/office/drawing/2014/main" id="{E368E4F9-0AA4-43B5-9872-A0CDA7430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/>
              <a:t>Correlation Matrix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A89B7A6-55B9-47CF-88BF-67C4047EA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3960626"/>
            <a:ext cx="9603275" cy="18804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NOTE:</a:t>
            </a:r>
          </a:p>
          <a:p>
            <a:r>
              <a:rPr lang="en-US" dirty="0"/>
              <a:t>Cylinder, displacement, and weight have very similar correlations so we only use weight</a:t>
            </a:r>
          </a:p>
          <a:p>
            <a:r>
              <a:rPr lang="en-US" dirty="0"/>
              <a:t>Rear axel ratio, and engine type have very similar correlations so we only use engine type</a:t>
            </a:r>
          </a:p>
          <a:p>
            <a:r>
              <a:rPr lang="en-US" dirty="0"/>
              <a:t>Total of 5 Explanatory variables: 2 categorical (vs, am) | 3 numerical (hp, </a:t>
            </a:r>
            <a:r>
              <a:rPr lang="en-US" dirty="0" err="1"/>
              <a:t>wt</a:t>
            </a:r>
            <a:r>
              <a:rPr lang="en-US" dirty="0"/>
              <a:t>, carb)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5FEBE5A-8AC3-402C-9D6D-34C97C9DD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216" y="1928004"/>
            <a:ext cx="99060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684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3BE013E-BC4A-4FCD-9F06-C5CB729B4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2F416E1-2849-4655-9E54-F40CD2931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0D2F2E8D-BD16-49B8-80A6-C67CB2E71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985" y="335683"/>
            <a:ext cx="5407815" cy="594265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54474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Predicting Miles Per Gallon With a Given Car</vt:lpstr>
      <vt:lpstr>Variables</vt:lpstr>
      <vt:lpstr>Data</vt:lpstr>
      <vt:lpstr>Correlation Matrix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Miles Per Gallon With a Given Car</dc:title>
  <dc:creator>Derek Albosta</dc:creator>
  <cp:lastModifiedBy>Derek Albosta</cp:lastModifiedBy>
  <cp:revision>1</cp:revision>
  <dcterms:created xsi:type="dcterms:W3CDTF">2018-11-30T04:47:45Z</dcterms:created>
  <dcterms:modified xsi:type="dcterms:W3CDTF">2018-11-30T04:49:06Z</dcterms:modified>
</cp:coreProperties>
</file>