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6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3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58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1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5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7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3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8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A2BBEBD-EE18-4698-8C3A-2B836B6698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BEBD-EE18-4698-8C3A-2B836B6698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38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84F9-9FC1-4239-8D22-6E2EC1331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Miles Per Gallon With a Given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DA12C-C115-4D4A-81C7-48A26E615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sz="3600" dirty="0"/>
              <a:t>Derek Albosta</a:t>
            </a:r>
          </a:p>
          <a:p>
            <a:r>
              <a:rPr lang="en-US" sz="3600" dirty="0"/>
              <a:t>Nov. 30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1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A6E0-3A2C-4B4B-941B-562C43AE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D8A4D1-ABF1-4084-8071-EBC55A054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128228"/>
              </p:ext>
            </p:extLst>
          </p:nvPr>
        </p:nvGraphicFramePr>
        <p:xfrm>
          <a:off x="1293813" y="2190475"/>
          <a:ext cx="9604374" cy="247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039">
                  <a:extLst>
                    <a:ext uri="{9D8B030D-6E8A-4147-A177-3AD203B41FA5}">
                      <a16:colId xmlns:a16="http://schemas.microsoft.com/office/drawing/2014/main" val="2243288225"/>
                    </a:ext>
                  </a:extLst>
                </a:gridCol>
                <a:gridCol w="1749479">
                  <a:extLst>
                    <a:ext uri="{9D8B030D-6E8A-4147-A177-3AD203B41FA5}">
                      <a16:colId xmlns:a16="http://schemas.microsoft.com/office/drawing/2014/main" val="3244620730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val="1487978060"/>
                    </a:ext>
                  </a:extLst>
                </a:gridCol>
                <a:gridCol w="1213945">
                  <a:extLst>
                    <a:ext uri="{9D8B030D-6E8A-4147-A177-3AD203B41FA5}">
                      <a16:colId xmlns:a16="http://schemas.microsoft.com/office/drawing/2014/main" val="30597145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30027735"/>
                    </a:ext>
                  </a:extLst>
                </a:gridCol>
                <a:gridCol w="2164090">
                  <a:extLst>
                    <a:ext uri="{9D8B030D-6E8A-4147-A177-3AD203B41FA5}">
                      <a16:colId xmlns:a16="http://schemas.microsoft.com/office/drawing/2014/main" val="2826496902"/>
                    </a:ext>
                  </a:extLst>
                </a:gridCol>
              </a:tblGrid>
              <a:tr h="49541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13120"/>
                  </a:ext>
                </a:extLst>
              </a:tr>
              <a:tr h="4954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737249"/>
                  </a:ext>
                </a:extLst>
              </a:tr>
              <a:tr h="4954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59490"/>
                  </a:ext>
                </a:extLst>
              </a:tr>
              <a:tr h="4954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02557"/>
                  </a:ext>
                </a:extLst>
              </a:tr>
              <a:tr h="4954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57068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5A779A-5952-4584-A6C0-7D33DE98B293}"/>
              </a:ext>
            </a:extLst>
          </p:cNvPr>
          <p:cNvSpPr txBox="1">
            <a:spLocks/>
          </p:cNvSpPr>
          <p:nvPr/>
        </p:nvSpPr>
        <p:spPr>
          <a:xfrm>
            <a:off x="1293813" y="5004246"/>
            <a:ext cx="9899704" cy="8289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NOTE: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	S-Type engines tend to be less accurate (probably from skew in our residual boxplot)</a:t>
            </a:r>
          </a:p>
        </p:txBody>
      </p:sp>
    </p:spTree>
    <p:extLst>
      <p:ext uri="{BB962C8B-B14F-4D97-AF65-F5344CB8AC3E}">
        <p14:creationId xmlns:p14="http://schemas.microsoft.com/office/powerpoint/2010/main" val="93749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74C9-CB03-48BB-8C93-BB9AA171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6882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BCF2-597B-4144-8D66-06EC8C2D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91704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B7BE-B26C-439B-B45D-99FCDCF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in this study are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273AB6-C0CC-4645-95AE-B2F5EE9E8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51126"/>
              </p:ext>
            </p:extLst>
          </p:nvPr>
        </p:nvGraphicFramePr>
        <p:xfrm>
          <a:off x="1029646" y="2397064"/>
          <a:ext cx="6828480" cy="3488790"/>
        </p:xfrm>
        <a:graphic>
          <a:graphicData uri="http://schemas.openxmlformats.org/drawingml/2006/table">
            <a:tbl>
              <a:tblPr/>
              <a:tblGrid>
                <a:gridCol w="2276160">
                  <a:extLst>
                    <a:ext uri="{9D8B030D-6E8A-4147-A177-3AD203B41FA5}">
                      <a16:colId xmlns:a16="http://schemas.microsoft.com/office/drawing/2014/main" val="4008766531"/>
                    </a:ext>
                  </a:extLst>
                </a:gridCol>
                <a:gridCol w="2276160">
                  <a:extLst>
                    <a:ext uri="{9D8B030D-6E8A-4147-A177-3AD203B41FA5}">
                      <a16:colId xmlns:a16="http://schemas.microsoft.com/office/drawing/2014/main" val="1122575807"/>
                    </a:ext>
                  </a:extLst>
                </a:gridCol>
                <a:gridCol w="2276160">
                  <a:extLst>
                    <a:ext uri="{9D8B030D-6E8A-4147-A177-3AD203B41FA5}">
                      <a16:colId xmlns:a16="http://schemas.microsoft.com/office/drawing/2014/main" val="2245247926"/>
                    </a:ext>
                  </a:extLst>
                </a:gridCol>
              </a:tblGrid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[, 1]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mpg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Miles/(US) gallon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583034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2]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cyl</a:t>
                      </a:r>
                      <a:endParaRPr lang="en-US" sz="1400" dirty="0">
                        <a:effectLst/>
                      </a:endParaRP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Number of cylinders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211365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3]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disp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Displacement (cu.in.)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63246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4]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hp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Gross horsepower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083641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5]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drat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Rear axle ratio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069642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6]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wt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Weight (1000 lbs)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419409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7]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qsec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1/4 mile time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649841"/>
                  </a:ext>
                </a:extLst>
              </a:tr>
              <a:tr h="467108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8]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vs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Engine (0 = V-shaped, 1 = straight)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21416"/>
                  </a:ext>
                </a:extLst>
              </a:tr>
              <a:tr h="467108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9]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am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Transmission (0 = automatic, 1 = manual)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177909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[,10]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gear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Number of forward gears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482501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[,11]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carb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Number of carburetors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863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0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2EE9-2F8C-4F41-A714-9F5DFC08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466C-7207-4B87-8941-64DA4778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880407"/>
          </a:xfrm>
        </p:spPr>
        <p:txBody>
          <a:bodyPr/>
          <a:lstStyle/>
          <a:p>
            <a:r>
              <a:rPr lang="en-US" dirty="0"/>
              <a:t>Data extracted from the 1974 </a:t>
            </a:r>
            <a:r>
              <a:rPr lang="en-US" i="1" dirty="0"/>
              <a:t>Motor Trend</a:t>
            </a:r>
            <a:r>
              <a:rPr lang="en-US" dirty="0"/>
              <a:t> US magazine</a:t>
            </a:r>
          </a:p>
          <a:p>
            <a:r>
              <a:rPr lang="en-US" dirty="0"/>
              <a:t>Collected data comprises of fuel consumption and 10 aspects of automobile design and performance </a:t>
            </a:r>
          </a:p>
          <a:p>
            <a:r>
              <a:rPr lang="en-US" dirty="0"/>
              <a:t>Contains data from 32 automobiles (1973–74 models).</a:t>
            </a:r>
          </a:p>
        </p:txBody>
      </p:sp>
    </p:spTree>
    <p:extLst>
      <p:ext uri="{BB962C8B-B14F-4D97-AF65-F5344CB8AC3E}">
        <p14:creationId xmlns:p14="http://schemas.microsoft.com/office/powerpoint/2010/main" val="420010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E368E4F9-0AA4-43B5-9872-A0CDA743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Correlation Matrix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A89B7A6-55B9-47CF-88BF-67C4047EA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61554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NOTE: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Cylinder, displacement, and weight have very strong correlations so we only use weight since it has the best correlation with MPG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Hp, </a:t>
            </a:r>
            <a:r>
              <a:rPr lang="en-US" sz="1700" dirty="0" err="1"/>
              <a:t>qsec</a:t>
            </a:r>
            <a:r>
              <a:rPr lang="en-US" sz="1700" dirty="0"/>
              <a:t>, and carb have fairly strong correlations so we use hp since it has the best correlation with MPG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Gear has a weaker correlation with mpg so I left it out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Total of 5 Explanatory variables: 2 categorical (vs, am) | 2 numerical (hp, </a:t>
            </a:r>
            <a:r>
              <a:rPr lang="en-US" sz="1700" dirty="0" err="1"/>
              <a:t>wt</a:t>
            </a:r>
            <a:r>
              <a:rPr lang="en-US" sz="1700" dirty="0"/>
              <a:t>)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47E2073-C1D6-4D93-8EE8-2C7886856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653" y="846024"/>
            <a:ext cx="54387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8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0FC757-0FB0-43DC-8A8C-A60D55175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78FCAE-E8BE-4215-8F37-55B5EE72F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0AD2C-336E-4706-8D18-612848B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3525640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Scatter plot matrix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AF1CF6-A2E3-40FC-975A-E8E573D2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3521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07A2B9-67D8-42FB-A373-67076DE4D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41EDF98-4415-4462-AEA7-82AEA1205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744230B-ABEB-48BC-A302-410B6FBD4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88BBAE4-1AA8-4249-AB11-FEFFDB51A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28689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79B95C8-5301-4680-92E3-A840E3DBF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1090" y="185214"/>
            <a:ext cx="6465666" cy="57341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F48ABDD-EC14-4852-8085-531535B9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4E9326-7C69-4A33-9A45-62F659E4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6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B65A70-F5DC-4126-8660-794214E6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307429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AIC testing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0DE5DDC-8D2D-4518-BB81-6B030F6CF2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46715"/>
              </p:ext>
            </p:extLst>
          </p:nvPr>
        </p:nvGraphicFramePr>
        <p:xfrm>
          <a:off x="730760" y="977965"/>
          <a:ext cx="433588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219">
                  <a:extLst>
                    <a:ext uri="{9D8B030D-6E8A-4147-A177-3AD203B41FA5}">
                      <a16:colId xmlns:a16="http://schemas.microsoft.com/office/drawing/2014/main" val="3708866836"/>
                    </a:ext>
                  </a:extLst>
                </a:gridCol>
                <a:gridCol w="2642665">
                  <a:extLst>
                    <a:ext uri="{9D8B030D-6E8A-4147-A177-3AD203B41FA5}">
                      <a16:colId xmlns:a16="http://schemas.microsoft.com/office/drawing/2014/main" val="2090414240"/>
                    </a:ext>
                  </a:extLst>
                </a:gridCol>
              </a:tblGrid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355301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mpg~weight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734897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mpg~hp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368849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mpg~vs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54318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mpg~am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83694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mpg~wt+hp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34794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mpg~vs+wt+hp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509275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mpg~am+wt+hp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80390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mpg~am+vs+wt+hp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57044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mpg~am+wt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43371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mpg~vs+wt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*hp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687513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mpg~vs+am+wt</a:t>
                      </a:r>
                      <a:r>
                        <a:rPr lang="de-DE" dirty="0"/>
                        <a:t>*</a:t>
                      </a:r>
                      <a:r>
                        <a:rPr lang="de-DE" dirty="0" err="1"/>
                        <a:t>hp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17748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FFE21-9AD1-4A3F-A722-782073C99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461" y="1356664"/>
            <a:ext cx="5072549" cy="346866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EC98C31-918B-4C97-B187-6E7B93608676}"/>
              </a:ext>
            </a:extLst>
          </p:cNvPr>
          <p:cNvSpPr txBox="1">
            <a:spLocks/>
          </p:cNvSpPr>
          <p:nvPr/>
        </p:nvSpPr>
        <p:spPr>
          <a:xfrm>
            <a:off x="8110669" y="3362620"/>
            <a:ext cx="2507427" cy="8495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700" dirty="0"/>
              <a:t>Final model does not use am variable (transmission type)</a:t>
            </a:r>
          </a:p>
        </p:txBody>
      </p:sp>
    </p:spTree>
    <p:extLst>
      <p:ext uri="{BB962C8B-B14F-4D97-AF65-F5344CB8AC3E}">
        <p14:creationId xmlns:p14="http://schemas.microsoft.com/office/powerpoint/2010/main" val="302847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013E-BC4A-4FCD-9F06-C5CB729B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Model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ADEDD997-DF22-4A0E-A171-576A521819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1580" y="2015734"/>
                <a:ext cx="3863010" cy="403774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/>
                  <a:t>NOTE: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/>
                  <a:t>All terms are good since they have p&lt;0.05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/>
                  <a:t>Interaction terms are alright with p </a:t>
                </a:r>
                <a:r>
                  <a:rPr lang="en-US" sz="1400" dirty="0" err="1"/>
                  <a:t>vals</a:t>
                </a:r>
                <a:r>
                  <a:rPr lang="en-US" sz="1400" dirty="0"/>
                  <a:t> being slightly above 0.05, but still small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/>
                  <a:t>Model has a p&lt;0.05, large R^2 term, and good F-test.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/>
                  <a:t>Model equation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</a:rPr>
                        <m:t>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𝑀𝑃𝐺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𝑉𝑠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𝐻𝑝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48.12  +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1.08∗</m:t>
                      </m:r>
                      <m:r>
                        <m:rPr>
                          <m:nor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type</m:t>
                      </m:r>
                      <m:r>
                        <m:rPr>
                          <m:nor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−8.06∗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wt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 −0.11∗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hp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+0.03∗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wt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hp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14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1400" dirty="0"/>
              </a:p>
            </p:txBody>
          </p:sp>
        </mc:Choice>
        <mc:Fallback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ADEDD997-DF22-4A0E-A171-576A52181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80" y="2015734"/>
                <a:ext cx="3863010" cy="4037747"/>
              </a:xfrm>
              <a:prstGeom prst="rect">
                <a:avLst/>
              </a:prstGeom>
              <a:blipFill>
                <a:blip r:embed="rId2"/>
                <a:stretch>
                  <a:fillRect l="-473" t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9CFAEA0B-0AC6-437C-96CA-58E995A5E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589" y="2177714"/>
            <a:ext cx="6315513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4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FAC8C30-93FA-4F99-80C4-C952D83A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F3ACDE2A-6BC1-4786-87B1-F7DA3535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0A2CC8B5-9886-4AFA-BE09-6178A4ED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87F32A0E-05A0-47B4-AA1E-84704ACC6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6A731EC3-9556-4509-8379-DDBE0D4E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75925-C837-4DE6-B5DC-457694DC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870538"/>
            <a:ext cx="5372099" cy="5116924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9B19416-C8D6-4AB0-AE29-0771D0CD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82" y="732583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SVA’s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4E58D-986B-4A2A-AC76-DFE439382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566" y="1053512"/>
            <a:ext cx="53721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5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F2DDA-44D7-4D26-B6CE-5FE6BDF00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57F7D-2820-4653-B31B-E675681F2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5854"/>
            <a:ext cx="12192000" cy="68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425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411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Gill Sans MT</vt:lpstr>
      <vt:lpstr>Gallery</vt:lpstr>
      <vt:lpstr>Predicting Miles Per Gallon With a Given Car</vt:lpstr>
      <vt:lpstr>Variables</vt:lpstr>
      <vt:lpstr>Data</vt:lpstr>
      <vt:lpstr>Correlation Matrix</vt:lpstr>
      <vt:lpstr>Scatter plot matrix</vt:lpstr>
      <vt:lpstr>AIC testing</vt:lpstr>
      <vt:lpstr>Model summary</vt:lpstr>
      <vt:lpstr>SVA’s</vt:lpstr>
      <vt:lpstr>PowerPoint Presentation</vt:lpstr>
      <vt:lpstr>Prediction testing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Miles Per Gallon With a Given Car</dc:title>
  <dc:creator>Derek Albosta</dc:creator>
  <cp:lastModifiedBy>DalbostaLT</cp:lastModifiedBy>
  <cp:revision>7</cp:revision>
  <dcterms:created xsi:type="dcterms:W3CDTF">2018-12-02T22:35:05Z</dcterms:created>
  <dcterms:modified xsi:type="dcterms:W3CDTF">2018-12-03T10:07:02Z</dcterms:modified>
</cp:coreProperties>
</file>