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EBD-EE18-4698-8C3A-2B836B6698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43FC5B-AB4E-40C5-9CDC-2EABD4DE3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84F9-9FC1-4239-8D22-6E2EC133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Miles Per Gallon With a Given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A12C-C115-4D4A-81C7-48A26E61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sz="3600" dirty="0"/>
              <a:t>Derek Albosta</a:t>
            </a:r>
          </a:p>
          <a:p>
            <a:r>
              <a:rPr lang="en-US" sz="3600" dirty="0"/>
              <a:t>Nov. 30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6E0-3A2C-4B4B-941B-562C43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8A4D1-ABF1-4084-8071-EBC55A054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28228"/>
              </p:ext>
            </p:extLst>
          </p:nvPr>
        </p:nvGraphicFramePr>
        <p:xfrm>
          <a:off x="1293813" y="2190475"/>
          <a:ext cx="9604374" cy="247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39">
                  <a:extLst>
                    <a:ext uri="{9D8B030D-6E8A-4147-A177-3AD203B41FA5}">
                      <a16:colId xmlns:a16="http://schemas.microsoft.com/office/drawing/2014/main" val="2243288225"/>
                    </a:ext>
                  </a:extLst>
                </a:gridCol>
                <a:gridCol w="1749479">
                  <a:extLst>
                    <a:ext uri="{9D8B030D-6E8A-4147-A177-3AD203B41FA5}">
                      <a16:colId xmlns:a16="http://schemas.microsoft.com/office/drawing/2014/main" val="3244620730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1487978060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3059714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30027735"/>
                    </a:ext>
                  </a:extLst>
                </a:gridCol>
                <a:gridCol w="2164090">
                  <a:extLst>
                    <a:ext uri="{9D8B030D-6E8A-4147-A177-3AD203B41FA5}">
                      <a16:colId xmlns:a16="http://schemas.microsoft.com/office/drawing/2014/main" val="2826496902"/>
                    </a:ext>
                  </a:extLst>
                </a:gridCol>
              </a:tblGrid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13120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37249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9490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2557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5706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5A779A-5952-4584-A6C0-7D33DE98B293}"/>
              </a:ext>
            </a:extLst>
          </p:cNvPr>
          <p:cNvSpPr txBox="1">
            <a:spLocks/>
          </p:cNvSpPr>
          <p:nvPr/>
        </p:nvSpPr>
        <p:spPr>
          <a:xfrm>
            <a:off x="1293813" y="5004246"/>
            <a:ext cx="9899704" cy="828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NOTE: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	S-Type engines tend to be less accurate (probably from skew in our residual boxplot)</a:t>
            </a:r>
          </a:p>
        </p:txBody>
      </p:sp>
    </p:spTree>
    <p:extLst>
      <p:ext uri="{BB962C8B-B14F-4D97-AF65-F5344CB8AC3E}">
        <p14:creationId xmlns:p14="http://schemas.microsoft.com/office/powerpoint/2010/main" val="9374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CF2-597B-4144-8D66-06EC8C2D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1704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7BE-B26C-439B-B45D-99FCDCF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this study are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73AB6-C0CC-4645-95AE-B2F5EE9E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51126"/>
              </p:ext>
            </p:extLst>
          </p:nvPr>
        </p:nvGraphicFramePr>
        <p:xfrm>
          <a:off x="1029646" y="2397064"/>
          <a:ext cx="6828480" cy="3488790"/>
        </p:xfrm>
        <a:graphic>
          <a:graphicData uri="http://schemas.openxmlformats.org/drawingml/2006/table">
            <a:tbl>
              <a:tblPr/>
              <a:tblGrid>
                <a:gridCol w="2276160">
                  <a:extLst>
                    <a:ext uri="{9D8B030D-6E8A-4147-A177-3AD203B41FA5}">
                      <a16:colId xmlns:a16="http://schemas.microsoft.com/office/drawing/2014/main" val="4008766531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1122575807"/>
                    </a:ext>
                  </a:extLst>
                </a:gridCol>
                <a:gridCol w="2276160">
                  <a:extLst>
                    <a:ext uri="{9D8B030D-6E8A-4147-A177-3AD203B41FA5}">
                      <a16:colId xmlns:a16="http://schemas.microsoft.com/office/drawing/2014/main" val="2245247926"/>
                    </a:ext>
                  </a:extLst>
                </a:gridCol>
              </a:tblGrid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[, 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mpg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Miles/(US) gallon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583034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2]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cyl</a:t>
                      </a:r>
                      <a:endParaRPr lang="en-US" sz="1400" dirty="0">
                        <a:effectLst/>
                      </a:endParaRP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cylinders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11365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3]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Displacement (cu.in.)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3246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4]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hp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Gross horsepower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8364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5]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drat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Rear axle ratio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069642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6]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wt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Weight (1000 lbs)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4194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7]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qsec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1/4 mile time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49841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8]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Engine (0 = V-shaped, 1 = straight)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21416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 9]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am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Transmission (0 = automatic, 1 = manual)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77909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[,10]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gear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forward gears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82501"/>
                  </a:ext>
                </a:extLst>
              </a:tr>
              <a:tr h="266059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[,11]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carb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carburetors</a:t>
                      </a:r>
                    </a:p>
                  </a:txBody>
                  <a:tcPr marL="65012" marR="65012" marT="32505" marB="32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0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EE9-2F8C-4F41-A714-9F5DFC08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466C-7207-4B87-8941-64DA4778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80407"/>
          </a:xfrm>
        </p:spPr>
        <p:txBody>
          <a:bodyPr/>
          <a:lstStyle/>
          <a:p>
            <a:r>
              <a:rPr lang="en-US" dirty="0"/>
              <a:t>Data extracted from the 1974 </a:t>
            </a:r>
            <a:r>
              <a:rPr lang="en-US" i="1" dirty="0"/>
              <a:t>Motor Trend</a:t>
            </a:r>
            <a:r>
              <a:rPr lang="en-US" dirty="0"/>
              <a:t> US magazine</a:t>
            </a:r>
          </a:p>
          <a:p>
            <a:r>
              <a:rPr lang="en-US" dirty="0"/>
              <a:t>Collected data comprises of fuel consumption and 10 aspects of automobile design and performance </a:t>
            </a:r>
          </a:p>
          <a:p>
            <a:r>
              <a:rPr lang="en-US" dirty="0"/>
              <a:t>Contains data from 32 automobiles (1973–74 models).</a:t>
            </a:r>
          </a:p>
        </p:txBody>
      </p:sp>
    </p:spTree>
    <p:extLst>
      <p:ext uri="{BB962C8B-B14F-4D97-AF65-F5344CB8AC3E}">
        <p14:creationId xmlns:p14="http://schemas.microsoft.com/office/powerpoint/2010/main" val="420010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E368E4F9-0AA4-43B5-9872-A0CDA743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89B7A6-55B9-47CF-88BF-67C4047E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6155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NOTE: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Cylinder, displacement, and weight have very strong correlations so we only use weight since it has the best correlation with MPG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Hp, </a:t>
            </a:r>
            <a:r>
              <a:rPr lang="en-US" sz="1700" dirty="0" err="1"/>
              <a:t>qsec</a:t>
            </a:r>
            <a:r>
              <a:rPr lang="en-US" sz="1700" dirty="0"/>
              <a:t>, and carb have fairly strong correlations so we use hp since it has the best correlation with MPG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Gear has a weaker correlation with mpg so I left it out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Total of 5 Explanatory variables: 2 categorical (vs, am) | 2 numerical (hp, </a:t>
            </a:r>
            <a:r>
              <a:rPr lang="en-US" sz="1700" dirty="0" err="1"/>
              <a:t>wt</a:t>
            </a:r>
            <a:r>
              <a:rPr lang="en-US" sz="1700" dirty="0"/>
              <a:t>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7E2073-C1D6-4D93-8EE8-2C788685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53" y="846024"/>
            <a:ext cx="5438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0FC757-0FB0-43DC-8A8C-A60D5517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8FCAE-E8BE-4215-8F37-55B5EE72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D2C-336E-4706-8D18-612848B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Scatter plot matrix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F1CF6-A2E3-40FC-975A-E8E573D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07A2B9-67D8-42FB-A373-67076DE4D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88BBAE4-1AA8-4249-AB11-FEFFDB51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9B95C8-5301-4680-92E3-A840E3DB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1090" y="185214"/>
            <a:ext cx="6465666" cy="57341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48ABDD-EC14-4852-8085-531535B9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E9326-7C69-4A33-9A45-62F659E4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B65A70-F5DC-4126-8660-794214E6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307429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AIC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DE5DDC-8D2D-4518-BB81-6B030F6CF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6715"/>
              </p:ext>
            </p:extLst>
          </p:nvPr>
        </p:nvGraphicFramePr>
        <p:xfrm>
          <a:off x="730760" y="977965"/>
          <a:ext cx="433588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19">
                  <a:extLst>
                    <a:ext uri="{9D8B030D-6E8A-4147-A177-3AD203B41FA5}">
                      <a16:colId xmlns:a16="http://schemas.microsoft.com/office/drawing/2014/main" val="3708866836"/>
                    </a:ext>
                  </a:extLst>
                </a:gridCol>
                <a:gridCol w="2642665">
                  <a:extLst>
                    <a:ext uri="{9D8B030D-6E8A-4147-A177-3AD203B41FA5}">
                      <a16:colId xmlns:a16="http://schemas.microsoft.com/office/drawing/2014/main" val="2090414240"/>
                    </a:ext>
                  </a:extLst>
                </a:gridCol>
              </a:tblGrid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5530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4897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68849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mpg~vs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54318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369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3479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mpg~vs+wt+hp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09275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0390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mpg~am+vs+wt+hp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57044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mpg~am+wt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43371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mpg~vs+wt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87513"/>
                  </a:ext>
                </a:extLst>
              </a:tr>
              <a:tr h="336446">
                <a:tc>
                  <a:txBody>
                    <a:bodyPr/>
                    <a:lstStyle/>
                    <a:p>
                      <a:r>
                        <a:rPr lang="en-US" dirty="0"/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mpg~vs+am+wt</a:t>
                      </a:r>
                      <a:r>
                        <a:rPr lang="de-DE" dirty="0"/>
                        <a:t>*</a:t>
                      </a:r>
                      <a:r>
                        <a:rPr lang="de-DE" dirty="0" err="1"/>
                        <a:t>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1774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7FFE21-9AD1-4A3F-A722-782073C9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69" y="1356664"/>
            <a:ext cx="5228142" cy="34686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C98C31-918B-4C97-B187-6E7B93608676}"/>
              </a:ext>
            </a:extLst>
          </p:cNvPr>
          <p:cNvSpPr txBox="1">
            <a:spLocks/>
          </p:cNvSpPr>
          <p:nvPr/>
        </p:nvSpPr>
        <p:spPr>
          <a:xfrm>
            <a:off x="8110669" y="3362620"/>
            <a:ext cx="2507427" cy="8495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700" dirty="0"/>
              <a:t>Final model does not use am variable (transmission type)</a:t>
            </a:r>
          </a:p>
        </p:txBody>
      </p:sp>
    </p:spTree>
    <p:extLst>
      <p:ext uri="{BB962C8B-B14F-4D97-AF65-F5344CB8AC3E}">
        <p14:creationId xmlns:p14="http://schemas.microsoft.com/office/powerpoint/2010/main" val="30284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013E-BC4A-4FCD-9F06-C5CB729B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ADEDD997-DF22-4A0E-A171-576A52181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1580" y="2015734"/>
                <a:ext cx="3863010" cy="403774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NOTE: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All terms are good since they have p&lt;0.05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Interaction terms are alright with p </a:t>
                </a:r>
                <a:r>
                  <a:rPr lang="en-US" sz="1400" dirty="0" err="1"/>
                  <a:t>vals</a:t>
                </a:r>
                <a:r>
                  <a:rPr lang="en-US" sz="1400" dirty="0"/>
                  <a:t> being slightly above 0.05, but still small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Model has a p&lt;0.05, large R^2 term, and good F-test.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Model equation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𝑀𝑃𝐺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48.12  +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1.08*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ADEDD997-DF22-4A0E-A171-576A5218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2015734"/>
                <a:ext cx="3863010" cy="4037747"/>
              </a:xfrm>
              <a:prstGeom prst="rect">
                <a:avLst/>
              </a:prstGeom>
              <a:blipFill>
                <a:blip r:embed="rId2"/>
                <a:stretch>
                  <a:fillRect l="-473" t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9CFAEA0B-0AC6-437C-96CA-58E995A5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89" y="2177714"/>
            <a:ext cx="63155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4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75925-C837-4DE6-B5DC-457694DC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70538"/>
            <a:ext cx="5372099" cy="511692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9B19416-C8D6-4AB0-AE29-0771D0CD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82" y="732583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SVA’s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4E58D-986B-4A2A-AC76-DFE43938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66" y="1053512"/>
            <a:ext cx="5372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F2DDA-44D7-4D26-B6CE-5FE6BDF0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7F7D-2820-4653-B31B-E675681F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854"/>
            <a:ext cx="12192000" cy="6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2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Predicting Miles Per Gallon With a Given Car</vt:lpstr>
      <vt:lpstr>Variables</vt:lpstr>
      <vt:lpstr>Data</vt:lpstr>
      <vt:lpstr>Correlation Matrix</vt:lpstr>
      <vt:lpstr>Scatter plot matrix</vt:lpstr>
      <vt:lpstr>AIC testing</vt:lpstr>
      <vt:lpstr>Model summary</vt:lpstr>
      <vt:lpstr>SVA’s</vt:lpstr>
      <vt:lpstr>PowerPoint Presentation</vt:lpstr>
      <vt:lpstr>Prediction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Miles Per Gallon With a Given Car</dc:title>
  <dc:creator>Derek Albosta</dc:creator>
  <cp:lastModifiedBy>Derek Albosta</cp:lastModifiedBy>
  <cp:revision>3</cp:revision>
  <dcterms:created xsi:type="dcterms:W3CDTF">2018-12-02T22:35:05Z</dcterms:created>
  <dcterms:modified xsi:type="dcterms:W3CDTF">2018-12-02T22:52:10Z</dcterms:modified>
</cp:coreProperties>
</file>