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5B1F4D-980D-43F9-9279-B383404C890F}" type="datetimeFigureOut">
              <a:rPr lang="en-IN" smtClean="0"/>
              <a:t>14-04-2018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52564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B1F4D-980D-43F9-9279-B383404C890F}" type="datetimeFigureOut">
              <a:rPr lang="en-IN" smtClean="0"/>
              <a:t>14-04-2018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66567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B1F4D-980D-43F9-9279-B383404C890F}" type="datetimeFigureOut">
              <a:rPr lang="en-IN" smtClean="0"/>
              <a:t>14-04-2018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179229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B1F4D-980D-43F9-9279-B383404C890F}" type="datetimeFigureOut">
              <a:rPr lang="en-IN" smtClean="0"/>
              <a:t>14-04-2018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178560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1F4D-980D-43F9-9279-B383404C890F}" type="datetimeFigureOut">
              <a:rPr lang="en-IN" smtClean="0"/>
              <a:t>14-04-2018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10112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5B1F4D-980D-43F9-9279-B383404C890F}" type="datetimeFigureOut">
              <a:rPr lang="en-IN" smtClean="0"/>
              <a:t>14-04-2018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29291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5B1F4D-980D-43F9-9279-B383404C890F}" type="datetimeFigureOut">
              <a:rPr lang="en-IN" smtClean="0"/>
              <a:t>14-04-2018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318965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5B1F4D-980D-43F9-9279-B383404C890F}" type="datetimeFigureOut">
              <a:rPr lang="en-IN" smtClean="0"/>
              <a:t>14-04-2018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426806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B1F4D-980D-43F9-9279-B383404C890F}" type="datetimeFigureOut">
              <a:rPr lang="en-IN" smtClean="0"/>
              <a:t>14-04-2018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310806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5B1F4D-980D-43F9-9279-B383404C890F}" type="datetimeFigureOut">
              <a:rPr lang="en-IN" smtClean="0"/>
              <a:t>14-04-2018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316838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5B1F4D-980D-43F9-9279-B383404C890F}" type="datetimeFigureOut">
              <a:rPr lang="en-IN" smtClean="0"/>
              <a:t>14-04-2018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A70FB-0993-48B6-B052-99623C1D9AEE}" type="slidenum">
              <a:rPr lang="en-IN" smtClean="0"/>
              <a:t>‹#›</a:t>
            </a:fld>
            <a:endParaRPr lang="en-IN"/>
          </a:p>
        </p:txBody>
      </p:sp>
    </p:spTree>
    <p:extLst>
      <p:ext uri="{BB962C8B-B14F-4D97-AF65-F5344CB8AC3E}">
        <p14:creationId xmlns:p14="http://schemas.microsoft.com/office/powerpoint/2010/main" val="221543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B1F4D-980D-43F9-9279-B383404C890F}" type="datetimeFigureOut">
              <a:rPr lang="en-IN" smtClean="0"/>
              <a:t>14-04-2018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A70FB-0993-48B6-B052-99623C1D9AEE}" type="slidenum">
              <a:rPr lang="en-IN" smtClean="0"/>
              <a:t>‹#›</a:t>
            </a:fld>
            <a:endParaRPr lang="en-IN"/>
          </a:p>
        </p:txBody>
      </p:sp>
    </p:spTree>
    <p:extLst>
      <p:ext uri="{BB962C8B-B14F-4D97-AF65-F5344CB8AC3E}">
        <p14:creationId xmlns:p14="http://schemas.microsoft.com/office/powerpoint/2010/main" val="247931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0"/>
            <a:ext cx="9144000" cy="2387600"/>
          </a:xfrm>
        </p:spPr>
        <p:txBody>
          <a:bodyPr>
            <a:normAutofit/>
          </a:bodyPr>
          <a:lstStyle/>
          <a:p>
            <a:r>
              <a:rPr lang="en-IN" sz="3200" b="1" dirty="0" smtClean="0"/>
              <a:t>ELEC 535 :Data Analysis and Pattern Recognition</a:t>
            </a:r>
            <a:endParaRPr lang="en-IN" sz="3200" b="1" dirty="0"/>
          </a:p>
        </p:txBody>
      </p:sp>
      <p:sp>
        <p:nvSpPr>
          <p:cNvPr id="3" name="Subtitle 2"/>
          <p:cNvSpPr>
            <a:spLocks noGrp="1"/>
          </p:cNvSpPr>
          <p:nvPr>
            <p:ph type="subTitle" idx="1"/>
          </p:nvPr>
        </p:nvSpPr>
        <p:spPr>
          <a:xfrm>
            <a:off x="1563189" y="2766015"/>
            <a:ext cx="9144000" cy="3125334"/>
          </a:xfrm>
        </p:spPr>
        <p:txBody>
          <a:bodyPr>
            <a:normAutofit/>
          </a:bodyPr>
          <a:lstStyle/>
          <a:p>
            <a:r>
              <a:rPr lang="en-US" sz="2800" b="1" dirty="0"/>
              <a:t>A Critical Review on Detection of Structurally Anomalous Logins within Enterprise </a:t>
            </a:r>
            <a:r>
              <a:rPr lang="en-US" sz="2800" b="1" dirty="0" smtClean="0"/>
              <a:t>Networks</a:t>
            </a:r>
          </a:p>
          <a:p>
            <a:endParaRPr lang="en-US" sz="2800" dirty="0" smtClean="0"/>
          </a:p>
          <a:p>
            <a:endParaRPr lang="en-US" sz="2800" dirty="0"/>
          </a:p>
          <a:p>
            <a:r>
              <a:rPr lang="en-US" sz="2800" b="1" dirty="0" smtClean="0"/>
              <a:t>By</a:t>
            </a:r>
          </a:p>
          <a:p>
            <a:r>
              <a:rPr lang="en-US" sz="2800" b="1" dirty="0" smtClean="0"/>
              <a:t>Derrell D’Souza</a:t>
            </a:r>
            <a:endParaRPr lang="en-IN" sz="2800" b="1" dirty="0"/>
          </a:p>
          <a:p>
            <a:endParaRPr lang="en-IN" dirty="0"/>
          </a:p>
        </p:txBody>
      </p:sp>
      <p:pic>
        <p:nvPicPr>
          <p:cNvPr id="4" name="Picture 3">
            <a:extLst>
              <a:ext uri="{FF2B5EF4-FFF2-40B4-BE49-F238E27FC236}">
                <a16:creationId xmlns:a16="http://schemas.microsoft.com/office/drawing/2014/main" id="{D976BD19-5E70-9E4A-953D-54FFDECB4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4" y="201613"/>
            <a:ext cx="2857500" cy="1841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91BB5B-DF4B-254D-8A94-8404BC004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713" y="0"/>
            <a:ext cx="2300287" cy="225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61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p:txBody>
          <a:bodyPr/>
          <a:lstStyle/>
          <a:p>
            <a:r>
              <a:rPr lang="en-IN" b="1" dirty="0" smtClean="0"/>
              <a:t>Statistics</a:t>
            </a:r>
          </a:p>
          <a:p>
            <a:pPr>
              <a:buFont typeface="Wingdings" panose="05000000000000000000" pitchFamily="2" charset="2"/>
              <a:buChar char="ü"/>
            </a:pPr>
            <a:r>
              <a:rPr lang="en-IN" dirty="0" smtClean="0"/>
              <a:t>System was evaluation using real data set from a single company.</a:t>
            </a:r>
          </a:p>
          <a:p>
            <a:pPr>
              <a:buFont typeface="Wingdings" panose="05000000000000000000" pitchFamily="2" charset="2"/>
              <a:buChar char="ü"/>
            </a:pPr>
            <a:r>
              <a:rPr lang="en-IN" dirty="0" smtClean="0"/>
              <a:t>Logins are either windows network login or remote interactive login.</a:t>
            </a:r>
          </a:p>
          <a:p>
            <a:pPr>
              <a:buFont typeface="Wingdings" panose="05000000000000000000" pitchFamily="2" charset="2"/>
              <a:buChar char="ü"/>
            </a:pPr>
            <a:r>
              <a:rPr lang="en-IN" dirty="0" smtClean="0"/>
              <a:t>Login includes data count and type of login.</a:t>
            </a:r>
          </a:p>
          <a:p>
            <a:pPr>
              <a:buFont typeface="Wingdings" panose="05000000000000000000" pitchFamily="2" charset="2"/>
              <a:buChar char="ü"/>
            </a:pPr>
            <a:r>
              <a:rPr lang="en-IN" dirty="0" smtClean="0"/>
              <a:t>Dynamics were studied to detect no change, source change, destination change or full change.</a:t>
            </a:r>
          </a:p>
          <a:p>
            <a:pPr>
              <a:buFont typeface="Wingdings" panose="05000000000000000000" pitchFamily="2" charset="2"/>
              <a:buChar char="ü"/>
            </a:pPr>
            <a:r>
              <a:rPr lang="en-IN" dirty="0" smtClean="0"/>
              <a:t>Almost 85-95% logins were no change which decreased over time due to slow changes in network dynamics.</a:t>
            </a:r>
          </a:p>
          <a:p>
            <a:pPr>
              <a:buFont typeface="Wingdings" panose="05000000000000000000" pitchFamily="2" charset="2"/>
              <a:buChar char="ü"/>
            </a:pPr>
            <a:r>
              <a:rPr lang="en-IN" dirty="0" smtClean="0"/>
              <a:t>Most changes were destination changes, followed by source changes.</a:t>
            </a:r>
          </a:p>
          <a:p>
            <a:pPr marL="0" indent="0">
              <a:buNone/>
            </a:pPr>
            <a:endParaRPr lang="en-IN" dirty="0"/>
          </a:p>
        </p:txBody>
      </p:sp>
    </p:spTree>
    <p:extLst>
      <p:ext uri="{BB962C8B-B14F-4D97-AF65-F5344CB8AC3E}">
        <p14:creationId xmlns:p14="http://schemas.microsoft.com/office/powerpoint/2010/main" val="224180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a:xfrm>
            <a:off x="838200" y="1930128"/>
            <a:ext cx="10515600" cy="4351338"/>
          </a:xfrm>
        </p:spPr>
        <p:txBody>
          <a:bodyPr/>
          <a:lstStyle/>
          <a:p>
            <a:r>
              <a:rPr lang="en-IN" b="1" dirty="0" smtClean="0"/>
              <a:t>Implications based on statistics</a:t>
            </a:r>
          </a:p>
          <a:p>
            <a:pPr>
              <a:buFont typeface="Wingdings" panose="05000000000000000000" pitchFamily="2" charset="2"/>
              <a:buChar char="ü"/>
            </a:pPr>
            <a:r>
              <a:rPr lang="en-IN" dirty="0" smtClean="0"/>
              <a:t>Majority of Logins can be observed some time in the past</a:t>
            </a:r>
          </a:p>
          <a:p>
            <a:pPr>
              <a:buFont typeface="Wingdings" panose="05000000000000000000" pitchFamily="2" charset="2"/>
              <a:buChar char="ü"/>
            </a:pPr>
            <a:r>
              <a:rPr lang="en-IN" dirty="0" smtClean="0"/>
              <a:t>Logins which are not seen in the past are due to changes in network dynamics and organizational changes.</a:t>
            </a:r>
            <a:endParaRPr lang="en-IN" dirty="0"/>
          </a:p>
        </p:txBody>
      </p:sp>
    </p:spTree>
    <p:extLst>
      <p:ext uri="{BB962C8B-B14F-4D97-AF65-F5344CB8AC3E}">
        <p14:creationId xmlns:p14="http://schemas.microsoft.com/office/powerpoint/2010/main" val="386640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p:txBody>
          <a:bodyPr>
            <a:normAutofit fontScale="92500"/>
          </a:bodyPr>
          <a:lstStyle/>
          <a:p>
            <a:r>
              <a:rPr lang="en-IN" b="1" dirty="0" smtClean="0"/>
              <a:t>Experiments</a:t>
            </a:r>
          </a:p>
          <a:p>
            <a:pPr>
              <a:buFont typeface="Wingdings" panose="05000000000000000000" pitchFamily="2" charset="2"/>
              <a:buChar char="ü"/>
            </a:pPr>
            <a:r>
              <a:rPr lang="en-IN" dirty="0" smtClean="0"/>
              <a:t>Experiments by security analysts</a:t>
            </a:r>
          </a:p>
          <a:p>
            <a:pPr>
              <a:buFont typeface="Courier New" panose="02070309020205020404" pitchFamily="49" charset="0"/>
              <a:buChar char="o"/>
            </a:pPr>
            <a:r>
              <a:rPr lang="en-IN" dirty="0" smtClean="0"/>
              <a:t>Out of the total alerts(578) generated only a subset(80) was used to label.</a:t>
            </a:r>
          </a:p>
          <a:p>
            <a:pPr>
              <a:buFont typeface="Courier New" panose="02070309020205020404" pitchFamily="49" charset="0"/>
              <a:buChar char="o"/>
            </a:pPr>
            <a:r>
              <a:rPr lang="en-IN" dirty="0" smtClean="0"/>
              <a:t>The analysts labelled the alerts as either mostly benign, mostly malicious or needs further investigation.</a:t>
            </a:r>
          </a:p>
          <a:p>
            <a:pPr>
              <a:buFont typeface="Courier New" panose="02070309020205020404" pitchFamily="49" charset="0"/>
              <a:buChar char="o"/>
            </a:pPr>
            <a:r>
              <a:rPr lang="en-IN" dirty="0" smtClean="0"/>
              <a:t>This labelling was considered as ground truth and the first case was considered as normal login while other two were considered as suspicious.</a:t>
            </a:r>
          </a:p>
          <a:p>
            <a:pPr>
              <a:buFont typeface="Courier New" panose="02070309020205020404" pitchFamily="49" charset="0"/>
              <a:buChar char="o"/>
            </a:pPr>
            <a:r>
              <a:rPr lang="en-IN" dirty="0" smtClean="0"/>
              <a:t>Out of 80 alerts generated only 11 of them were labelled suspicious . 13% accuracy. </a:t>
            </a:r>
          </a:p>
          <a:p>
            <a:pPr>
              <a:buFont typeface="Courier New" panose="02070309020205020404" pitchFamily="49" charset="0"/>
              <a:buChar char="o"/>
            </a:pPr>
            <a:endParaRPr lang="en-IN" dirty="0" smtClean="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88674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Assumptions in the paper about the generated attack traces</a:t>
            </a:r>
          </a:p>
          <a:p>
            <a:pPr>
              <a:buFont typeface="Wingdings" panose="05000000000000000000" pitchFamily="2" charset="2"/>
              <a:buChar char="ü"/>
            </a:pPr>
            <a:r>
              <a:rPr lang="en-IN" dirty="0" smtClean="0"/>
              <a:t>Attacker has already infected and compromised the work station within the enterprise network and tries to transmit to other computer.</a:t>
            </a:r>
          </a:p>
          <a:p>
            <a:pPr>
              <a:buFont typeface="Wingdings" panose="05000000000000000000" pitchFamily="2" charset="2"/>
              <a:buChar char="ü"/>
            </a:pPr>
            <a:r>
              <a:rPr lang="en-IN" dirty="0" smtClean="0"/>
              <a:t>The attacker is capable of stealing any credentials of user who is active on the compromised computer.</a:t>
            </a:r>
          </a:p>
          <a:p>
            <a:pPr>
              <a:buFont typeface="Wingdings" panose="05000000000000000000" pitchFamily="2" charset="2"/>
              <a:buChar char="ü"/>
            </a:pPr>
            <a:r>
              <a:rPr lang="en-IN" dirty="0" smtClean="0"/>
              <a:t>The transmission of attacker is naturally constrained by standard access control of network i.e. non-admin users can get only admin privileges to the workstations and only admins can log into the server. Hence for attacker to log into the server he must have access to admin accounts.</a:t>
            </a:r>
          </a:p>
          <a:p>
            <a:pPr>
              <a:buFont typeface="Wingdings" panose="05000000000000000000" pitchFamily="2" charset="2"/>
              <a:buChar char="ü"/>
            </a:pPr>
            <a:r>
              <a:rPr lang="en-IN" dirty="0" smtClean="0"/>
              <a:t>As a stealthy attacker tries to minimize logins as too many logins can generate the alert, the logins are restricted to only 5 computers from workstation to simulate the real world scenario .</a:t>
            </a:r>
            <a:endParaRPr lang="en-IN" dirty="0"/>
          </a:p>
        </p:txBody>
      </p:sp>
    </p:spTree>
    <p:extLst>
      <p:ext uri="{BB962C8B-B14F-4D97-AF65-F5344CB8AC3E}">
        <p14:creationId xmlns:p14="http://schemas.microsoft.com/office/powerpoint/2010/main" val="3787763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a:xfrm>
            <a:off x="838200" y="1368425"/>
            <a:ext cx="10515600" cy="4351338"/>
          </a:xfrm>
        </p:spPr>
        <p:txBody>
          <a:bodyPr>
            <a:normAutofit fontScale="92500" lnSpcReduction="10000"/>
          </a:bodyPr>
          <a:lstStyle/>
          <a:p>
            <a:r>
              <a:rPr lang="en-IN" b="1" dirty="0" smtClean="0"/>
              <a:t>Experiments</a:t>
            </a:r>
          </a:p>
          <a:p>
            <a:pPr>
              <a:buFont typeface="Wingdings" panose="05000000000000000000" pitchFamily="2" charset="2"/>
              <a:buChar char="ü"/>
            </a:pPr>
            <a:r>
              <a:rPr lang="en-IN" dirty="0" smtClean="0"/>
              <a:t>Experiments by synthetic attack traces</a:t>
            </a:r>
          </a:p>
          <a:p>
            <a:pPr>
              <a:buFont typeface="Courier New" panose="02070309020205020404" pitchFamily="49" charset="0"/>
              <a:buChar char="o"/>
            </a:pPr>
            <a:r>
              <a:rPr lang="en-IN" dirty="0" smtClean="0"/>
              <a:t> Only suspicious logins were given by security analysts. False positives were impossible to determine if the number of malicious logins are not known</a:t>
            </a:r>
          </a:p>
          <a:p>
            <a:pPr>
              <a:buFont typeface="Courier New" panose="02070309020205020404" pitchFamily="49" charset="0"/>
              <a:buChar char="o"/>
            </a:pPr>
            <a:r>
              <a:rPr lang="en-IN" dirty="0" smtClean="0"/>
              <a:t>Five month of data was used – fourth month data for training classifier (network login structure) and one month for testing.</a:t>
            </a:r>
          </a:p>
          <a:p>
            <a:pPr>
              <a:buFont typeface="Courier New" panose="02070309020205020404" pitchFamily="49" charset="0"/>
              <a:buChar char="o"/>
            </a:pPr>
            <a:r>
              <a:rPr lang="en-IN" dirty="0" smtClean="0"/>
              <a:t>Workstations were selected randomly as source of malicious logins. About 150 malicious login traces were used.</a:t>
            </a:r>
          </a:p>
          <a:p>
            <a:pPr>
              <a:buFont typeface="Courier New" panose="02070309020205020404" pitchFamily="49" charset="0"/>
              <a:buChar char="o"/>
            </a:pPr>
            <a:r>
              <a:rPr lang="en-IN" dirty="0" smtClean="0"/>
              <a:t> Credentials of these workstations were marked compromised.</a:t>
            </a:r>
          </a:p>
          <a:p>
            <a:pPr>
              <a:buFont typeface="Courier New" panose="02070309020205020404" pitchFamily="49" charset="0"/>
              <a:buChar char="o"/>
            </a:pPr>
            <a:r>
              <a:rPr lang="en-AU" dirty="0" smtClean="0"/>
              <a:t>For </a:t>
            </a:r>
            <a:r>
              <a:rPr lang="en-AU" dirty="0"/>
              <a:t>measuring performance, </a:t>
            </a:r>
            <a:r>
              <a:rPr lang="en-AU" dirty="0" smtClean="0"/>
              <a:t>the paper used </a:t>
            </a:r>
            <a:r>
              <a:rPr lang="en-AU" dirty="0"/>
              <a:t>confidence scores, false positives, true positives and ROC curves. </a:t>
            </a:r>
            <a:endParaRPr lang="en-IN" dirty="0" smtClean="0"/>
          </a:p>
          <a:p>
            <a:pPr>
              <a:buFont typeface="Courier New" panose="02070309020205020404" pitchFamily="49" charset="0"/>
              <a:buChar char="o"/>
            </a:pPr>
            <a:endParaRPr lang="en-IN" dirty="0" smtClean="0"/>
          </a:p>
          <a:p>
            <a:pPr>
              <a:buFont typeface="Courier New" panose="02070309020205020404" pitchFamily="49" charset="0"/>
              <a:buChar char="o"/>
            </a:pPr>
            <a:endParaRPr lang="en-IN" dirty="0" smtClean="0"/>
          </a:p>
          <a:p>
            <a:pPr>
              <a:buFont typeface="Wingdings" panose="05000000000000000000" pitchFamily="2" charset="2"/>
              <a:buChar char="ü"/>
            </a:pPr>
            <a:endParaRPr lang="en-IN" dirty="0" smtClean="0"/>
          </a:p>
          <a:p>
            <a:endParaRPr lang="en-IN" dirty="0"/>
          </a:p>
        </p:txBody>
      </p:sp>
    </p:spTree>
    <p:extLst>
      <p:ext uri="{BB962C8B-B14F-4D97-AF65-F5344CB8AC3E}">
        <p14:creationId xmlns:p14="http://schemas.microsoft.com/office/powerpoint/2010/main" val="1621278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p:txBody>
          <a:bodyPr/>
          <a:lstStyle/>
          <a:p>
            <a:r>
              <a:rPr lang="en-IN" b="1" dirty="0" smtClean="0"/>
              <a:t>Implications based on experiments</a:t>
            </a:r>
          </a:p>
          <a:p>
            <a:pPr>
              <a:buFont typeface="Wingdings" panose="05000000000000000000" pitchFamily="2" charset="2"/>
              <a:buChar char="ü"/>
            </a:pPr>
            <a:r>
              <a:rPr lang="en-IN" dirty="0"/>
              <a:t> </a:t>
            </a:r>
            <a:r>
              <a:rPr lang="en-IN" dirty="0" smtClean="0"/>
              <a:t>Experiment by security analysts</a:t>
            </a:r>
          </a:p>
          <a:p>
            <a:pPr>
              <a:buFont typeface="Courier New" panose="02070309020205020404" pitchFamily="49" charset="0"/>
              <a:buChar char="o"/>
            </a:pPr>
            <a:r>
              <a:rPr lang="en-IN" dirty="0"/>
              <a:t> </a:t>
            </a:r>
            <a:r>
              <a:rPr lang="en-IN" dirty="0" smtClean="0"/>
              <a:t>They found out the reason for low accuracies as many false alerts were generated for admin logins</a:t>
            </a:r>
          </a:p>
          <a:p>
            <a:pPr>
              <a:buFont typeface="Courier New" panose="02070309020205020404" pitchFamily="49" charset="0"/>
              <a:buChar char="o"/>
            </a:pPr>
            <a:r>
              <a:rPr lang="en-IN" dirty="0" smtClean="0"/>
              <a:t>This is because admin logins are difficult to model as legitimate logins of admins are infrequent and don't pass the threshold.</a:t>
            </a:r>
          </a:p>
          <a:p>
            <a:pPr>
              <a:buFont typeface="Courier New" panose="02070309020205020404" pitchFamily="49" charset="0"/>
              <a:buChar char="o"/>
            </a:pPr>
            <a:r>
              <a:rPr lang="en-IN" dirty="0" smtClean="0"/>
              <a:t>Slow updates for new users and computers cause missing attributes. Without attributes pattern cannot be matched.</a:t>
            </a:r>
            <a:endParaRPr lang="en-IN" dirty="0"/>
          </a:p>
        </p:txBody>
      </p:sp>
    </p:spTree>
    <p:extLst>
      <p:ext uri="{BB962C8B-B14F-4D97-AF65-F5344CB8AC3E}">
        <p14:creationId xmlns:p14="http://schemas.microsoft.com/office/powerpoint/2010/main" val="3928141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a:xfrm>
            <a:off x="838200" y="1423851"/>
            <a:ext cx="10515600" cy="4753112"/>
          </a:xfrm>
        </p:spPr>
        <p:txBody>
          <a:bodyPr>
            <a:normAutofit fontScale="85000" lnSpcReduction="20000"/>
          </a:bodyPr>
          <a:lstStyle/>
          <a:p>
            <a:r>
              <a:rPr lang="en-IN" b="1" dirty="0" smtClean="0"/>
              <a:t>Implications based on experiments </a:t>
            </a:r>
          </a:p>
          <a:p>
            <a:pPr>
              <a:buFont typeface="Wingdings" panose="05000000000000000000" pitchFamily="2" charset="2"/>
              <a:buChar char="ü"/>
            </a:pPr>
            <a:r>
              <a:rPr lang="en-IN" dirty="0" smtClean="0"/>
              <a:t>Experiments by synthetic attack traces</a:t>
            </a:r>
          </a:p>
          <a:p>
            <a:pPr>
              <a:buFont typeface="Courier New" panose="02070309020205020404" pitchFamily="49" charset="0"/>
              <a:buChar char="o"/>
            </a:pPr>
            <a:r>
              <a:rPr lang="en-AU" dirty="0"/>
              <a:t>Higher confidence scores meant that the patterns are more </a:t>
            </a:r>
            <a:r>
              <a:rPr lang="en-AU" dirty="0" smtClean="0"/>
              <a:t>reliable.</a:t>
            </a:r>
          </a:p>
          <a:p>
            <a:pPr>
              <a:buFont typeface="Courier New" panose="02070309020205020404" pitchFamily="49" charset="0"/>
              <a:buChar char="o"/>
            </a:pPr>
            <a:r>
              <a:rPr lang="en-AU" dirty="0" smtClean="0"/>
              <a:t>The </a:t>
            </a:r>
            <a:r>
              <a:rPr lang="en-AU" dirty="0"/>
              <a:t>high threshold on orientation scores will </a:t>
            </a:r>
            <a:r>
              <a:rPr lang="en-AU" dirty="0" smtClean="0"/>
              <a:t>easily </a:t>
            </a:r>
            <a:r>
              <a:rPr lang="en-AU" dirty="0"/>
              <a:t>detect malicious logins and hence increase true positive rate. </a:t>
            </a:r>
            <a:endParaRPr lang="en-AU" dirty="0" smtClean="0"/>
          </a:p>
          <a:p>
            <a:pPr>
              <a:buFont typeface="Courier New" panose="02070309020205020404" pitchFamily="49" charset="0"/>
              <a:buChar char="o"/>
            </a:pPr>
            <a:r>
              <a:rPr lang="en-AU" dirty="0" smtClean="0"/>
              <a:t>The </a:t>
            </a:r>
            <a:r>
              <a:rPr lang="en-AU" dirty="0"/>
              <a:t>lower threshold on orientation score will easily match the new benign logins with the past benign logins thereby decreasing the false positive rate. </a:t>
            </a:r>
            <a:endParaRPr lang="en-AU" dirty="0" smtClean="0"/>
          </a:p>
          <a:p>
            <a:pPr>
              <a:buFont typeface="Courier New" panose="02070309020205020404" pitchFamily="49" charset="0"/>
              <a:buChar char="o"/>
            </a:pPr>
            <a:r>
              <a:rPr lang="en-AU" dirty="0" smtClean="0"/>
              <a:t>Hence </a:t>
            </a:r>
            <a:r>
              <a:rPr lang="en-AU" dirty="0"/>
              <a:t>since both false positive and true positive rate increase with the increase in threshold, there is a need to find an optimum threshold to find a balance between both of them. </a:t>
            </a:r>
            <a:endParaRPr lang="en-AU" dirty="0" smtClean="0"/>
          </a:p>
          <a:p>
            <a:pPr>
              <a:buFont typeface="Courier New" panose="02070309020205020404" pitchFamily="49" charset="0"/>
              <a:buChar char="o"/>
            </a:pPr>
            <a:r>
              <a:rPr lang="en-AU" dirty="0" smtClean="0"/>
              <a:t>This </a:t>
            </a:r>
            <a:r>
              <a:rPr lang="en-AU" dirty="0"/>
              <a:t>optimum threshold is achieved using the Receiver Operating Characteristic (ROC) </a:t>
            </a:r>
            <a:r>
              <a:rPr lang="en-AU" dirty="0" smtClean="0"/>
              <a:t>curve which plots true positive rate vs false positive rate. </a:t>
            </a:r>
          </a:p>
          <a:p>
            <a:pPr>
              <a:buFont typeface="Courier New" panose="02070309020205020404" pitchFamily="49" charset="0"/>
              <a:buChar char="o"/>
            </a:pPr>
            <a:r>
              <a:rPr lang="en-AU" dirty="0" smtClean="0"/>
              <a:t>From this graph it was found that 82%mmalicious </a:t>
            </a:r>
            <a:r>
              <a:rPr lang="en-AU" dirty="0"/>
              <a:t>logins were detected with a 0.3% of false positive rate.</a:t>
            </a: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7982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dirty="0"/>
          </a:p>
        </p:txBody>
      </p:sp>
      <p:sp>
        <p:nvSpPr>
          <p:cNvPr id="3" name="Content Placeholder 2"/>
          <p:cNvSpPr>
            <a:spLocks noGrp="1"/>
          </p:cNvSpPr>
          <p:nvPr>
            <p:ph idx="1"/>
          </p:nvPr>
        </p:nvSpPr>
        <p:spPr/>
        <p:txBody>
          <a:bodyPr/>
          <a:lstStyle/>
          <a:p>
            <a:r>
              <a:rPr lang="en-IN" b="1" dirty="0" smtClean="0"/>
              <a:t>Adversarial model</a:t>
            </a:r>
          </a:p>
          <a:p>
            <a:pPr>
              <a:buFont typeface="Wingdings" panose="05000000000000000000" pitchFamily="2" charset="2"/>
              <a:buChar char="ü"/>
            </a:pPr>
            <a:r>
              <a:rPr lang="en-US" dirty="0"/>
              <a:t>If the attacker uses a credential that is normally used between two computers, </a:t>
            </a:r>
            <a:r>
              <a:rPr lang="en-US" dirty="0" smtClean="0"/>
              <a:t>then the algorithm </a:t>
            </a:r>
            <a:r>
              <a:rPr lang="en-US" dirty="0"/>
              <a:t>can not detect the malicious login. </a:t>
            </a:r>
            <a:endParaRPr lang="en-US" dirty="0" smtClean="0"/>
          </a:p>
          <a:p>
            <a:pPr>
              <a:buFont typeface="Wingdings" panose="05000000000000000000" pitchFamily="2" charset="2"/>
              <a:buChar char="ü"/>
            </a:pPr>
            <a:r>
              <a:rPr lang="en-US" dirty="0" smtClean="0"/>
              <a:t>An attacker who is aware of the algorithm and knows normal login structure doesn’t necessarily have an advantage for evading detection. For evading detection he needs the right credential and must be located on the computer which usually logs into the destination.</a:t>
            </a:r>
            <a:endParaRPr lang="en-IN" dirty="0"/>
          </a:p>
        </p:txBody>
      </p:sp>
    </p:spTree>
    <p:extLst>
      <p:ext uri="{BB962C8B-B14F-4D97-AF65-F5344CB8AC3E}">
        <p14:creationId xmlns:p14="http://schemas.microsoft.com/office/powerpoint/2010/main" val="3090096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2"/>
                </a:solidFill>
              </a:rPr>
              <a:t>Conclusion</a:t>
            </a:r>
            <a:endParaRPr lang="en-IN" b="1" dirty="0">
              <a:solidFill>
                <a:schemeClr val="accent2"/>
              </a:solidFill>
            </a:endParaRPr>
          </a:p>
        </p:txBody>
      </p:sp>
      <p:sp>
        <p:nvSpPr>
          <p:cNvPr id="3" name="Content Placeholder 2"/>
          <p:cNvSpPr>
            <a:spLocks noGrp="1"/>
          </p:cNvSpPr>
          <p:nvPr>
            <p:ph idx="1"/>
          </p:nvPr>
        </p:nvSpPr>
        <p:spPr>
          <a:xfrm>
            <a:off x="838200" y="1394550"/>
            <a:ext cx="10515600" cy="4351338"/>
          </a:xfrm>
        </p:spPr>
        <p:txBody>
          <a:bodyPr>
            <a:normAutofit fontScale="85000" lnSpcReduction="20000"/>
          </a:bodyPr>
          <a:lstStyle/>
          <a:p>
            <a:r>
              <a:rPr lang="en-IN" dirty="0" smtClean="0"/>
              <a:t>The author has performed the testing over real data set however the data is limited to one enterprise network. To generalize it for other real world networks , it needs to be tested over other enterprise networks too as the stability of the logins varies from enterprise to enterprise.</a:t>
            </a:r>
          </a:p>
          <a:p>
            <a:r>
              <a:rPr lang="en-IN" dirty="0" smtClean="0"/>
              <a:t>This system is not suitable for environments were network dynamics changes a lot.</a:t>
            </a:r>
          </a:p>
          <a:p>
            <a:r>
              <a:rPr lang="en-IN" dirty="0" smtClean="0"/>
              <a:t>The author has not studied the effect of longer period of logins as input . The updating / optimal window for retraining has also not been studied.</a:t>
            </a:r>
          </a:p>
          <a:p>
            <a:r>
              <a:rPr lang="en-IN" dirty="0" smtClean="0"/>
              <a:t>The validity of the algorithm and the reliability of the system is in question if the CLM attack is combined with attack that exploits remote vulnerabilities . In such a case an additional software might be is needed to detect such remote vulnerabilities</a:t>
            </a:r>
          </a:p>
          <a:p>
            <a:r>
              <a:rPr lang="en-IN" dirty="0" smtClean="0"/>
              <a:t>The problem of base-rate fallacy is reduced by using the combination of exact matcher and the pattern matcher.</a:t>
            </a:r>
          </a:p>
          <a:p>
            <a:endParaRPr lang="en-IN" dirty="0"/>
          </a:p>
        </p:txBody>
      </p:sp>
    </p:spTree>
    <p:extLst>
      <p:ext uri="{BB962C8B-B14F-4D97-AF65-F5344CB8AC3E}">
        <p14:creationId xmlns:p14="http://schemas.microsoft.com/office/powerpoint/2010/main" val="3227292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Introduction</a:t>
            </a:r>
            <a:endParaRPr lang="en-IN" b="1" dirty="0">
              <a:solidFill>
                <a:srgbClr val="7030A0"/>
              </a:solidFill>
            </a:endParaRPr>
          </a:p>
        </p:txBody>
      </p:sp>
      <p:sp>
        <p:nvSpPr>
          <p:cNvPr id="3" name="Content Placeholder 2"/>
          <p:cNvSpPr>
            <a:spLocks noGrp="1"/>
          </p:cNvSpPr>
          <p:nvPr>
            <p:ph idx="1"/>
          </p:nvPr>
        </p:nvSpPr>
        <p:spPr/>
        <p:txBody>
          <a:bodyPr/>
          <a:lstStyle/>
          <a:p>
            <a:r>
              <a:rPr lang="en-IN" b="1" dirty="0" smtClean="0"/>
              <a:t>Problem</a:t>
            </a:r>
          </a:p>
          <a:p>
            <a:pPr>
              <a:buFont typeface="Wingdings" panose="05000000000000000000" pitchFamily="2" charset="2"/>
              <a:buChar char="ü"/>
            </a:pPr>
            <a:r>
              <a:rPr lang="en-IN" dirty="0" smtClean="0"/>
              <a:t>Credential based Lateral Movement(CLM)</a:t>
            </a:r>
          </a:p>
          <a:p>
            <a:pPr>
              <a:buFont typeface="Courier New" panose="02070309020205020404" pitchFamily="49" charset="0"/>
              <a:buChar char="o"/>
            </a:pPr>
            <a:r>
              <a:rPr lang="en-IN" dirty="0" smtClean="0"/>
              <a:t>Stealing credentials and compromising computers to reach the target destination.</a:t>
            </a:r>
          </a:p>
          <a:p>
            <a:pPr>
              <a:buFont typeface="Courier New" panose="02070309020205020404" pitchFamily="49" charset="0"/>
              <a:buChar char="o"/>
            </a:pPr>
            <a:r>
              <a:rPr lang="en-IN" dirty="0" smtClean="0"/>
              <a:t>Cannot be detected by NIDS due to no changes in the network traffic as compared to the normal login.</a:t>
            </a:r>
          </a:p>
          <a:p>
            <a:pPr>
              <a:buFont typeface="Courier New" panose="02070309020205020404" pitchFamily="49" charset="0"/>
              <a:buChar char="o"/>
            </a:pPr>
            <a:r>
              <a:rPr lang="en-IN" dirty="0" smtClean="0"/>
              <a:t>Lateral movements cannot be minimized due to relaxed access control in business environments</a:t>
            </a:r>
          </a:p>
          <a:p>
            <a:pPr>
              <a:buFont typeface="Courier New" panose="02070309020205020404" pitchFamily="49" charset="0"/>
              <a:buChar char="o"/>
            </a:pPr>
            <a:endParaRPr lang="en-IN" dirty="0" smtClean="0"/>
          </a:p>
          <a:p>
            <a:pPr>
              <a:buFont typeface="Courier New" panose="02070309020205020404" pitchFamily="49" charset="0"/>
              <a:buChar char="o"/>
            </a:pPr>
            <a:endParaRPr lang="en-IN" dirty="0" smtClean="0"/>
          </a:p>
          <a:p>
            <a:pPr marL="0" indent="0">
              <a:buNone/>
            </a:pPr>
            <a:endParaRPr lang="en-IN" dirty="0"/>
          </a:p>
        </p:txBody>
      </p:sp>
    </p:spTree>
    <p:extLst>
      <p:ext uri="{BB962C8B-B14F-4D97-AF65-F5344CB8AC3E}">
        <p14:creationId xmlns:p14="http://schemas.microsoft.com/office/powerpoint/2010/main" val="2304309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Introduction</a:t>
            </a:r>
            <a:endParaRPr lang="en-IN" dirty="0"/>
          </a:p>
        </p:txBody>
      </p:sp>
      <p:sp>
        <p:nvSpPr>
          <p:cNvPr id="3" name="Content Placeholder 2"/>
          <p:cNvSpPr>
            <a:spLocks noGrp="1"/>
          </p:cNvSpPr>
          <p:nvPr>
            <p:ph idx="1"/>
          </p:nvPr>
        </p:nvSpPr>
        <p:spPr/>
        <p:txBody>
          <a:bodyPr/>
          <a:lstStyle/>
          <a:p>
            <a:r>
              <a:rPr lang="en-IN" b="1" dirty="0" smtClean="0"/>
              <a:t>Solution</a:t>
            </a:r>
          </a:p>
          <a:p>
            <a:pPr>
              <a:buFont typeface="Wingdings" panose="05000000000000000000" pitchFamily="2" charset="2"/>
              <a:buChar char="ü"/>
            </a:pPr>
            <a:r>
              <a:rPr lang="en-IN" dirty="0" smtClean="0"/>
              <a:t>Network Login Structure</a:t>
            </a:r>
          </a:p>
          <a:p>
            <a:pPr>
              <a:buFont typeface="Courier New" panose="02070309020205020404" pitchFamily="49" charset="0"/>
              <a:buChar char="o"/>
            </a:pPr>
            <a:r>
              <a:rPr lang="en-IN" dirty="0" smtClean="0"/>
              <a:t>Characterization of Normal Login Structure</a:t>
            </a:r>
          </a:p>
          <a:p>
            <a:pPr>
              <a:buFont typeface="Courier New" panose="02070309020205020404" pitchFamily="49" charset="0"/>
              <a:buChar char="o"/>
            </a:pPr>
            <a:r>
              <a:rPr lang="en-IN" dirty="0" smtClean="0"/>
              <a:t>First -model the Network Login Structure by extracting Login patterns</a:t>
            </a:r>
          </a:p>
          <a:p>
            <a:pPr>
              <a:buFont typeface="Courier New" panose="02070309020205020404" pitchFamily="49" charset="0"/>
              <a:buChar char="o"/>
            </a:pPr>
            <a:r>
              <a:rPr lang="en-IN" dirty="0" smtClean="0"/>
              <a:t>Second -detecting anomalous patterns by identifying patterns that are inconsistent with the structure.</a:t>
            </a:r>
          </a:p>
          <a:p>
            <a:pPr>
              <a:buFont typeface="Courier New" panose="02070309020205020404" pitchFamily="49" charset="0"/>
              <a:buChar char="o"/>
            </a:pPr>
            <a:endParaRPr lang="en-IN" dirty="0" smtClean="0"/>
          </a:p>
          <a:p>
            <a:pPr>
              <a:buFont typeface="Courier New" panose="02070309020205020404" pitchFamily="49" charset="0"/>
              <a:buChar char="o"/>
            </a:pPr>
            <a:endParaRPr lang="en-IN" dirty="0" smtClean="0"/>
          </a:p>
          <a:p>
            <a:pPr marL="0" indent="0">
              <a:buNone/>
            </a:pPr>
            <a:endParaRPr lang="en-IN" dirty="0"/>
          </a:p>
        </p:txBody>
      </p:sp>
    </p:spTree>
    <p:extLst>
      <p:ext uri="{BB962C8B-B14F-4D97-AF65-F5344CB8AC3E}">
        <p14:creationId xmlns:p14="http://schemas.microsoft.com/office/powerpoint/2010/main" val="235503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65000"/>
                    <a:lumOff val="35000"/>
                  </a:schemeClr>
                </a:solidFill>
              </a:rPr>
              <a:t>Materials and Methodology</a:t>
            </a:r>
            <a:endParaRPr lang="en-IN" b="1" dirty="0">
              <a:solidFill>
                <a:schemeClr val="tx1">
                  <a:lumMod val="65000"/>
                  <a:lumOff val="35000"/>
                </a:schemeClr>
              </a:solidFill>
            </a:endParaRPr>
          </a:p>
        </p:txBody>
      </p:sp>
      <p:sp>
        <p:nvSpPr>
          <p:cNvPr id="3" name="Content Placeholder 2"/>
          <p:cNvSpPr>
            <a:spLocks noGrp="1"/>
          </p:cNvSpPr>
          <p:nvPr>
            <p:ph idx="1"/>
          </p:nvPr>
        </p:nvSpPr>
        <p:spPr>
          <a:xfrm>
            <a:off x="838200" y="1690688"/>
            <a:ext cx="10515600" cy="4351338"/>
          </a:xfrm>
        </p:spPr>
        <p:txBody>
          <a:bodyPr/>
          <a:lstStyle/>
          <a:p>
            <a:r>
              <a:rPr lang="en-IN" b="1" dirty="0" smtClean="0"/>
              <a:t>Pattern Mining Algorithm  </a:t>
            </a:r>
          </a:p>
          <a:p>
            <a:r>
              <a:rPr lang="en-IN" b="1" dirty="0" smtClean="0"/>
              <a:t>Semi supervised Binary Classifier</a:t>
            </a:r>
            <a:endParaRPr lang="en-IN" b="1" dirty="0"/>
          </a:p>
        </p:txBody>
      </p:sp>
      <p:pic>
        <p:nvPicPr>
          <p:cNvPr id="1026" name="image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908" y="2779647"/>
            <a:ext cx="5672244" cy="37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283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65000"/>
                    <a:lumOff val="35000"/>
                  </a:schemeClr>
                </a:solidFill>
              </a:rPr>
              <a:t>Materials and Methodology</a:t>
            </a:r>
            <a:endParaRPr lang="en-IN" b="1" dirty="0">
              <a:solidFill>
                <a:schemeClr val="tx1">
                  <a:lumMod val="65000"/>
                  <a:lumOff val="35000"/>
                </a:schemeClr>
              </a:solidFill>
            </a:endParaRPr>
          </a:p>
        </p:txBody>
      </p:sp>
      <p:sp>
        <p:nvSpPr>
          <p:cNvPr id="3" name="Content Placeholder 2"/>
          <p:cNvSpPr>
            <a:spLocks noGrp="1"/>
          </p:cNvSpPr>
          <p:nvPr>
            <p:ph idx="1"/>
          </p:nvPr>
        </p:nvSpPr>
        <p:spPr>
          <a:xfrm>
            <a:off x="838200" y="1690688"/>
            <a:ext cx="10515600" cy="4351338"/>
          </a:xfrm>
        </p:spPr>
        <p:txBody>
          <a:bodyPr>
            <a:normAutofit/>
          </a:bodyPr>
          <a:lstStyle/>
          <a:p>
            <a:r>
              <a:rPr lang="en-IN" b="1" dirty="0" smtClean="0"/>
              <a:t>Pattern Miner</a:t>
            </a:r>
          </a:p>
          <a:p>
            <a:pPr>
              <a:buFont typeface="Wingdings" panose="05000000000000000000" pitchFamily="2" charset="2"/>
              <a:buChar char="ü"/>
            </a:pPr>
            <a:r>
              <a:rPr lang="en-IN" dirty="0"/>
              <a:t> </a:t>
            </a:r>
            <a:r>
              <a:rPr lang="en-IN" dirty="0" smtClean="0"/>
              <a:t>Mines the normal login patterns from past logins.</a:t>
            </a:r>
          </a:p>
          <a:p>
            <a:pPr>
              <a:buFont typeface="Wingdings" panose="05000000000000000000" pitchFamily="2" charset="2"/>
              <a:buChar char="ü"/>
            </a:pPr>
            <a:r>
              <a:rPr lang="en-IN" dirty="0" smtClean="0"/>
              <a:t> The login pattern is stated to be composed of three components</a:t>
            </a:r>
          </a:p>
          <a:p>
            <a:pPr>
              <a:buFont typeface="Wingdings" panose="05000000000000000000" pitchFamily="2" charset="2"/>
              <a:buChar char="ü"/>
            </a:pPr>
            <a:r>
              <a:rPr lang="en-US" dirty="0" smtClean="0"/>
              <a:t>Login </a:t>
            </a:r>
            <a:r>
              <a:rPr lang="en-US" i="1" dirty="0"/>
              <a:t>l </a:t>
            </a:r>
            <a:r>
              <a:rPr lang="en-US" dirty="0"/>
              <a:t>is defined as </a:t>
            </a:r>
            <a:r>
              <a:rPr lang="en-US" i="1" dirty="0"/>
              <a:t>l = &lt;u, s, d</a:t>
            </a:r>
            <a:r>
              <a:rPr lang="en-US" i="1" dirty="0" smtClean="0"/>
              <a:t>&gt; u-user, s-source computer, d-destination computer. </a:t>
            </a:r>
          </a:p>
          <a:p>
            <a:pPr>
              <a:buFont typeface="Wingdings" panose="05000000000000000000" pitchFamily="2" charset="2"/>
              <a:buChar char="ü"/>
            </a:pPr>
            <a:r>
              <a:rPr lang="en-US" dirty="0" smtClean="0"/>
              <a:t>Login history </a:t>
            </a:r>
            <a:r>
              <a:rPr lang="en-US" i="1" dirty="0" smtClean="0"/>
              <a:t>is H . </a:t>
            </a:r>
            <a:r>
              <a:rPr lang="en-US" dirty="0" smtClean="0"/>
              <a:t>Login attributes are </a:t>
            </a:r>
            <a:r>
              <a:rPr lang="en-US" i="1" dirty="0" smtClean="0"/>
              <a:t>U,S </a:t>
            </a:r>
            <a:r>
              <a:rPr lang="en-US" dirty="0" smtClean="0"/>
              <a:t>and</a:t>
            </a:r>
            <a:r>
              <a:rPr lang="en-US" i="1" dirty="0" smtClean="0"/>
              <a:t> D </a:t>
            </a:r>
            <a:r>
              <a:rPr lang="en-US" dirty="0" smtClean="0"/>
              <a:t>and pattern </a:t>
            </a:r>
            <a:r>
              <a:rPr lang="en-US" i="1" dirty="0" smtClean="0"/>
              <a:t>P = &lt;U’,S’,D’&gt;.</a:t>
            </a:r>
          </a:p>
          <a:p>
            <a:pPr>
              <a:buFont typeface="Wingdings" panose="05000000000000000000" pitchFamily="2" charset="2"/>
              <a:buChar char="ü"/>
            </a:pPr>
            <a:r>
              <a:rPr lang="en-US" dirty="0" smtClean="0"/>
              <a:t>A </a:t>
            </a:r>
            <a:r>
              <a:rPr lang="en-US" dirty="0"/>
              <a:t>login </a:t>
            </a:r>
            <a:r>
              <a:rPr lang="en-US" i="1" dirty="0"/>
              <a:t>l = &lt;u, s, d&gt; </a:t>
            </a:r>
            <a:r>
              <a:rPr lang="en-US" dirty="0"/>
              <a:t>with attributes </a:t>
            </a:r>
            <a:r>
              <a:rPr lang="en-US" i="1" dirty="0"/>
              <a:t>A = &lt;U, S, D&gt;</a:t>
            </a:r>
            <a:r>
              <a:rPr lang="en-US" dirty="0"/>
              <a:t> is an occurrence of pattern P</a:t>
            </a:r>
            <a:r>
              <a:rPr lang="en-US" i="1" dirty="0"/>
              <a:t> = &lt;U’, S’, D’</a:t>
            </a:r>
            <a:r>
              <a:rPr lang="en-US" dirty="0"/>
              <a:t>&gt; if </a:t>
            </a:r>
            <a:r>
              <a:rPr lang="en-US" i="1" dirty="0"/>
              <a:t>U’ ⊂ U</a:t>
            </a:r>
            <a:r>
              <a:rPr lang="en-US" dirty="0"/>
              <a:t>, </a:t>
            </a:r>
            <a:r>
              <a:rPr lang="en-US" i="1" dirty="0"/>
              <a:t>S’ ⊂ S</a:t>
            </a:r>
            <a:r>
              <a:rPr lang="en-US" dirty="0"/>
              <a:t> and </a:t>
            </a:r>
            <a:r>
              <a:rPr lang="en-US" i="1" dirty="0"/>
              <a:t>D’ ⊂ D</a:t>
            </a:r>
            <a:r>
              <a:rPr lang="en-US" dirty="0"/>
              <a:t>.</a:t>
            </a:r>
            <a:endParaRPr lang="en-IN" dirty="0"/>
          </a:p>
          <a:p>
            <a:endParaRPr lang="en-IN" dirty="0"/>
          </a:p>
          <a:p>
            <a:pPr>
              <a:buFont typeface="Wingdings" panose="05000000000000000000" pitchFamily="2" charset="2"/>
              <a:buChar char="ü"/>
            </a:pPr>
            <a:endParaRPr lang="en-IN" dirty="0" smtClean="0"/>
          </a:p>
          <a:p>
            <a:pPr>
              <a:buFont typeface="Wingdings" panose="05000000000000000000" pitchFamily="2" charset="2"/>
              <a:buChar char="ü"/>
            </a:pPr>
            <a:endParaRPr lang="en-IN" dirty="0" smtClean="0"/>
          </a:p>
          <a:p>
            <a:pPr>
              <a:buFont typeface="Wingdings" panose="05000000000000000000" pitchFamily="2" charset="2"/>
              <a:buChar char="ü"/>
            </a:pPr>
            <a:endParaRPr lang="en-IN" dirty="0" smtClean="0"/>
          </a:p>
          <a:p>
            <a:pPr>
              <a:buFont typeface="Wingdings" panose="05000000000000000000" pitchFamily="2" charset="2"/>
              <a:buChar char="ü"/>
            </a:pPr>
            <a:endParaRPr lang="en-IN" dirty="0" smtClean="0"/>
          </a:p>
          <a:p>
            <a:pPr marL="0" indent="0">
              <a:buNone/>
            </a:pPr>
            <a:endParaRPr lang="en-IN" dirty="0" smtClean="0"/>
          </a:p>
        </p:txBody>
      </p:sp>
    </p:spTree>
    <p:extLst>
      <p:ext uri="{BB962C8B-B14F-4D97-AF65-F5344CB8AC3E}">
        <p14:creationId xmlns:p14="http://schemas.microsoft.com/office/powerpoint/2010/main" val="4198520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65000"/>
                    <a:lumOff val="35000"/>
                  </a:schemeClr>
                </a:solidFill>
              </a:rPr>
              <a:t>Materials and Methodology</a:t>
            </a:r>
            <a:endParaRPr lang="en-IN" b="1" dirty="0">
              <a:solidFill>
                <a:schemeClr val="tx1">
                  <a:lumMod val="65000"/>
                  <a:lumOff val="35000"/>
                </a:schemeClr>
              </a:solidFill>
            </a:endParaRPr>
          </a:p>
        </p:txBody>
      </p:sp>
      <p:sp>
        <p:nvSpPr>
          <p:cNvPr id="3" name="Content Placeholder 2"/>
          <p:cNvSpPr>
            <a:spLocks noGrp="1"/>
          </p:cNvSpPr>
          <p:nvPr>
            <p:ph idx="1"/>
          </p:nvPr>
        </p:nvSpPr>
        <p:spPr>
          <a:xfrm>
            <a:off x="838200" y="1358538"/>
            <a:ext cx="10515600" cy="5159828"/>
          </a:xfrm>
        </p:spPr>
        <p:txBody>
          <a:bodyPr>
            <a:normAutofit lnSpcReduction="10000"/>
          </a:bodyPr>
          <a:lstStyle/>
          <a:p>
            <a:r>
              <a:rPr lang="en-IN" b="1" dirty="0" smtClean="0"/>
              <a:t>Pattern Mining Algorithm</a:t>
            </a:r>
          </a:p>
          <a:p>
            <a:pPr>
              <a:buFont typeface="Wingdings" panose="05000000000000000000" pitchFamily="2" charset="2"/>
              <a:buChar char="ü"/>
            </a:pPr>
            <a:r>
              <a:rPr lang="en-IN" dirty="0" smtClean="0"/>
              <a:t>Enumeration</a:t>
            </a:r>
          </a:p>
          <a:p>
            <a:pPr>
              <a:buFont typeface="Courier New" panose="02070309020205020404" pitchFamily="49" charset="0"/>
              <a:buChar char="o"/>
            </a:pPr>
            <a:r>
              <a:rPr lang="en-IN" dirty="0" smtClean="0"/>
              <a:t>Enumerates candidate patterns from Login history </a:t>
            </a:r>
            <a:r>
              <a:rPr lang="en-IN" i="1" dirty="0" smtClean="0"/>
              <a:t>H</a:t>
            </a:r>
          </a:p>
          <a:p>
            <a:pPr>
              <a:buFont typeface="Courier New" panose="02070309020205020404" pitchFamily="49" charset="0"/>
              <a:buChar char="o"/>
            </a:pPr>
            <a:r>
              <a:rPr lang="en-US" dirty="0" smtClean="0"/>
              <a:t>first </a:t>
            </a:r>
            <a:r>
              <a:rPr lang="en-US" dirty="0"/>
              <a:t>generating power sets of each based on attribute of elements of login namely- U*, S* and D* and then taking the Cartesian product U*× S* × D* that generates all the candidate patterns. </a:t>
            </a:r>
            <a:endParaRPr lang="en-IN" dirty="0" smtClean="0"/>
          </a:p>
          <a:p>
            <a:pPr>
              <a:buFont typeface="Wingdings" panose="05000000000000000000" pitchFamily="2" charset="2"/>
              <a:buChar char="ü"/>
            </a:pPr>
            <a:r>
              <a:rPr lang="en-IN" dirty="0" smtClean="0"/>
              <a:t>Generation of Orientation scores</a:t>
            </a:r>
          </a:p>
          <a:p>
            <a:pPr>
              <a:buFont typeface="Courier New" panose="02070309020205020404" pitchFamily="49" charset="0"/>
              <a:buChar char="o"/>
            </a:pPr>
            <a:r>
              <a:rPr lang="en-IN" dirty="0" smtClean="0"/>
              <a:t>Patterns are grouped and their orientation scores are calculated to decide if source orientated , destination orientated , user oriented by U-score, D-score and S-score respectively.</a:t>
            </a:r>
          </a:p>
          <a:p>
            <a:pPr>
              <a:buFont typeface="Courier New" panose="02070309020205020404" pitchFamily="49" charset="0"/>
              <a:buChar char="o"/>
            </a:pPr>
            <a:r>
              <a:rPr lang="en-IN" dirty="0" smtClean="0"/>
              <a:t>Algorithm selects pattern with orientation scores above a specific threshold.</a:t>
            </a:r>
          </a:p>
          <a:p>
            <a:pPr>
              <a:buFont typeface="Courier New" panose="02070309020205020404" pitchFamily="49" charset="0"/>
              <a:buChar char="o"/>
            </a:pPr>
            <a:endParaRPr lang="en-IN" dirty="0" smtClean="0"/>
          </a:p>
          <a:p>
            <a:pPr marL="0" indent="0">
              <a:buNone/>
            </a:pPr>
            <a:endParaRPr lang="en-IN" dirty="0"/>
          </a:p>
        </p:txBody>
      </p:sp>
    </p:spTree>
    <p:extLst>
      <p:ext uri="{BB962C8B-B14F-4D97-AF65-F5344CB8AC3E}">
        <p14:creationId xmlns:p14="http://schemas.microsoft.com/office/powerpoint/2010/main" val="2230857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88"/>
            <a:ext cx="10515600" cy="1325563"/>
          </a:xfrm>
        </p:spPr>
        <p:txBody>
          <a:bodyPr/>
          <a:lstStyle/>
          <a:p>
            <a:r>
              <a:rPr lang="en-IN" b="1" dirty="0" smtClean="0">
                <a:solidFill>
                  <a:schemeClr val="tx1">
                    <a:lumMod val="65000"/>
                    <a:lumOff val="35000"/>
                  </a:schemeClr>
                </a:solidFill>
              </a:rPr>
              <a:t>Materials and Methodology</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b="1" dirty="0" smtClean="0"/>
              <a:t>Pattern Mining Algorithm</a:t>
            </a:r>
          </a:p>
          <a:p>
            <a:pPr>
              <a:buFont typeface="Wingdings" panose="05000000000000000000" pitchFamily="2" charset="2"/>
              <a:buChar char="ü"/>
            </a:pPr>
            <a:r>
              <a:rPr lang="en-IN" dirty="0" smtClean="0"/>
              <a:t> Encoding and Parallelization</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881" y="2907257"/>
            <a:ext cx="6851061" cy="340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43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65000"/>
                    <a:lumOff val="35000"/>
                  </a:schemeClr>
                </a:solidFill>
              </a:rPr>
              <a:t>Materials and Methodology</a:t>
            </a:r>
            <a:endParaRPr lang="en-IN" b="1" dirty="0">
              <a:solidFill>
                <a:schemeClr val="tx1">
                  <a:lumMod val="65000"/>
                  <a:lumOff val="35000"/>
                </a:schemeClr>
              </a:solidFill>
            </a:endParaRPr>
          </a:p>
        </p:txBody>
      </p:sp>
      <p:sp>
        <p:nvSpPr>
          <p:cNvPr id="3" name="Content Placeholder 2"/>
          <p:cNvSpPr>
            <a:spLocks noGrp="1"/>
          </p:cNvSpPr>
          <p:nvPr>
            <p:ph idx="1"/>
          </p:nvPr>
        </p:nvSpPr>
        <p:spPr/>
        <p:txBody>
          <a:bodyPr>
            <a:normAutofit fontScale="92500" lnSpcReduction="20000"/>
          </a:bodyPr>
          <a:lstStyle/>
          <a:p>
            <a:r>
              <a:rPr lang="en-IN" b="1" dirty="0" smtClean="0"/>
              <a:t>Login Classifier</a:t>
            </a:r>
          </a:p>
          <a:p>
            <a:pPr>
              <a:buFont typeface="Wingdings" panose="05000000000000000000" pitchFamily="2" charset="2"/>
              <a:buChar char="ü"/>
            </a:pPr>
            <a:r>
              <a:rPr lang="en-IN" dirty="0" smtClean="0"/>
              <a:t>Exact Matching </a:t>
            </a:r>
          </a:p>
          <a:p>
            <a:pPr>
              <a:buFont typeface="Courier New" panose="02070309020205020404" pitchFamily="49" charset="0"/>
              <a:buChar char="o"/>
            </a:pPr>
            <a:r>
              <a:rPr lang="en-US" dirty="0" smtClean="0"/>
              <a:t>In </a:t>
            </a:r>
            <a:r>
              <a:rPr lang="en-US" dirty="0"/>
              <a:t>exact matching, </a:t>
            </a:r>
            <a:r>
              <a:rPr lang="en-AU" dirty="0"/>
              <a:t>a login </a:t>
            </a:r>
            <a:r>
              <a:rPr lang="en-AU" i="1" dirty="0"/>
              <a:t>l </a:t>
            </a:r>
            <a:r>
              <a:rPr lang="en-AU" dirty="0"/>
              <a:t>=&lt; </a:t>
            </a:r>
            <a:r>
              <a:rPr lang="en-AU" i="1" dirty="0"/>
              <a:t>u</a:t>
            </a:r>
            <a:r>
              <a:rPr lang="en-AU" dirty="0"/>
              <a:t>, </a:t>
            </a:r>
            <a:r>
              <a:rPr lang="en-AU" i="1" dirty="0"/>
              <a:t>s</a:t>
            </a:r>
            <a:r>
              <a:rPr lang="en-AU" dirty="0"/>
              <a:t>, </a:t>
            </a:r>
            <a:r>
              <a:rPr lang="en-AU" i="1" dirty="0"/>
              <a:t>d </a:t>
            </a:r>
            <a:r>
              <a:rPr lang="en-AU" dirty="0"/>
              <a:t>&gt; is classified as benign if there is a login </a:t>
            </a:r>
            <a:r>
              <a:rPr lang="en-AU" i="1" dirty="0"/>
              <a:t>l </a:t>
            </a:r>
            <a:r>
              <a:rPr lang="en-AU" dirty="0"/>
              <a:t>′ =&lt; </a:t>
            </a:r>
            <a:r>
              <a:rPr lang="en-AU" i="1" dirty="0"/>
              <a:t>u </a:t>
            </a:r>
            <a:r>
              <a:rPr lang="en-AU" dirty="0"/>
              <a:t>′, </a:t>
            </a:r>
            <a:r>
              <a:rPr lang="en-AU" i="1" dirty="0"/>
              <a:t>s </a:t>
            </a:r>
            <a:r>
              <a:rPr lang="en-AU" dirty="0"/>
              <a:t>′, </a:t>
            </a:r>
            <a:r>
              <a:rPr lang="en-AU" i="1" dirty="0"/>
              <a:t>d </a:t>
            </a:r>
            <a:r>
              <a:rPr lang="en-AU" dirty="0"/>
              <a:t>′ &gt; in the login history </a:t>
            </a:r>
            <a:r>
              <a:rPr lang="en-AU" i="1" dirty="0"/>
              <a:t>H,</a:t>
            </a:r>
            <a:r>
              <a:rPr lang="en-AU" dirty="0"/>
              <a:t> where </a:t>
            </a:r>
            <a:r>
              <a:rPr lang="en-AU" i="1" dirty="0"/>
              <a:t>u </a:t>
            </a:r>
            <a:r>
              <a:rPr lang="en-AU" dirty="0"/>
              <a:t>= </a:t>
            </a:r>
            <a:r>
              <a:rPr lang="en-AU" i="1" dirty="0"/>
              <a:t>u </a:t>
            </a:r>
            <a:r>
              <a:rPr lang="en-AU" dirty="0"/>
              <a:t>′, </a:t>
            </a:r>
            <a:r>
              <a:rPr lang="en-AU" i="1" dirty="0"/>
              <a:t>s </a:t>
            </a:r>
            <a:r>
              <a:rPr lang="en-AU" dirty="0"/>
              <a:t>= </a:t>
            </a:r>
            <a:r>
              <a:rPr lang="en-AU" i="1" dirty="0"/>
              <a:t>s </a:t>
            </a:r>
            <a:r>
              <a:rPr lang="en-AU" dirty="0"/>
              <a:t>′, and </a:t>
            </a:r>
            <a:r>
              <a:rPr lang="en-AU" i="1" dirty="0"/>
              <a:t>d </a:t>
            </a:r>
            <a:r>
              <a:rPr lang="en-AU" dirty="0"/>
              <a:t>= </a:t>
            </a:r>
            <a:r>
              <a:rPr lang="en-AU" i="1" dirty="0"/>
              <a:t>d </a:t>
            </a:r>
            <a:r>
              <a:rPr lang="en-AU" dirty="0"/>
              <a:t>′. Otherwise, it classifies the login as malicious</a:t>
            </a:r>
            <a:r>
              <a:rPr lang="en-AU" dirty="0" smtClean="0"/>
              <a:t>.</a:t>
            </a:r>
          </a:p>
          <a:p>
            <a:pPr>
              <a:buFont typeface="Wingdings" panose="05000000000000000000" pitchFamily="2" charset="2"/>
              <a:buChar char="ü"/>
            </a:pPr>
            <a:r>
              <a:rPr lang="en-AU" dirty="0" smtClean="0"/>
              <a:t>Pattern Matching</a:t>
            </a:r>
          </a:p>
          <a:p>
            <a:pPr>
              <a:buFont typeface="Courier New" panose="02070309020205020404" pitchFamily="49" charset="0"/>
              <a:buChar char="o"/>
            </a:pPr>
            <a:r>
              <a:rPr lang="en-AU" dirty="0" smtClean="0"/>
              <a:t>Output of the pattern mining i.e. the network login structure is compared with new login and if the pattern matches than it is benign.</a:t>
            </a:r>
          </a:p>
          <a:p>
            <a:pPr>
              <a:buFont typeface="Courier New" panose="02070309020205020404" pitchFamily="49" charset="0"/>
              <a:buChar char="o"/>
            </a:pPr>
            <a:r>
              <a:rPr lang="en-AU" dirty="0" smtClean="0"/>
              <a:t>A </a:t>
            </a:r>
            <a:r>
              <a:rPr lang="en-AU" dirty="0"/>
              <a:t>confidence </a:t>
            </a:r>
            <a:r>
              <a:rPr lang="en-AU" dirty="0" smtClean="0"/>
              <a:t>score is calculated </a:t>
            </a:r>
            <a:r>
              <a:rPr lang="en-AU" dirty="0"/>
              <a:t>for each pattern that doesn’t exactly match with the past benign login but matches the normal login pattern. Orientation scores of the pattern is be used as a confidence of matching the current login with normal login. </a:t>
            </a:r>
            <a:endParaRPr lang="en-IN" dirty="0" smtClean="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427867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50000"/>
                  </a:schemeClr>
                </a:solidFill>
              </a:rPr>
              <a:t>Analysis and Implications</a:t>
            </a:r>
            <a:endParaRPr lang="en-IN" b="1"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20000"/>
          </a:bodyPr>
          <a:lstStyle/>
          <a:p>
            <a:r>
              <a:rPr lang="en-IN" dirty="0" smtClean="0"/>
              <a:t>The model is designed only for CLM based attacks </a:t>
            </a:r>
          </a:p>
          <a:p>
            <a:r>
              <a:rPr lang="en-IN" dirty="0" smtClean="0"/>
              <a:t>The paper claims that there is always inconsistency associated with the login structure because the attacker can use only the available stolen credentials and the compromised computers to move laterally in the network.</a:t>
            </a:r>
            <a:endParaRPr lang="en-IN" dirty="0" smtClean="0"/>
          </a:p>
          <a:p>
            <a:r>
              <a:rPr lang="en-IN" dirty="0" smtClean="0"/>
              <a:t>However this is not the case every time. If attacker knows the login structure, it might create problems however he must have the right credentials which is not often the case.</a:t>
            </a:r>
          </a:p>
          <a:p>
            <a:r>
              <a:rPr lang="en-IN" dirty="0" smtClean="0"/>
              <a:t>The solution is to exclude infrequent logins from the login history H.</a:t>
            </a:r>
          </a:p>
          <a:p>
            <a:r>
              <a:rPr lang="en-IN" dirty="0" smtClean="0"/>
              <a:t>Chances of false positives are high if the network dynamics change and network login structure cannot work if the frequency of update of network structure will not be able to match the network dynamics.</a:t>
            </a:r>
          </a:p>
          <a:p>
            <a:r>
              <a:rPr lang="en-IN" dirty="0" smtClean="0"/>
              <a:t>This method is redundant for unstructured network.</a:t>
            </a:r>
          </a:p>
        </p:txBody>
      </p:sp>
    </p:spTree>
    <p:extLst>
      <p:ext uri="{BB962C8B-B14F-4D97-AF65-F5344CB8AC3E}">
        <p14:creationId xmlns:p14="http://schemas.microsoft.com/office/powerpoint/2010/main" val="3221162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3828</TotalTime>
  <Words>1512</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Wingdings</vt:lpstr>
      <vt:lpstr>Office Theme</vt:lpstr>
      <vt:lpstr>ELEC 535 :Data Analysis and Pattern Recognition</vt:lpstr>
      <vt:lpstr>Introduction</vt:lpstr>
      <vt:lpstr>Introduction</vt:lpstr>
      <vt:lpstr>Materials and Methodology</vt:lpstr>
      <vt:lpstr>Materials and Methodology</vt:lpstr>
      <vt:lpstr>Materials and Methodology</vt:lpstr>
      <vt:lpstr>Materials and Methodology </vt:lpstr>
      <vt:lpstr>Materials and Methodology</vt:lpstr>
      <vt:lpstr>Analysis and Implications</vt:lpstr>
      <vt:lpstr>Analysis and Implications</vt:lpstr>
      <vt:lpstr>Analysis and Implications</vt:lpstr>
      <vt:lpstr>Analysis and Implications</vt:lpstr>
      <vt:lpstr>Analysis and Implications</vt:lpstr>
      <vt:lpstr>Analysis and Implications</vt:lpstr>
      <vt:lpstr>Analysis and Implications</vt:lpstr>
      <vt:lpstr>Analysis and Implications</vt:lpstr>
      <vt:lpstr>Analysis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 535 :Data Analysis and Pattern Recognition</dc:title>
  <dc:creator>Derrell D'Souza</dc:creator>
  <cp:lastModifiedBy>Derrell D'Souza</cp:lastModifiedBy>
  <cp:revision>24</cp:revision>
  <dcterms:created xsi:type="dcterms:W3CDTF">2018-04-15T03:05:32Z</dcterms:created>
  <dcterms:modified xsi:type="dcterms:W3CDTF">2018-04-17T18:53:39Z</dcterms:modified>
</cp:coreProperties>
</file>