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8" r:id="rId2"/>
    <p:sldId id="260" r:id="rId3"/>
    <p:sldId id="274" r:id="rId4"/>
    <p:sldId id="277" r:id="rId5"/>
    <p:sldId id="278" r:id="rId6"/>
    <p:sldId id="29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2" r:id="rId19"/>
    <p:sldId id="291" r:id="rId20"/>
    <p:sldId id="301" r:id="rId21"/>
    <p:sldId id="290" r:id="rId22"/>
    <p:sldId id="303" r:id="rId23"/>
    <p:sldId id="302" r:id="rId24"/>
    <p:sldId id="294" r:id="rId25"/>
    <p:sldId id="304" r:id="rId26"/>
    <p:sldId id="293" r:id="rId27"/>
    <p:sldId id="298" r:id="rId28"/>
    <p:sldId id="306" r:id="rId29"/>
    <p:sldId id="295" r:id="rId30"/>
    <p:sldId id="297" r:id="rId31"/>
    <p:sldId id="305" r:id="rId32"/>
    <p:sldId id="296" r:id="rId33"/>
    <p:sldId id="300" r:id="rId34"/>
    <p:sldId id="307" r:id="rId35"/>
  </p:sldIdLst>
  <p:sldSz cx="12192000" cy="6858000"/>
  <p:notesSz cx="6858000" cy="9144000"/>
  <p:embeddedFontLst>
    <p:embeddedFont>
      <p:font typeface="等线" panose="02010600030101010101" pitchFamily="2" charset="-122"/>
      <p:regular r:id="rId37"/>
      <p:bold r:id="rId38"/>
    </p:embeddedFont>
    <p:embeddedFont>
      <p:font typeface="等线 Light" panose="02010600030101010101" pitchFamily="2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0" autoAdjust="0"/>
  </p:normalViewPr>
  <p:slideViewPr>
    <p:cSldViewPr snapToGrid="0" showGuides="1">
      <p:cViewPr varScale="1">
        <p:scale>
          <a:sx n="81" d="100"/>
          <a:sy n="81" d="100"/>
        </p:scale>
        <p:origin x="614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5775686" y="1265731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38897" y="0"/>
            <a:ext cx="11829889" cy="7326116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80354" y="4717807"/>
            <a:ext cx="6011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Xinning Chu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DATS 6202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George Washington University</a:t>
            </a:r>
          </a:p>
          <a:p>
            <a:endParaRPr lang="zh-CN" altLang="en-US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177" y="1124999"/>
            <a:ext cx="1096986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Shelter Animal Outcomes </a:t>
            </a:r>
            <a:endParaRPr lang="zh-CN" altLang="en-US" sz="78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9FD37-DC88-42F7-80B9-9420C39A5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" y="2907228"/>
            <a:ext cx="5201785" cy="39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097B48-0207-410B-805B-2FE51E11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06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AEE7DC-8747-4FF8-9E66-B7AEAACE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448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C8C023-4310-4A9E-84F9-5FBBE67ED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0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A245F2-B21F-49FF-93C8-637B6CA5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8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F0302020204030204"/>
                <a:ea typeface="等线" panose="02010600030101010101" pitchFamily="2" charset="-122"/>
                <a:cs typeface="Arial" pitchFamily="34" charset="0"/>
              </a:rPr>
              <a:t>PART 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F0302020204030204"/>
                <a:ea typeface="等线" panose="02010600030101010101" pitchFamily="2" charset="-122"/>
                <a:cs typeface="Arial" pitchFamily="34" charset="0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F0302020204030204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9080" y="2776388"/>
            <a:ext cx="61141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Data Preparation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25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F0D942-193D-4199-9B9C-A30E62C8EBE5}"/>
              </a:ext>
            </a:extLst>
          </p:cNvPr>
          <p:cNvSpPr txBox="1"/>
          <p:nvPr/>
        </p:nvSpPr>
        <p:spPr>
          <a:xfrm>
            <a:off x="692427" y="1371600"/>
            <a:ext cx="114995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Label Encoding</a:t>
            </a:r>
          </a:p>
          <a:p>
            <a:r>
              <a:rPr lang="en-US" sz="3200" dirty="0"/>
              <a:t> </a:t>
            </a:r>
          </a:p>
          <a:p>
            <a:pPr marL="514350" indent="-514350">
              <a:buAutoNum type="arabicPeriod"/>
            </a:pPr>
            <a:r>
              <a:rPr lang="en-US" sz="3200" b="1" dirty="0"/>
              <a:t>Delete </a:t>
            </a:r>
            <a:r>
              <a:rPr lang="en-US" sz="3200" b="1" dirty="0" err="1"/>
              <a:t>OutcomeSubtype</a:t>
            </a:r>
            <a:r>
              <a:rPr lang="en-US" sz="3200" b="1" dirty="0"/>
              <a:t> &amp; </a:t>
            </a:r>
            <a:r>
              <a:rPr lang="en-US" sz="3200" b="1" dirty="0" err="1"/>
              <a:t>DateTime</a:t>
            </a:r>
            <a:endParaRPr lang="en-US" sz="3200" b="1" dirty="0"/>
          </a:p>
          <a:p>
            <a:r>
              <a:rPr lang="en-US" sz="3200" b="1" dirty="0"/>
              <a:t>2.  Create Some New Features</a:t>
            </a:r>
          </a:p>
          <a:p>
            <a:r>
              <a:rPr lang="en-US" sz="3200" dirty="0"/>
              <a:t>     </a:t>
            </a:r>
            <a:r>
              <a:rPr lang="en-US" sz="3200" dirty="0" err="1"/>
              <a:t>NameC</a:t>
            </a:r>
            <a:r>
              <a:rPr lang="en-US" sz="3200" dirty="0"/>
              <a:t> (Name); sex / fertility (</a:t>
            </a:r>
            <a:r>
              <a:rPr lang="en-US" sz="3200" dirty="0" err="1"/>
              <a:t>SexuponOutcome</a:t>
            </a:r>
            <a:r>
              <a:rPr lang="en-US" sz="3200" dirty="0"/>
              <a:t>); </a:t>
            </a:r>
          </a:p>
          <a:p>
            <a:r>
              <a:rPr lang="en-US" sz="3200" dirty="0"/>
              <a:t>     Main Breed / Mix Breed (Breed);</a:t>
            </a:r>
          </a:p>
          <a:p>
            <a:r>
              <a:rPr lang="en-US" sz="3200" dirty="0"/>
              <a:t>     </a:t>
            </a:r>
            <a:r>
              <a:rPr lang="en-US" sz="3200" dirty="0" err="1"/>
              <a:t>ColorC</a:t>
            </a:r>
            <a:r>
              <a:rPr lang="en-US" sz="3200" dirty="0"/>
              <a:t> / Main Color (Color); </a:t>
            </a:r>
            <a:r>
              <a:rPr lang="en-US" sz="3200" dirty="0" err="1"/>
              <a:t>OutcomeG</a:t>
            </a:r>
            <a:r>
              <a:rPr lang="en-US" sz="3200" dirty="0"/>
              <a:t> (Outcome); </a:t>
            </a:r>
          </a:p>
          <a:p>
            <a:r>
              <a:rPr lang="en-US" sz="3200" dirty="0"/>
              <a:t>     </a:t>
            </a:r>
            <a:r>
              <a:rPr lang="en-US" sz="3200" dirty="0" err="1"/>
              <a:t>ageD</a:t>
            </a:r>
            <a:r>
              <a:rPr lang="en-US" sz="3200" dirty="0"/>
              <a:t> / </a:t>
            </a:r>
            <a:r>
              <a:rPr lang="en-US" sz="3200" dirty="0" err="1"/>
              <a:t>ageY</a:t>
            </a:r>
            <a:r>
              <a:rPr lang="en-US" sz="3200" dirty="0"/>
              <a:t> (</a:t>
            </a:r>
            <a:r>
              <a:rPr lang="en-US" sz="3200" dirty="0" err="1"/>
              <a:t>AgeuponOutcome</a:t>
            </a:r>
            <a:r>
              <a:rPr lang="en-US" sz="3200" dirty="0"/>
              <a:t>)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8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4CDDF2-3E64-409D-94C2-8B50870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76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71">
                  <a:extLst>
                    <a:ext uri="{9D8B030D-6E8A-4147-A177-3AD203B41FA5}">
                      <a16:colId xmlns:a16="http://schemas.microsoft.com/office/drawing/2014/main" val="3899918763"/>
                    </a:ext>
                  </a:extLst>
                </a:gridCol>
                <a:gridCol w="4178829">
                  <a:extLst>
                    <a:ext uri="{9D8B030D-6E8A-4147-A177-3AD203B41FA5}">
                      <a16:colId xmlns:a16="http://schemas.microsoft.com/office/drawing/2014/main" val="39166115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412488368"/>
                    </a:ext>
                  </a:extLst>
                </a:gridCol>
              </a:tblGrid>
              <a:tr h="45099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Encoding to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38798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Adoption, Died, Euthanasia,  Return to owner and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Adoption: 0  Transfer: 1  </a:t>
                      </a:r>
                      <a:r>
                        <a:rPr lang="en-US" dirty="0" err="1"/>
                        <a:t>Return_to_owner</a:t>
                      </a:r>
                      <a:r>
                        <a:rPr lang="en-US" dirty="0"/>
                        <a:t>: 2  Euthanasia: 3  Died: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25466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Generalized categorization of outcome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Survived; 0: 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06552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 err="1"/>
                        <a:t>NameC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this animal has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yes; 0: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85975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type of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dog; 2: 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763195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 male; 1: female; 2: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01331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Fertility 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 intact; 1: spayed; 2: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40884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US" dirty="0"/>
                        <a:t>Main Breed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Ecoded</a:t>
                      </a:r>
                      <a:r>
                        <a:rPr lang="en-US" dirty="0"/>
                        <a:t> main breed for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Assumed main breed for each animal. Defined as the first breed before  “/” and “Mix”.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91100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 err="1"/>
                        <a:t>MixBreed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breed of animal is 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mix; 2: pure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1163"/>
                  </a:ext>
                </a:extLst>
              </a:tr>
              <a:tr h="709359">
                <a:tc>
                  <a:txBody>
                    <a:bodyPr/>
                    <a:lstStyle/>
                    <a:p>
                      <a:r>
                        <a:rPr lang="en-US" dirty="0" err="1"/>
                        <a:t>ColorC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classifier code for main 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57 different color, we encode color to the numerical type  data. For example, 0 stands for Black, 1 stands for White.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28127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 err="1"/>
                        <a:t>MixColor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color of animal is 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mix; 0: pure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4100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US" dirty="0" err="1"/>
                        <a:t>ageY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by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ageC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when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years,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are in [1,9]  </a:t>
                      </a:r>
                      <a:r>
                        <a:rPr lang="en-US" dirty="0" err="1"/>
                        <a:t>ageC</a:t>
                      </a:r>
                      <a:r>
                        <a:rPr lang="en-US" dirty="0"/>
                        <a:t>=0 when year 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27403"/>
                  </a:ext>
                </a:extLst>
              </a:tr>
              <a:tr h="450994">
                <a:tc>
                  <a:txBody>
                    <a:bodyPr/>
                    <a:lstStyle/>
                    <a:p>
                      <a:r>
                        <a:rPr lang="en-US" dirty="0" err="1"/>
                        <a:t>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classifier code for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example: 1, 3, 5, 7, 9,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6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3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18D0BF-D456-4687-A250-101CAE9C92F8}"/>
              </a:ext>
            </a:extLst>
          </p:cNvPr>
          <p:cNvSpPr txBox="1"/>
          <p:nvPr/>
        </p:nvSpPr>
        <p:spPr>
          <a:xfrm>
            <a:off x="655983" y="805070"/>
            <a:ext cx="104957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One-hot Encoding</a:t>
            </a:r>
          </a:p>
          <a:p>
            <a:r>
              <a:rPr lang="en-US" sz="2800" dirty="0"/>
              <a:t>• A process by which categorical variables are converted into a numeric form. </a:t>
            </a:r>
          </a:p>
          <a:p>
            <a:r>
              <a:rPr lang="en-US" sz="2800" dirty="0"/>
              <a:t>• Many machine learning algorithms cannot operate on label data directly. They require all input variables and output variables to be numeric.</a:t>
            </a:r>
          </a:p>
          <a:p>
            <a:endParaRPr lang="en-US" dirty="0"/>
          </a:p>
          <a:p>
            <a:r>
              <a:rPr lang="en-US" sz="4800" b="1" dirty="0"/>
              <a:t>Data Cleaning</a:t>
            </a:r>
          </a:p>
          <a:p>
            <a:r>
              <a:rPr lang="en-US" sz="2800" dirty="0"/>
              <a:t>• Delete rows for missing data</a:t>
            </a:r>
          </a:p>
        </p:txBody>
      </p:sp>
    </p:spTree>
    <p:extLst>
      <p:ext uri="{BB962C8B-B14F-4D97-AF65-F5344CB8AC3E}">
        <p14:creationId xmlns:p14="http://schemas.microsoft.com/office/powerpoint/2010/main" val="386951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62837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53901" y="362080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-188077" y="2870517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F0302020204030204"/>
                <a:ea typeface="等线" panose="02010600030101010101" pitchFamily="2" charset="-122"/>
                <a:cs typeface="Arial" pitchFamily="34" charset="0"/>
              </a:rPr>
              <a:t>PART 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F0302020204030204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579" y="2542426"/>
            <a:ext cx="75600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Analysis on Outcome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61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BA6DBC-F952-4E6F-B05E-8790E0F7C765}"/>
              </a:ext>
            </a:extLst>
          </p:cNvPr>
          <p:cNvSpPr txBox="1"/>
          <p:nvPr/>
        </p:nvSpPr>
        <p:spPr>
          <a:xfrm>
            <a:off x="665825" y="532660"/>
            <a:ext cx="53374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Decision Tree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decision tree is a decision support tool that uses a tree-like model of decisions and their possible consequences, including chance event outcomes, resource costs, and utility. It is one way to display an algorithm that only contains conditional control statements.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E7159-0113-4FE7-9251-E70CCF5D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77" y="2444873"/>
            <a:ext cx="4672723" cy="44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9274" y="2849985"/>
            <a:ext cx="48510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/>
              <a:t>Data Description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91FF00-CE29-4273-B008-DCB087DFE571}"/>
              </a:ext>
            </a:extLst>
          </p:cNvPr>
          <p:cNvSpPr txBox="1"/>
          <p:nvPr/>
        </p:nvSpPr>
        <p:spPr>
          <a:xfrm>
            <a:off x="355107" y="204187"/>
            <a:ext cx="704887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It’s a simple and widely used classification technique to build classification models form an input dataset, which applies a straightforward idea to solve the classification problem. </a:t>
            </a:r>
          </a:p>
          <a:p>
            <a:endParaRPr lang="en-US" sz="2400" b="1" dirty="0"/>
          </a:p>
          <a:p>
            <a:r>
              <a:rPr lang="en-US" sz="2400" b="1" dirty="0"/>
              <a:t>It organizes a series of test questions and conditions in a tree structure.</a:t>
            </a:r>
          </a:p>
          <a:p>
            <a:endParaRPr lang="en-US" sz="2400" b="1" dirty="0"/>
          </a:p>
          <a:p>
            <a:r>
              <a:rPr lang="en-US" sz="2400" b="1" dirty="0"/>
              <a:t>Each time it receives an answer, a follow-up question is asked until a conclusion about the class label of the record is reached. </a:t>
            </a:r>
          </a:p>
          <a:p>
            <a:endParaRPr lang="en-US" sz="2400" b="1" dirty="0"/>
          </a:p>
          <a:p>
            <a:r>
              <a:rPr lang="en-US" sz="2400" b="1" dirty="0"/>
              <a:t>The root and internal nodes contain attribute test conditions to separate records that have different characteristics. All the terminal node is assigned a class label Yes or No.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2DEA36-1886-4B23-B121-443D90F2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58" y="934278"/>
            <a:ext cx="4627374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B0FB2D-F4BA-414E-9F64-B2D6609765AD}"/>
              </a:ext>
            </a:extLst>
          </p:cNvPr>
          <p:cNvSpPr txBox="1"/>
          <p:nvPr/>
        </p:nvSpPr>
        <p:spPr>
          <a:xfrm>
            <a:off x="954156" y="765314"/>
            <a:ext cx="99192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b="1" dirty="0"/>
              <a:t>riterion</a:t>
            </a:r>
            <a:r>
              <a:rPr lang="zh-CN" altLang="en-US" b="1" dirty="0"/>
              <a:t>：</a:t>
            </a:r>
            <a:r>
              <a:rPr lang="en-US" dirty="0"/>
              <a:t>The function to measure the quality of a split.</a:t>
            </a:r>
          </a:p>
          <a:p>
            <a:endParaRPr lang="en-US" b="1" dirty="0"/>
          </a:p>
          <a:p>
            <a:r>
              <a:rPr lang="en-US" b="1" dirty="0"/>
              <a:t>Entropy: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where c is the number of classes in feature.</a:t>
            </a:r>
          </a:p>
          <a:p>
            <a:endParaRPr lang="en-US" dirty="0"/>
          </a:p>
          <a:p>
            <a:r>
              <a:rPr lang="en-US" b="1" dirty="0" err="1"/>
              <a:t>max_depth</a:t>
            </a:r>
            <a:r>
              <a:rPr lang="en-US" b="1" dirty="0"/>
              <a:t>: </a:t>
            </a:r>
            <a:r>
              <a:rPr lang="en-US" dirty="0"/>
              <a:t>The maximum depth of the tree.</a:t>
            </a:r>
          </a:p>
          <a:p>
            <a:endParaRPr lang="en-US" dirty="0"/>
          </a:p>
          <a:p>
            <a:r>
              <a:rPr lang="en-US" b="1" dirty="0" err="1"/>
              <a:t>min_samples_leaf</a:t>
            </a:r>
            <a:r>
              <a:rPr lang="en-US" b="1" dirty="0"/>
              <a:t> : </a:t>
            </a:r>
            <a:r>
              <a:rPr lang="en-US" dirty="0"/>
              <a:t>The minimum number of samples required to be at a leaf node.</a:t>
            </a:r>
          </a:p>
          <a:p>
            <a:endParaRPr lang="en-US" dirty="0"/>
          </a:p>
          <a:p>
            <a:r>
              <a:rPr lang="en-US" b="1" dirty="0"/>
              <a:t>Information Gain: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calculate it to decide how to split the nodes of the decision tree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E12F0B-2D29-47DF-AF5D-574A8A19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59" y="1267328"/>
            <a:ext cx="3381375" cy="1171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2B6497-FD74-44C5-955D-131CC9DC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6" y="4504496"/>
            <a:ext cx="6924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B37556-0ADB-4DD8-BD3D-EC523144ACD7}"/>
              </a:ext>
            </a:extLst>
          </p:cNvPr>
          <p:cNvSpPr txBox="1"/>
          <p:nvPr/>
        </p:nvSpPr>
        <p:spPr>
          <a:xfrm>
            <a:off x="1526958" y="674703"/>
            <a:ext cx="878889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Grid Search CV</a:t>
            </a:r>
          </a:p>
          <a:p>
            <a:endParaRPr lang="en-US" dirty="0"/>
          </a:p>
          <a:p>
            <a:r>
              <a:rPr lang="en-US" sz="2800" dirty="0"/>
              <a:t>•It builds a model for every combination of hyperparameters specified and evaluates each model.</a:t>
            </a:r>
          </a:p>
          <a:p>
            <a:endParaRPr lang="en-US" sz="2800" dirty="0"/>
          </a:p>
          <a:p>
            <a:r>
              <a:rPr lang="en-US" sz="2800" dirty="0"/>
              <a:t>•Use it to gain the best parameters for decision tree:</a:t>
            </a:r>
          </a:p>
          <a:p>
            <a:r>
              <a:rPr lang="en-US" sz="2800" dirty="0" err="1"/>
              <a:t>max_depth</a:t>
            </a:r>
            <a:r>
              <a:rPr lang="en-US" sz="2800" dirty="0"/>
              <a:t> : 7 ; </a:t>
            </a:r>
            <a:r>
              <a:rPr lang="en-US" sz="2800" dirty="0" err="1"/>
              <a:t>min_samples_leaf</a:t>
            </a:r>
            <a:r>
              <a:rPr lang="en-US" sz="2800" dirty="0"/>
              <a:t> : 19,</a:t>
            </a:r>
          </a:p>
        </p:txBody>
      </p:sp>
    </p:spTree>
    <p:extLst>
      <p:ext uri="{BB962C8B-B14F-4D97-AF65-F5344CB8AC3E}">
        <p14:creationId xmlns:p14="http://schemas.microsoft.com/office/powerpoint/2010/main" val="223099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F36CD0-BD46-440B-91DE-B15024D14980}"/>
              </a:ext>
            </a:extLst>
          </p:cNvPr>
          <p:cNvSpPr txBox="1"/>
          <p:nvPr/>
        </p:nvSpPr>
        <p:spPr>
          <a:xfrm>
            <a:off x="1099844" y="674703"/>
            <a:ext cx="499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Confusion Matrix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FBC7F0-E851-448E-8377-7B7A5C0A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40282"/>
              </p:ext>
            </p:extLst>
          </p:nvPr>
        </p:nvGraphicFramePr>
        <p:xfrm>
          <a:off x="1099844" y="1455938"/>
          <a:ext cx="9917344" cy="399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>
                  <a:extLst>
                    <a:ext uri="{9D8B030D-6E8A-4147-A177-3AD203B41FA5}">
                      <a16:colId xmlns:a16="http://schemas.microsoft.com/office/drawing/2014/main" val="3144227400"/>
                    </a:ext>
                  </a:extLst>
                </a:gridCol>
                <a:gridCol w="2479336">
                  <a:extLst>
                    <a:ext uri="{9D8B030D-6E8A-4147-A177-3AD203B41FA5}">
                      <a16:colId xmlns:a16="http://schemas.microsoft.com/office/drawing/2014/main" val="569604886"/>
                    </a:ext>
                  </a:extLst>
                </a:gridCol>
                <a:gridCol w="2479336">
                  <a:extLst>
                    <a:ext uri="{9D8B030D-6E8A-4147-A177-3AD203B41FA5}">
                      <a16:colId xmlns:a16="http://schemas.microsoft.com/office/drawing/2014/main" val="3170610671"/>
                    </a:ext>
                  </a:extLst>
                </a:gridCol>
                <a:gridCol w="2479336">
                  <a:extLst>
                    <a:ext uri="{9D8B030D-6E8A-4147-A177-3AD203B41FA5}">
                      <a16:colId xmlns:a16="http://schemas.microsoft.com/office/drawing/2014/main" val="1244256441"/>
                    </a:ext>
                  </a:extLst>
                </a:gridCol>
              </a:tblGrid>
              <a:tr h="985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0277"/>
                  </a:ext>
                </a:extLst>
              </a:tr>
              <a:tr h="878187">
                <a:tc rowSpan="2"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Predictive: TP/(TP+FP)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7723"/>
                  </a:ext>
                </a:extLst>
              </a:tr>
              <a:tr h="8781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Predictive: TN/(FN+TN)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85427"/>
                  </a:ext>
                </a:extLst>
              </a:tr>
              <a:tr h="1254552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Sensitivity/Recall  TP/(TP +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Specificity: TN/(FP + 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TP+TN/(TP+FN+FP+TN)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6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14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5F7B8B-7CB8-4DB9-A965-B90A8B66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" y="-248479"/>
            <a:ext cx="10736638" cy="71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E13678-CE3E-4302-B253-FD0B37CE454C}"/>
              </a:ext>
            </a:extLst>
          </p:cNvPr>
          <p:cNvSpPr txBox="1"/>
          <p:nvPr/>
        </p:nvSpPr>
        <p:spPr>
          <a:xfrm>
            <a:off x="825623" y="559293"/>
            <a:ext cx="775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Classfication</a:t>
            </a:r>
            <a:r>
              <a:rPr lang="en-US" sz="4400" b="1" dirty="0"/>
              <a:t> Reports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27BA73-DB87-4766-A9A9-6D3FB9F3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03600"/>
              </p:ext>
            </p:extLst>
          </p:nvPr>
        </p:nvGraphicFramePr>
        <p:xfrm>
          <a:off x="825623" y="1438183"/>
          <a:ext cx="10505397" cy="531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799">
                  <a:extLst>
                    <a:ext uri="{9D8B030D-6E8A-4147-A177-3AD203B41FA5}">
                      <a16:colId xmlns:a16="http://schemas.microsoft.com/office/drawing/2014/main" val="2127118555"/>
                    </a:ext>
                  </a:extLst>
                </a:gridCol>
                <a:gridCol w="3501799">
                  <a:extLst>
                    <a:ext uri="{9D8B030D-6E8A-4147-A177-3AD203B41FA5}">
                      <a16:colId xmlns:a16="http://schemas.microsoft.com/office/drawing/2014/main" val="1085929700"/>
                    </a:ext>
                  </a:extLst>
                </a:gridCol>
                <a:gridCol w="3501799">
                  <a:extLst>
                    <a:ext uri="{9D8B030D-6E8A-4147-A177-3AD203B41FA5}">
                      <a16:colId xmlns:a16="http://schemas.microsoft.com/office/drawing/2014/main" val="1868892102"/>
                    </a:ext>
                  </a:extLst>
                </a:gridCol>
              </a:tblGrid>
              <a:tr h="889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10204"/>
                  </a:ext>
                </a:extLst>
              </a:tr>
              <a:tr h="95407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Among positive samples, how many of them that we actually predict correct.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Positive/(True Positive + 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2897"/>
                  </a:ext>
                </a:extLst>
              </a:tr>
              <a:tr h="95407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Among all the samples, how many positive of them that  we actually predict correct.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Positive/(True Positive + False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94412"/>
                  </a:ext>
                </a:extLst>
              </a:tr>
              <a:tr h="954077">
                <a:tc>
                  <a:txBody>
                    <a:bodyPr/>
                    <a:lstStyle/>
                    <a:p>
                      <a:r>
                        <a:rPr lang="en-US" dirty="0"/>
                        <a:t>F1 –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F1 score is the harmonic average of the precision  and recall.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2/F1 = 1/P + 1/R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61568"/>
                  </a:ext>
                </a:extLst>
              </a:tr>
              <a:tr h="1566375">
                <a:tc>
                  <a:txBody>
                    <a:bodyPr/>
                    <a:lstStyle/>
                    <a:p>
                      <a:r>
                        <a:rPr lang="en-US" dirty="0"/>
                        <a:t>ROC -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is the probability a randomly-chosen positive  example is ranked more highly than a randomly-chosen  negative example.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Rate= Number of False Positive /  Number of real negative  True Positive Rate= Number of True Positive /  Number of real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1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46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D27771-3CD6-42E3-A567-207AF7E2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33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62837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53901" y="362080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-188077" y="2870517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F0302020204030204"/>
                <a:ea typeface="等线" panose="02010600030101010101" pitchFamily="2" charset="-122"/>
                <a:cs typeface="Arial" pitchFamily="34" charset="0"/>
              </a:rPr>
              <a:t>PART </a:t>
            </a: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F0302020204030204"/>
                <a:ea typeface="等线" panose="02010600030101010101" pitchFamily="2" charset="-122"/>
                <a:cs typeface="Arial" pitchFamily="34" charset="0"/>
              </a:rPr>
              <a:t>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F0302020204030204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579" y="2542426"/>
            <a:ext cx="80970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Analysis on </a:t>
            </a:r>
            <a:r>
              <a:rPr lang="en-US" altLang="zh-CN" sz="6000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OutcomeG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79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F3AE47-C84D-4180-95A0-1BA8E995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4229"/>
              </p:ext>
            </p:extLst>
          </p:nvPr>
        </p:nvGraphicFramePr>
        <p:xfrm>
          <a:off x="1428684" y="12947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73">
                  <a:extLst>
                    <a:ext uri="{9D8B030D-6E8A-4147-A177-3AD203B41FA5}">
                      <a16:colId xmlns:a16="http://schemas.microsoft.com/office/drawing/2014/main" val="3016486888"/>
                    </a:ext>
                  </a:extLst>
                </a:gridCol>
                <a:gridCol w="4308049">
                  <a:extLst>
                    <a:ext uri="{9D8B030D-6E8A-4147-A177-3AD203B41FA5}">
                      <a16:colId xmlns:a16="http://schemas.microsoft.com/office/drawing/2014/main" val="618565685"/>
                    </a:ext>
                  </a:extLst>
                </a:gridCol>
                <a:gridCol w="1659118">
                  <a:extLst>
                    <a:ext uri="{9D8B030D-6E8A-4147-A177-3AD203B41FA5}">
                      <a16:colId xmlns:a16="http://schemas.microsoft.com/office/drawing/2014/main" val="4104989111"/>
                    </a:ext>
                  </a:extLst>
                </a:gridCol>
                <a:gridCol w="1072560">
                  <a:extLst>
                    <a:ext uri="{9D8B030D-6E8A-4147-A177-3AD203B41FA5}">
                      <a16:colId xmlns:a16="http://schemas.microsoft.com/office/drawing/2014/main" val="394284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0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 / Transfer / Return to the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Died / Euthanasia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127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ADA829-6CD2-4245-95AA-94A2D22BBCA4}"/>
              </a:ext>
            </a:extLst>
          </p:cNvPr>
          <p:cNvSpPr txBox="1"/>
          <p:nvPr/>
        </p:nvSpPr>
        <p:spPr>
          <a:xfrm>
            <a:off x="1498862" y="2752627"/>
            <a:ext cx="8057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 Grid Search CV,</a:t>
            </a:r>
          </a:p>
          <a:p>
            <a:r>
              <a:rPr lang="en-US" sz="3200" dirty="0"/>
              <a:t>We find the best parameters:</a:t>
            </a:r>
          </a:p>
          <a:p>
            <a:r>
              <a:rPr lang="en-US" sz="3200" dirty="0" err="1"/>
              <a:t>max_depth</a:t>
            </a:r>
            <a:r>
              <a:rPr lang="en-US" sz="3200" dirty="0"/>
              <a:t> = 15, </a:t>
            </a:r>
            <a:r>
              <a:rPr lang="en-US" sz="3200" dirty="0" err="1"/>
              <a:t>min_samples_leaf</a:t>
            </a:r>
            <a:r>
              <a:rPr lang="en-US" sz="3200" dirty="0"/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93314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ED448D-9C1F-4BF1-B0CC-E73F1B7E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3" y="1461053"/>
            <a:ext cx="10086105" cy="46633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C1CCAA-A6D1-4FEA-89F6-05B8409BC76D}"/>
              </a:ext>
            </a:extLst>
          </p:cNvPr>
          <p:cNvSpPr txBox="1"/>
          <p:nvPr/>
        </p:nvSpPr>
        <p:spPr>
          <a:xfrm>
            <a:off x="-1422551" y="318051"/>
            <a:ext cx="8219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4133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4235" y="1203644"/>
            <a:ext cx="5464129" cy="108679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235" y="2523084"/>
            <a:ext cx="5391471" cy="3704996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8371" y="4076050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909007"/>
            <a:ext cx="5067837" cy="3014923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2163" y="1845096"/>
            <a:ext cx="447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solidFill>
                  <a:schemeClr val="bg1"/>
                </a:solidFill>
              </a:rPr>
              <a:t>https://www.kaggle.com/c/shelter-animal-outcomes</a:t>
            </a:r>
            <a:endParaRPr lang="zh-CN" altLang="en-US" sz="1400" u="sng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2163" y="1230128"/>
            <a:ext cx="1454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Source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1442" y="1498281"/>
            <a:ext cx="4470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Many animals are given up as unwanted by their owners, while others are picked up after getting lost  taken out of cruelty situations.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Every year, approximately 7.6 million companion animals end up in US shelters, and 2.7 million dogs and cats are euthanized in the US 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8228" y="1003589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Background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5DEACE-D0E5-45C1-AD34-0180DD638F99}"/>
              </a:ext>
            </a:extLst>
          </p:cNvPr>
          <p:cNvSpPr txBox="1"/>
          <p:nvPr/>
        </p:nvSpPr>
        <p:spPr>
          <a:xfrm>
            <a:off x="6178228" y="4196755"/>
            <a:ext cx="4545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Collected in 2016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Training Dataset &amp; Test</a:t>
            </a:r>
            <a:r>
              <a:rPr lang="en-US" altLang="zh-CN" dirty="0">
                <a:solidFill>
                  <a:schemeClr val="bg1"/>
                </a:solidFill>
              </a:rPr>
              <a:t>ing</a:t>
            </a:r>
            <a:r>
              <a:rPr lang="en-US" dirty="0">
                <a:solidFill>
                  <a:schemeClr val="bg1"/>
                </a:solidFill>
              </a:rPr>
              <a:t> Dataset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10 variables, 9 features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26730 Observations 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D9F7F6-031A-4E0C-B205-E718C9F1CD97}"/>
              </a:ext>
            </a:extLst>
          </p:cNvPr>
          <p:cNvSpPr txBox="1"/>
          <p:nvPr/>
        </p:nvSpPr>
        <p:spPr>
          <a:xfrm>
            <a:off x="562163" y="2780057"/>
            <a:ext cx="50746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Objective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Our aim is to investigate the cause of unwantedness in animal shelter, thereby to help shelters focus their energy on specific animals who need a little extra help finding a new home and promote protection on these animals.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6190BB-1FCD-46FE-85CF-5829D5305E8B}"/>
              </a:ext>
            </a:extLst>
          </p:cNvPr>
          <p:cNvSpPr/>
          <p:nvPr/>
        </p:nvSpPr>
        <p:spPr>
          <a:xfrm>
            <a:off x="5758169" y="977384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Or0-p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D389F0-9DF9-4E1A-ABD0-812A6615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7C4FB5-18E2-4434-8FA3-DE35E325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70" y="1461053"/>
            <a:ext cx="5814391" cy="48945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85E3F0-3513-4BF7-8D4D-80275D5D36A9}"/>
              </a:ext>
            </a:extLst>
          </p:cNvPr>
          <p:cNvSpPr txBox="1"/>
          <p:nvPr/>
        </p:nvSpPr>
        <p:spPr>
          <a:xfrm>
            <a:off x="288235" y="1073426"/>
            <a:ext cx="56122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dataset: 93.38% Survived; 6.62% Died </a:t>
            </a:r>
          </a:p>
          <a:p>
            <a:r>
              <a:rPr lang="en-US" sz="2000" dirty="0"/>
              <a:t>Testing dataset: 6.40% Survived; 93.60% Died</a:t>
            </a:r>
          </a:p>
          <a:p>
            <a:endParaRPr lang="en-US" sz="2000" dirty="0"/>
          </a:p>
          <a:p>
            <a:r>
              <a:rPr lang="en-US" sz="4000" dirty="0"/>
              <a:t>Question:</a:t>
            </a:r>
          </a:p>
          <a:p>
            <a:r>
              <a:rPr lang="en-US" sz="4000" dirty="0"/>
              <a:t>The high accuracy was caused by  successful decision tree, or unbalanced dataset?</a:t>
            </a:r>
          </a:p>
        </p:txBody>
      </p:sp>
    </p:spTree>
    <p:extLst>
      <p:ext uri="{BB962C8B-B14F-4D97-AF65-F5344CB8AC3E}">
        <p14:creationId xmlns:p14="http://schemas.microsoft.com/office/powerpoint/2010/main" val="120262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E71382-761F-4280-A7A9-1CE3B060AA91}"/>
              </a:ext>
            </a:extLst>
          </p:cNvPr>
          <p:cNvSpPr/>
          <p:nvPr/>
        </p:nvSpPr>
        <p:spPr>
          <a:xfrm>
            <a:off x="1950006" y="71145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fertility_1                                         0.25013 </a:t>
            </a:r>
          </a:p>
          <a:p>
            <a:r>
              <a:rPr lang="en-US" sz="2400" b="1" dirty="0"/>
              <a:t>ageY_0                                             0.15456 </a:t>
            </a:r>
          </a:p>
          <a:p>
            <a:r>
              <a:rPr lang="en-US" sz="2400" b="1" dirty="0"/>
              <a:t>NameC_1                                         0.06069 </a:t>
            </a:r>
          </a:p>
          <a:p>
            <a:r>
              <a:rPr lang="en-US" sz="2400" b="1" dirty="0"/>
              <a:t>Main Breed_159                              0.06027 </a:t>
            </a:r>
          </a:p>
          <a:p>
            <a:r>
              <a:rPr lang="en-US" sz="2400" b="1" dirty="0"/>
              <a:t>ageY_1                                             0.05419 </a:t>
            </a:r>
          </a:p>
          <a:p>
            <a:r>
              <a:rPr lang="en-US" sz="2400" b="1" dirty="0"/>
              <a:t>animal_1                                            0.0503 </a:t>
            </a:r>
          </a:p>
          <a:p>
            <a:r>
              <a:rPr lang="en-US" sz="2400" b="1" dirty="0"/>
              <a:t>ageY_2                                             0.04157 </a:t>
            </a:r>
          </a:p>
          <a:p>
            <a:r>
              <a:rPr lang="en-US" sz="2400" b="1" dirty="0"/>
              <a:t>MixColor_1                                      0.02396 </a:t>
            </a:r>
          </a:p>
          <a:p>
            <a:r>
              <a:rPr lang="en-US" sz="2400" b="1" dirty="0"/>
              <a:t>sex_0                                                  0.0235 </a:t>
            </a:r>
          </a:p>
          <a:p>
            <a:r>
              <a:rPr lang="en-US" sz="2400" b="1" dirty="0"/>
              <a:t>ageY_3                                             0.01981 </a:t>
            </a:r>
          </a:p>
          <a:p>
            <a:r>
              <a:rPr lang="en-US" sz="2400" b="1" dirty="0"/>
              <a:t>colorC_0                                           0.01967 </a:t>
            </a:r>
          </a:p>
          <a:p>
            <a:r>
              <a:rPr lang="en-US" sz="2400" b="1" dirty="0"/>
              <a:t>ageY_10                                           0.01299 </a:t>
            </a:r>
          </a:p>
          <a:p>
            <a:r>
              <a:rPr lang="en-US" sz="2400" b="1" dirty="0"/>
              <a:t>MixColor_0                                      0.01297 </a:t>
            </a:r>
          </a:p>
          <a:p>
            <a:r>
              <a:rPr lang="en-US" sz="2400" b="1" dirty="0"/>
              <a:t>sex_1                                                  0.0127 </a:t>
            </a:r>
          </a:p>
          <a:p>
            <a:r>
              <a:rPr lang="en-US" sz="2400" b="1" dirty="0"/>
              <a:t>colorC_1                                           0.01185</a:t>
            </a:r>
          </a:p>
        </p:txBody>
      </p:sp>
    </p:spTree>
    <p:extLst>
      <p:ext uri="{BB962C8B-B14F-4D97-AF65-F5344CB8AC3E}">
        <p14:creationId xmlns:p14="http://schemas.microsoft.com/office/powerpoint/2010/main" val="2785028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72EB2-8C6B-4A11-B614-584FF965AA42}"/>
              </a:ext>
            </a:extLst>
          </p:cNvPr>
          <p:cNvSpPr txBox="1"/>
          <p:nvPr/>
        </p:nvSpPr>
        <p:spPr>
          <a:xfrm>
            <a:off x="1202635" y="477078"/>
            <a:ext cx="79811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Other C</a:t>
            </a:r>
            <a:r>
              <a:rPr lang="en-US" altLang="zh-CN" sz="4000" b="1" dirty="0"/>
              <a:t>lassifier</a:t>
            </a:r>
            <a:r>
              <a:rPr lang="en-US" sz="4000" b="1" dirty="0"/>
              <a:t>s:</a:t>
            </a:r>
          </a:p>
          <a:p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8F335D-260A-4F2A-90D1-92F0A9C0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32205"/>
              </p:ext>
            </p:extLst>
          </p:nvPr>
        </p:nvGraphicFramePr>
        <p:xfrm>
          <a:off x="1287282" y="169062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866">
                  <a:extLst>
                    <a:ext uri="{9D8B030D-6E8A-4147-A177-3AD203B41FA5}">
                      <a16:colId xmlns:a16="http://schemas.microsoft.com/office/drawing/2014/main" val="290718650"/>
                    </a:ext>
                  </a:extLst>
                </a:gridCol>
                <a:gridCol w="1571134">
                  <a:extLst>
                    <a:ext uri="{9D8B030D-6E8A-4147-A177-3AD203B41FA5}">
                      <a16:colId xmlns:a16="http://schemas.microsoft.com/office/drawing/2014/main" val="158740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5134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2722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7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2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91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9393C6-FEE0-4E01-A5E0-437998F5D333}"/>
              </a:ext>
            </a:extLst>
          </p:cNvPr>
          <p:cNvSpPr txBox="1"/>
          <p:nvPr/>
        </p:nvSpPr>
        <p:spPr>
          <a:xfrm>
            <a:off x="3601040" y="2560047"/>
            <a:ext cx="752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23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51677C-571B-484C-AC76-609024DEE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61490"/>
              </p:ext>
            </p:extLst>
          </p:nvPr>
        </p:nvGraphicFramePr>
        <p:xfrm>
          <a:off x="284085" y="887767"/>
          <a:ext cx="11653426" cy="5833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96">
                  <a:extLst>
                    <a:ext uri="{9D8B030D-6E8A-4147-A177-3AD203B41FA5}">
                      <a16:colId xmlns:a16="http://schemas.microsoft.com/office/drawing/2014/main" val="650500227"/>
                    </a:ext>
                  </a:extLst>
                </a:gridCol>
                <a:gridCol w="1062093">
                  <a:extLst>
                    <a:ext uri="{9D8B030D-6E8A-4147-A177-3AD203B41FA5}">
                      <a16:colId xmlns:a16="http://schemas.microsoft.com/office/drawing/2014/main" val="2280057127"/>
                    </a:ext>
                  </a:extLst>
                </a:gridCol>
                <a:gridCol w="1062093">
                  <a:extLst>
                    <a:ext uri="{9D8B030D-6E8A-4147-A177-3AD203B41FA5}">
                      <a16:colId xmlns:a16="http://schemas.microsoft.com/office/drawing/2014/main" val="1287607915"/>
                    </a:ext>
                  </a:extLst>
                </a:gridCol>
                <a:gridCol w="1062093">
                  <a:extLst>
                    <a:ext uri="{9D8B030D-6E8A-4147-A177-3AD203B41FA5}">
                      <a16:colId xmlns:a16="http://schemas.microsoft.com/office/drawing/2014/main" val="173424743"/>
                    </a:ext>
                  </a:extLst>
                </a:gridCol>
                <a:gridCol w="1116705">
                  <a:extLst>
                    <a:ext uri="{9D8B030D-6E8A-4147-A177-3AD203B41FA5}">
                      <a16:colId xmlns:a16="http://schemas.microsoft.com/office/drawing/2014/main" val="4033544309"/>
                    </a:ext>
                  </a:extLst>
                </a:gridCol>
                <a:gridCol w="1007481">
                  <a:extLst>
                    <a:ext uri="{9D8B030D-6E8A-4147-A177-3AD203B41FA5}">
                      <a16:colId xmlns:a16="http://schemas.microsoft.com/office/drawing/2014/main" val="4063530810"/>
                    </a:ext>
                  </a:extLst>
                </a:gridCol>
                <a:gridCol w="954484">
                  <a:extLst>
                    <a:ext uri="{9D8B030D-6E8A-4147-A177-3AD203B41FA5}">
                      <a16:colId xmlns:a16="http://schemas.microsoft.com/office/drawing/2014/main" val="2662713544"/>
                    </a:ext>
                  </a:extLst>
                </a:gridCol>
                <a:gridCol w="1169702">
                  <a:extLst>
                    <a:ext uri="{9D8B030D-6E8A-4147-A177-3AD203B41FA5}">
                      <a16:colId xmlns:a16="http://schemas.microsoft.com/office/drawing/2014/main" val="81059382"/>
                    </a:ext>
                  </a:extLst>
                </a:gridCol>
                <a:gridCol w="898795">
                  <a:extLst>
                    <a:ext uri="{9D8B030D-6E8A-4147-A177-3AD203B41FA5}">
                      <a16:colId xmlns:a16="http://schemas.microsoft.com/office/drawing/2014/main" val="3545808065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694807297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2520046774"/>
                    </a:ext>
                  </a:extLst>
                </a:gridCol>
              </a:tblGrid>
              <a:tr h="120497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OutcomeType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OutcomeSubtype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AnimalType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SexuponpOutcome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AgeuponOutcome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012994"/>
                  </a:ext>
                </a:extLst>
              </a:tr>
              <a:tr h="1059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82687"/>
                  </a:ext>
                </a:extLst>
              </a:tr>
              <a:tr h="10586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82459"/>
                  </a:ext>
                </a:extLst>
              </a:tr>
              <a:tr h="13089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A719262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2015-08-11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Neutered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Domestic Shorthair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Black/White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43433"/>
                  </a:ext>
                </a:extLst>
              </a:tr>
              <a:tr h="120092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6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3149" y="2141262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13352" y="3727100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-330776" y="2870516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 Light" panose="020F0302020204030204"/>
                <a:ea typeface="等线" panose="02010600030101010101" pitchFamily="2" charset="-122"/>
                <a:cs typeface="Arial" pitchFamily="34" charset="0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 Light" panose="020F0302020204030204"/>
              <a:ea typeface="等线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6789" y="2786653"/>
            <a:ext cx="90717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Exploratory Data Analysis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1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:\Users\derri\AppData\Local\Packages\Microsoft.Office.Desktop_8wekyb3d8bbwe\AC\INetCache\Content.MSO\pptF6E3.tmp">
            <a:extLst>
              <a:ext uri="{FF2B5EF4-FFF2-40B4-BE49-F238E27FC236}">
                <a16:creationId xmlns:a16="http://schemas.microsoft.com/office/drawing/2014/main" id="{E4D3BA63-6249-4467-8099-E18ED952E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819AA4-90E0-4FBF-9974-A0BCC7BB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3C2868-C61B-4B87-9F7D-0F34364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8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8006B-78EC-4CAD-AA8A-5384C9DF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4469" cy="66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783C85-9E63-4D7A-832B-45A7882A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1078</Words>
  <Application>Microsoft Office PowerPoint</Application>
  <PresentationFormat>宽屏</PresentationFormat>
  <Paragraphs>253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Times New Roman</vt:lpstr>
      <vt:lpstr>等线</vt:lpstr>
      <vt:lpstr>等线 Light</vt:lpstr>
      <vt:lpstr>Gotham Rounded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Chu Xinning</cp:lastModifiedBy>
  <cp:revision>84</cp:revision>
  <dcterms:created xsi:type="dcterms:W3CDTF">2016-01-19T08:46:18Z</dcterms:created>
  <dcterms:modified xsi:type="dcterms:W3CDTF">2019-03-28T20:06:43Z</dcterms:modified>
</cp:coreProperties>
</file>