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3" r:id="rId18"/>
    <p:sldId id="274" r:id="rId19"/>
    <p:sldId id="275" r:id="rId20"/>
    <p:sldId id="272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6056-A9F5-4B22-B64D-28FF281F1CE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5453-084C-49D0-B2BC-0F1F3F23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6056-A9F5-4B22-B64D-28FF281F1CE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5453-084C-49D0-B2BC-0F1F3F23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6056-A9F5-4B22-B64D-28FF281F1CE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5453-084C-49D0-B2BC-0F1F3F23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5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6056-A9F5-4B22-B64D-28FF281F1CE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5453-084C-49D0-B2BC-0F1F3F23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9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6056-A9F5-4B22-B64D-28FF281F1CE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5453-084C-49D0-B2BC-0F1F3F23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6056-A9F5-4B22-B64D-28FF281F1CE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5453-084C-49D0-B2BC-0F1F3F23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6056-A9F5-4B22-B64D-28FF281F1CE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5453-084C-49D0-B2BC-0F1F3F23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7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6056-A9F5-4B22-B64D-28FF281F1CE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5453-084C-49D0-B2BC-0F1F3F23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6056-A9F5-4B22-B64D-28FF281F1CE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5453-084C-49D0-B2BC-0F1F3F23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6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6056-A9F5-4B22-B64D-28FF281F1CE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5453-084C-49D0-B2BC-0F1F3F23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0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6056-A9F5-4B22-B64D-28FF281F1CE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5453-084C-49D0-B2BC-0F1F3F23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8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56056-A9F5-4B22-B64D-28FF281F1CEB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5453-084C-49D0-B2BC-0F1F3F23B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3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6219" y="2087592"/>
            <a:ext cx="813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Neo4j and Data Science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9567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3.3 Personalized PageRank for Topic Specific Search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19" y="1652047"/>
            <a:ext cx="59340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2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3.3 Personalized PageRank for Topic Specific Search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86" y="1614937"/>
            <a:ext cx="66484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7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4. Link Predictions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68" y="2451251"/>
            <a:ext cx="2400300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18" y="1893949"/>
            <a:ext cx="2152650" cy="476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05" y="5491700"/>
            <a:ext cx="3905250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765" y="1970149"/>
            <a:ext cx="1381125" cy="323850"/>
          </a:xfrm>
          <a:prstGeom prst="rect">
            <a:avLst/>
          </a:prstGeom>
        </p:spPr>
      </p:pic>
      <p:pic>
        <p:nvPicPr>
          <p:cNvPr id="1026" name="Picture 2" descr="http://be.amazd.com/link-prediction/index_files/images/adamic-graph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24" y="2451251"/>
            <a:ext cx="2613025" cy="231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2963" y="1951099"/>
            <a:ext cx="2552700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2963" y="2451251"/>
            <a:ext cx="26955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6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4.1. Link Predictions: Collaborator Prediction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873" y="1822330"/>
            <a:ext cx="95154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9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4.1. Link Predictions: Collaborator Prediction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2642" y="1699404"/>
            <a:ext cx="930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Two ways of predict </a:t>
            </a:r>
            <a:r>
              <a:rPr lang="en-US" sz="1200" dirty="0" err="1" smtClean="0"/>
              <a:t>collborators</a:t>
            </a:r>
            <a:r>
              <a:rPr lang="en-US" sz="1200" dirty="0" smtClean="0"/>
              <a:t>: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The graphic way: link prediction in neo4j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The </a:t>
            </a:r>
            <a:r>
              <a:rPr lang="en-US" sz="1200" dirty="0" err="1"/>
              <a:t>P</a:t>
            </a:r>
            <a:r>
              <a:rPr lang="en-US" sz="1200" dirty="0" err="1" smtClean="0"/>
              <a:t>ythonic</a:t>
            </a:r>
            <a:r>
              <a:rPr lang="en-US" sz="1200" dirty="0" smtClean="0"/>
              <a:t> way: Export the graph data into Python as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, use general machine learning methods, </a:t>
            </a:r>
            <a:r>
              <a:rPr lang="en-US" sz="1200" dirty="0" err="1" smtClean="0"/>
              <a:t>sklearn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endParaRPr lang="en-US" sz="1200" dirty="0"/>
          </a:p>
          <a:p>
            <a:r>
              <a:rPr lang="en-US" sz="1200" dirty="0" smtClean="0"/>
              <a:t>       Step 1: Get the node pairs for training and testing dataset.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400" y="2739156"/>
            <a:ext cx="4562475" cy="1914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400" y="4887583"/>
            <a:ext cx="58007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1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4.1. Link Predictions: Collaborator Prediction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9291" y="1421876"/>
            <a:ext cx="930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Step </a:t>
            </a:r>
            <a:r>
              <a:rPr lang="en-US" altLang="zh-CN" sz="1200" dirty="0" smtClean="0"/>
              <a:t>2</a:t>
            </a:r>
            <a:r>
              <a:rPr lang="en-US" sz="1200" dirty="0" smtClean="0"/>
              <a:t>: Get the </a:t>
            </a:r>
            <a:r>
              <a:rPr lang="en-US" altLang="zh-CN" sz="1200" dirty="0" smtClean="0"/>
              <a:t>link prediction scores (features) from Neo4j</a:t>
            </a:r>
            <a:r>
              <a:rPr lang="en-US" sz="1200" dirty="0" smtClean="0"/>
              <a:t>.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053" y="2032239"/>
            <a:ext cx="7572375" cy="236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77" y="4869664"/>
            <a:ext cx="3752850" cy="1895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053" y="4543137"/>
            <a:ext cx="4914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72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4.1. Link Predictions: Collaborator Prediction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5992" y="1124364"/>
            <a:ext cx="930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Step </a:t>
            </a:r>
            <a:r>
              <a:rPr lang="en-US" altLang="zh-CN" sz="1200" dirty="0" smtClean="0"/>
              <a:t>2</a:t>
            </a:r>
            <a:r>
              <a:rPr lang="en-US" sz="1200" dirty="0" smtClean="0"/>
              <a:t>: Build the model</a:t>
            </a:r>
          </a:p>
          <a:p>
            <a:pPr marL="228600" indent="-228600">
              <a:buAutoNum type="arabicPeriod"/>
            </a:pPr>
            <a:endParaRPr lang="en-US" sz="1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91" y="4501657"/>
            <a:ext cx="3514725" cy="1533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709" y="2053732"/>
            <a:ext cx="4295775" cy="3981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91" y="1482298"/>
            <a:ext cx="51911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48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4.1. Link Predictions: Collaborator Prediction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5992" y="1124364"/>
            <a:ext cx="930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</a:t>
            </a:r>
            <a:r>
              <a:rPr lang="en-US" altLang="zh-CN" sz="1200" dirty="0" smtClean="0"/>
              <a:t>Add more calculated features using graph algorithms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add triangles, clustering coefficient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02" y="2020109"/>
            <a:ext cx="40862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4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4.1. Link Predictions: Collaborator Prediction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5992" y="1124364"/>
            <a:ext cx="930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      </a:t>
            </a:r>
            <a:r>
              <a:rPr lang="en-US" altLang="zh-CN" sz="1200" dirty="0" smtClean="0"/>
              <a:t>Add more calculated features using graph algorithms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add community features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38" y="2005282"/>
            <a:ext cx="4000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8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6219" y="2087592"/>
            <a:ext cx="8134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APPLIED GRAPH ALGORITHMS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577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1. Set up environment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42" y="1522562"/>
            <a:ext cx="74866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20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Applied Graph Algorithms</a:t>
            </a:r>
          </a:p>
          <a:p>
            <a:pPr algn="ctr"/>
            <a:r>
              <a:rPr lang="en-US" dirty="0" smtClean="0"/>
              <a:t>Part 1. Category Hierarchy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6377" y="1777042"/>
            <a:ext cx="9187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b="1" dirty="0" smtClean="0"/>
              <a:t>overlap coefficient</a:t>
            </a:r>
            <a:r>
              <a:rPr lang="en-US" sz="1200" dirty="0" smtClean="0"/>
              <a:t>, or </a:t>
            </a:r>
            <a:r>
              <a:rPr lang="en-US" sz="1200" dirty="0" err="1" smtClean="0"/>
              <a:t>Szymkiewicz</a:t>
            </a:r>
            <a:r>
              <a:rPr lang="en-US" sz="1200" dirty="0" smtClean="0"/>
              <a:t>–Simpson coefficient, is a similarity measure that measures the overlap between two sets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33" y="2412058"/>
            <a:ext cx="2428875" cy="5619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69" y="3332050"/>
            <a:ext cx="2183562" cy="26160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013" y="2332457"/>
            <a:ext cx="4800600" cy="2124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608" y="4734948"/>
            <a:ext cx="59340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28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Applied Graph Algorithms</a:t>
            </a:r>
          </a:p>
          <a:p>
            <a:pPr algn="ctr"/>
            <a:r>
              <a:rPr lang="en-US" dirty="0" smtClean="0"/>
              <a:t>Part 1. Category Hierarchy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440" y="2258054"/>
            <a:ext cx="5695950" cy="4067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9702" y="1328713"/>
            <a:ext cx="263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Yelp: Business 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0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Applied Graph Algorithms</a:t>
            </a:r>
          </a:p>
          <a:p>
            <a:pPr algn="ctr"/>
            <a:r>
              <a:rPr lang="en-US" dirty="0" smtClean="0"/>
              <a:t>Part 2. Ordering Search Results by scores of similar users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0498" y="1262954"/>
            <a:ext cx="9187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Use the </a:t>
            </a:r>
            <a:r>
              <a:rPr lang="en-US" sz="1200" b="1" dirty="0" smtClean="0"/>
              <a:t>Pearson Similarity</a:t>
            </a:r>
            <a:r>
              <a:rPr lang="en-US" sz="1200" dirty="0" smtClean="0"/>
              <a:t> (correlation coefficient) algorithm to order search results by user similarity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52" y="2736467"/>
            <a:ext cx="59436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71" y="1664870"/>
            <a:ext cx="1974697" cy="7559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037" y="4271284"/>
            <a:ext cx="74390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8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Applied Graph Algorithms</a:t>
            </a:r>
          </a:p>
          <a:p>
            <a:pPr algn="ctr"/>
            <a:r>
              <a:rPr lang="en-US" dirty="0" smtClean="0"/>
              <a:t>Part 3. Relevant Reviews: reviews by the most influential reviewer in the network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4233" y="1802924"/>
            <a:ext cx="871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</a:t>
            </a:r>
            <a:r>
              <a:rPr lang="en-US" sz="1200" b="1" u="sng" dirty="0" smtClean="0"/>
              <a:t>Personalized PageRank </a:t>
            </a:r>
            <a:r>
              <a:rPr lang="en-US" sz="1200" dirty="0" smtClean="0"/>
              <a:t>allows us to find influential nodes in a certain part of our graph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84" y="2491424"/>
            <a:ext cx="89249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5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Applied Graph Algorithms</a:t>
            </a:r>
          </a:p>
          <a:p>
            <a:pPr algn="ctr"/>
            <a:r>
              <a:rPr lang="en-US" dirty="0" smtClean="0"/>
              <a:t>Part 3. Relevant Reviews</a:t>
            </a:r>
            <a:r>
              <a:rPr lang="en-US" dirty="0" smtClean="0"/>
              <a:t> : reviews by the most influential reviewer in the network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73193" y="1778665"/>
            <a:ext cx="965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Find other users in wrote reviews for the business the input user has reviewed. Calculate </a:t>
            </a:r>
            <a:r>
              <a:rPr lang="en-US" sz="1200" dirty="0" err="1" smtClean="0"/>
              <a:t>pageRank</a:t>
            </a:r>
            <a:r>
              <a:rPr lang="en-US" sz="1200" dirty="0" smtClean="0"/>
              <a:t> of other users, then create relationship “TRUST” between the input user with other users, store the </a:t>
            </a:r>
            <a:r>
              <a:rPr lang="en-US" sz="1200" dirty="0" err="1" smtClean="0"/>
              <a:t>pageRank</a:t>
            </a:r>
            <a:r>
              <a:rPr lang="en-US" sz="1200" dirty="0" smtClean="0"/>
              <a:t> as trust score.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54" y="2403895"/>
            <a:ext cx="6781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72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Applied Graph Algorithms</a:t>
            </a:r>
          </a:p>
          <a:p>
            <a:pPr algn="ctr"/>
            <a:r>
              <a:rPr lang="en-US" dirty="0" smtClean="0"/>
              <a:t>Part 3. Relevant Reviews</a:t>
            </a:r>
            <a:r>
              <a:rPr lang="en-US" dirty="0" smtClean="0"/>
              <a:t> : reviews by the most influential reviewer in the network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73193" y="1778665"/>
            <a:ext cx="965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Find the trusted (most influential) user in the network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2230647"/>
            <a:ext cx="40481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04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Applied Graph Algorithms</a:t>
            </a:r>
          </a:p>
          <a:p>
            <a:pPr algn="ctr"/>
            <a:r>
              <a:rPr lang="en-US" dirty="0" smtClean="0"/>
              <a:t>Part 4. Photo Recommendation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73193" y="1778665"/>
            <a:ext cx="965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Find Similar photos by </a:t>
            </a:r>
            <a:r>
              <a:rPr lang="en-US" sz="1200" dirty="0" err="1" smtClean="0"/>
              <a:t>Jaccard</a:t>
            </a:r>
            <a:r>
              <a:rPr lang="en-US" sz="1200" dirty="0" smtClean="0"/>
              <a:t> Similarity based on photo labels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933" y="2696292"/>
            <a:ext cx="3143461" cy="1754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637" y="2443799"/>
            <a:ext cx="5505450" cy="1762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637" y="4796916"/>
            <a:ext cx="38957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07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Applied Graph Algorithms</a:t>
            </a:r>
          </a:p>
          <a:p>
            <a:pPr algn="ctr"/>
            <a:r>
              <a:rPr lang="en-US" dirty="0" smtClean="0"/>
              <a:t>Part 4. Photo Recommendation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988" y="1409251"/>
            <a:ext cx="6134100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660" y="3753209"/>
            <a:ext cx="701992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9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2. Exploratory Data Analysis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11" y="1573602"/>
            <a:ext cx="3219450" cy="381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811" y="2142226"/>
            <a:ext cx="5086350" cy="2590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303" y="5281971"/>
            <a:ext cx="6838950" cy="676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230" y="6340503"/>
            <a:ext cx="33051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3. Recommendation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382" y="2214091"/>
            <a:ext cx="3540980" cy="1945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688" y="2467153"/>
            <a:ext cx="2605783" cy="1254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21902" y="1792521"/>
            <a:ext cx="24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Citation Database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92679" y="1792521"/>
            <a:ext cx="24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9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3.1 Recommendation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92" y="2113741"/>
            <a:ext cx="80391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6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3.1 Collaborator Recommendation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92" y="2113741"/>
            <a:ext cx="80391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82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3.2 Article Recommendation with Personalized PageRank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61" y="1871393"/>
            <a:ext cx="94107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3.2 Article Recommendation with Personalized PageRank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2019300"/>
            <a:ext cx="8848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0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65230" y="491706"/>
            <a:ext cx="769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Neo4j For Data Science</a:t>
            </a:r>
          </a:p>
          <a:p>
            <a:pPr algn="ctr"/>
            <a:r>
              <a:rPr lang="en-US" dirty="0" smtClean="0"/>
              <a:t>Part 3.3 Personalized PageRank for Topic Specific Search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81818" y="2001328"/>
            <a:ext cx="88679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IDEA: 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authors using the same search term would expect to see different results depending on their area of research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We'll start by creating a full text search index on the 'title' and 'abstract' properties of all nodes that have the label 'Article'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3463033"/>
            <a:ext cx="6334125" cy="63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818" y="4321474"/>
            <a:ext cx="59150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6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558</Words>
  <Application>Microsoft Office PowerPoint</Application>
  <PresentationFormat>Widescreen</PresentationFormat>
  <Paragraphs>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等线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Derrick Wang</dc:creator>
  <cp:lastModifiedBy>Derrick Wang</cp:lastModifiedBy>
  <cp:revision>45</cp:revision>
  <dcterms:created xsi:type="dcterms:W3CDTF">2019-07-26T14:05:45Z</dcterms:created>
  <dcterms:modified xsi:type="dcterms:W3CDTF">2019-07-26T21:55:38Z</dcterms:modified>
</cp:coreProperties>
</file>