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1" r:id="rId5"/>
    <p:sldId id="272" r:id="rId6"/>
    <p:sldId id="278" r:id="rId7"/>
    <p:sldId id="273" r:id="rId8"/>
    <p:sldId id="274" r:id="rId9"/>
    <p:sldId id="279" r:id="rId10"/>
    <p:sldId id="280" r:id="rId11"/>
    <p:sldId id="281" r:id="rId12"/>
    <p:sldId id="282" r:id="rId13"/>
    <p:sldId id="283" r:id="rId14"/>
    <p:sldId id="263" r:id="rId15"/>
    <p:sldId id="275" r:id="rId16"/>
    <p:sldId id="268" r:id="rId17"/>
    <p:sldId id="264" r:id="rId18"/>
    <p:sldId id="265" r:id="rId19"/>
    <p:sldId id="266" r:id="rId20"/>
    <p:sldId id="267" r:id="rId21"/>
    <p:sldId id="257" r:id="rId22"/>
    <p:sldId id="258" r:id="rId23"/>
    <p:sldId id="259" r:id="rId24"/>
    <p:sldId id="260" r:id="rId25"/>
    <p:sldId id="276" r:id="rId26"/>
    <p:sldId id="277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9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7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4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5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9AC-CEEE-4A50-83F9-2DA77123257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8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39AC-CEEE-4A50-83F9-2DA77123257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717B-38F7-4383-A221-DEBC9808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oe.com/products/vix-index-volatility/vix-options-and-futures/vix-index/vix-historical-dat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aron7sun/stockne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4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3" y="1256691"/>
            <a:ext cx="7601341" cy="25972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71869" y="2186001"/>
            <a:ext cx="394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2012 : India, Girl, World, ACTA, Drug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27" y="3853974"/>
            <a:ext cx="7817252" cy="2616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70557" y="4560874"/>
            <a:ext cx="4335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2013 : Snowden, say, New, North, Korea</a:t>
            </a:r>
          </a:p>
        </p:txBody>
      </p:sp>
    </p:spTree>
    <p:extLst>
      <p:ext uri="{BB962C8B-B14F-4D97-AF65-F5344CB8AC3E}">
        <p14:creationId xmlns:p14="http://schemas.microsoft.com/office/powerpoint/2010/main" val="275644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44" y="1027906"/>
            <a:ext cx="7417181" cy="26163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38533" y="1891661"/>
            <a:ext cx="4160065" cy="67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2014 : government, Russia, World, Ukraine, police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68" y="3886134"/>
            <a:ext cx="7436232" cy="25401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09436" y="4545750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2015 : ISIS, Saudi, UK, India, ban</a:t>
            </a:r>
          </a:p>
        </p:txBody>
      </p:sp>
    </p:spTree>
    <p:extLst>
      <p:ext uri="{BB962C8B-B14F-4D97-AF65-F5344CB8AC3E}">
        <p14:creationId xmlns:p14="http://schemas.microsoft.com/office/powerpoint/2010/main" val="94943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50666" y="2743200"/>
            <a:ext cx="502073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2016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Saudi, China, ISIS,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Iran,Korea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3" y="2136710"/>
            <a:ext cx="7240226" cy="24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6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550" y="1597707"/>
            <a:ext cx="6140766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2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VIX Price (Y – Variables)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Vix</a:t>
            </a:r>
            <a:r>
              <a:rPr lang="en-US" b="1" dirty="0"/>
              <a:t> Historical data : VIX data for 2004 to 2020</a:t>
            </a:r>
          </a:p>
          <a:p>
            <a:r>
              <a:rPr lang="en-US" dirty="0"/>
              <a:t>Source : </a:t>
            </a:r>
            <a:r>
              <a:rPr lang="en-US" u="sng" dirty="0">
                <a:hlinkClick r:id="rId2"/>
              </a:rPr>
              <a:t>http://www.cboe.com/products/vix-index-volatility/vix-options-and-futures/vix-index/vix-historical-data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VIX Price (Y – Variables)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435" y="2121597"/>
            <a:ext cx="6401129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6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modelling to predict if the VIX is going to go up or down on that day itself.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5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and Train 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preprocessing - remove punctuation, </a:t>
            </a:r>
            <a:r>
              <a:rPr lang="en-US" dirty="0" err="1"/>
              <a:t>stopwords</a:t>
            </a:r>
            <a:r>
              <a:rPr lang="en-US" dirty="0"/>
              <a:t> and malformed words, lowercase, lemmatize and finally tokenize words</a:t>
            </a:r>
          </a:p>
          <a:p>
            <a:r>
              <a:rPr lang="en-US" dirty="0"/>
              <a:t>Train Test Split - Randomly shuffled and split the processed data into 80% training and 20% test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9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Model for training - we defined </a:t>
            </a:r>
            <a:r>
              <a:rPr lang="en-US" dirty="0" smtClean="0"/>
              <a:t>these </a:t>
            </a:r>
            <a:r>
              <a:rPr lang="en-US" dirty="0"/>
              <a:t>models:</a:t>
            </a:r>
          </a:p>
          <a:p>
            <a:r>
              <a:rPr lang="en-US" dirty="0"/>
              <a:t>Logistic Regression with </a:t>
            </a:r>
            <a:r>
              <a:rPr lang="en-US" dirty="0" err="1"/>
              <a:t>CountVectorizer</a:t>
            </a:r>
            <a:endParaRPr lang="en-US" dirty="0"/>
          </a:p>
          <a:p>
            <a:r>
              <a:rPr lang="en-US" dirty="0"/>
              <a:t>Logistic Regression with TFID</a:t>
            </a:r>
          </a:p>
          <a:p>
            <a:r>
              <a:rPr lang="en-US" dirty="0"/>
              <a:t>Naive Bayes with TFID</a:t>
            </a:r>
          </a:p>
          <a:p>
            <a:r>
              <a:rPr lang="en-US" dirty="0"/>
              <a:t>Random Forest with TFID</a:t>
            </a:r>
          </a:p>
          <a:p>
            <a:r>
              <a:rPr lang="en-US" dirty="0"/>
              <a:t>3 layers of Stacked LSTM</a:t>
            </a:r>
          </a:p>
          <a:p>
            <a:r>
              <a:rPr lang="en-US" dirty="0"/>
              <a:t>LSTM with Convolutional Neural Network for Sequence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38" y="2393498"/>
            <a:ext cx="11067738" cy="29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9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 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To </a:t>
            </a:r>
            <a:r>
              <a:rPr lang="en-US" sz="4000" dirty="0"/>
              <a:t>create a sentiment analysis estimator tools for traders </a:t>
            </a:r>
            <a:r>
              <a:rPr lang="en-US" sz="4000" dirty="0" smtClean="0"/>
              <a:t>using </a:t>
            </a:r>
            <a:r>
              <a:rPr lang="en-US" sz="4000" dirty="0"/>
              <a:t>news headlines based on VIX (Fear index) via Google Chrome Extension. 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We </a:t>
            </a:r>
            <a:r>
              <a:rPr lang="en-US" sz="4000" dirty="0"/>
              <a:t>will be using sentiment reviews on our news headlines to predict the </a:t>
            </a:r>
            <a:r>
              <a:rPr lang="en-US" sz="4000" dirty="0" smtClean="0"/>
              <a:t>volatility </a:t>
            </a:r>
            <a:r>
              <a:rPr lang="en-US" sz="4000" dirty="0"/>
              <a:t>of VIX.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5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sentiment tool for traders to indicate how bad is the price on that day.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Vader Sentiment Analysis</a:t>
            </a:r>
            <a:endParaRPr lang="en-US" dirty="0"/>
          </a:p>
        </p:txBody>
      </p:sp>
      <p:pic>
        <p:nvPicPr>
          <p:cNvPr id="1026" name="Picture 2" descr="http://t-redactyl.io/figure/Vader_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03" y="2080458"/>
            <a:ext cx="39142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362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Vader Sentiment Rating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580" y="2161602"/>
            <a:ext cx="10693919" cy="35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Vader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Advantages of using VADER</a:t>
            </a:r>
          </a:p>
          <a:p>
            <a:r>
              <a:rPr lang="en-US" dirty="0"/>
              <a:t>VADER has a lot of advantages over traditional methods of Sentiment Analysis, including:</a:t>
            </a:r>
          </a:p>
          <a:p>
            <a:r>
              <a:rPr lang="en-US" dirty="0"/>
              <a:t>It works exceedingly well on social media type text, yet readily generalizes to multiple domains</a:t>
            </a:r>
          </a:p>
          <a:p>
            <a:r>
              <a:rPr lang="en-US" dirty="0"/>
              <a:t>It</a:t>
            </a:r>
            <a:r>
              <a:rPr lang="en-US" b="1" dirty="0"/>
              <a:t> doesn’t require any training data</a:t>
            </a:r>
            <a:r>
              <a:rPr lang="en-US" dirty="0"/>
              <a:t> but is constructed from a generalizable, valence-based, human-curated gold standard sentiment lexicon</a:t>
            </a:r>
          </a:p>
          <a:p>
            <a:r>
              <a:rPr lang="en-US" dirty="0"/>
              <a:t>It is fast enough to be used online with streaming data, and</a:t>
            </a:r>
          </a:p>
          <a:p>
            <a:r>
              <a:rPr lang="en-US" dirty="0"/>
              <a:t>It does not severely suffer from a speed-performance </a:t>
            </a:r>
            <a:r>
              <a:rPr lang="en-US" dirty="0" smtClean="0"/>
              <a:t>tradeoff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15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blob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319" y="1668603"/>
            <a:ext cx="6715592" cy="443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4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TextBlob</a:t>
            </a:r>
            <a:r>
              <a:rPr lang="en-US" dirty="0"/>
              <a:t> is a Python (2 and 3) library for processing textual data. It </a:t>
            </a:r>
            <a:r>
              <a:rPr lang="en-US" dirty="0" smtClean="0"/>
              <a:t>a </a:t>
            </a:r>
            <a:r>
              <a:rPr lang="en-US" dirty="0"/>
              <a:t>simple API for diving into common natural language </a:t>
            </a:r>
            <a:r>
              <a:rPr lang="en-US" dirty="0" err="1" smtClean="0"/>
              <a:t>pro</a:t>
            </a:r>
            <a:r>
              <a:rPr lang="en-US" dirty="0" err="1"/>
              <a:t>provides</a:t>
            </a:r>
            <a:r>
              <a:rPr lang="en-US" dirty="0" err="1" smtClean="0"/>
              <a:t>cessing</a:t>
            </a:r>
            <a:r>
              <a:rPr lang="en-US" dirty="0" smtClean="0"/>
              <a:t> </a:t>
            </a:r>
            <a:r>
              <a:rPr lang="en-US" dirty="0"/>
              <a:t>(NLP) tasks such as part-of-speech tagging, noun phrase extraction, sentiment analysis, classification, translation, and more.</a:t>
            </a:r>
          </a:p>
        </p:txBody>
      </p:sp>
    </p:spTree>
    <p:extLst>
      <p:ext uri="{BB962C8B-B14F-4D97-AF65-F5344CB8AC3E}">
        <p14:creationId xmlns:p14="http://schemas.microsoft.com/office/powerpoint/2010/main" val="372865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</a:t>
            </a:r>
            <a:r>
              <a:rPr lang="en-US" dirty="0" err="1" smtClean="0"/>
              <a:t>Textblob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testimonial = </a:t>
            </a:r>
            <a:r>
              <a:rPr lang="en-US" dirty="0" err="1"/>
              <a:t>TextBlob</a:t>
            </a:r>
            <a:r>
              <a:rPr lang="en-US" dirty="0"/>
              <a:t>("</a:t>
            </a:r>
            <a:r>
              <a:rPr lang="en-US" dirty="0" err="1"/>
              <a:t>Textblob</a:t>
            </a:r>
            <a:r>
              <a:rPr lang="en-US" dirty="0"/>
              <a:t> is amazingly simple to use. What great fun!")</a:t>
            </a:r>
          </a:p>
          <a:p>
            <a:r>
              <a:rPr lang="en-US" dirty="0"/>
              <a:t>&gt;&gt;&gt; </a:t>
            </a:r>
            <a:r>
              <a:rPr lang="en-US" dirty="0" err="1"/>
              <a:t>testimonial.sentiment</a:t>
            </a:r>
            <a:endParaRPr lang="en-US" dirty="0"/>
          </a:p>
          <a:p>
            <a:r>
              <a:rPr lang="en-US" dirty="0"/>
              <a:t>Sentiment(polarity=0.39166666666666666, subjectivity=0.4357142857142857)</a:t>
            </a:r>
          </a:p>
          <a:p>
            <a:r>
              <a:rPr lang="en-US" dirty="0"/>
              <a:t>&gt;&gt;&gt; </a:t>
            </a:r>
            <a:r>
              <a:rPr lang="en-US" dirty="0" err="1"/>
              <a:t>testimonial.sentiment.polarity</a:t>
            </a:r>
            <a:endParaRPr lang="en-US" dirty="0"/>
          </a:p>
          <a:p>
            <a:r>
              <a:rPr lang="en-US" dirty="0"/>
              <a:t>0.39166666666666666</a:t>
            </a:r>
          </a:p>
        </p:txBody>
      </p:sp>
    </p:spTree>
    <p:extLst>
      <p:ext uri="{BB962C8B-B14F-4D97-AF65-F5344CB8AC3E}">
        <p14:creationId xmlns:p14="http://schemas.microsoft.com/office/powerpoint/2010/main" val="3998935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Textblob</a:t>
            </a:r>
            <a:r>
              <a:rPr lang="en-US" dirty="0" smtClean="0"/>
              <a:t> Modelling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238" y="1875583"/>
            <a:ext cx="10633425" cy="13772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3976846"/>
            <a:ext cx="9874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"/>
              </a:rPr>
              <a:t>Text 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Blob has better accuracy than Vader however Vader perform better at predicting 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Vix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 when price goes up and Text Blob is better at predicting 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vix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 when prices goes down.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281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r>
              <a:rPr lang="en-US" dirty="0" smtClean="0"/>
              <a:t> News (X Variables)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news headlines from </a:t>
            </a:r>
            <a:r>
              <a:rPr lang="en-US" dirty="0" err="1"/>
              <a:t>Reddit</a:t>
            </a:r>
            <a:r>
              <a:rPr lang="en-US" dirty="0"/>
              <a:t> </a:t>
            </a:r>
            <a:r>
              <a:rPr lang="en-US" dirty="0" err="1"/>
              <a:t>WorldNews</a:t>
            </a:r>
            <a:r>
              <a:rPr lang="en-US" dirty="0"/>
              <a:t> Channel (/r/</a:t>
            </a:r>
            <a:r>
              <a:rPr lang="en-US" dirty="0" err="1"/>
              <a:t>worldnews</a:t>
            </a:r>
            <a:r>
              <a:rPr lang="en-US" dirty="0"/>
              <a:t>). They are ranked by </a:t>
            </a:r>
            <a:r>
              <a:rPr lang="en-US" dirty="0" err="1"/>
              <a:t>reddit</a:t>
            </a:r>
            <a:r>
              <a:rPr lang="en-US" dirty="0"/>
              <a:t> users' votes, and only the top 25 headlines are considered for a single date. (Range: 2008-06-08 to 2016-07-01)</a:t>
            </a:r>
          </a:p>
          <a:p>
            <a:r>
              <a:rPr lang="en-US" dirty="0"/>
              <a:t>All news are ranked from top to bottom based on how hot they </a:t>
            </a:r>
            <a:r>
              <a:rPr lang="en-US" dirty="0" err="1"/>
              <a:t>are.Hence</a:t>
            </a:r>
            <a:r>
              <a:rPr lang="en-US" dirty="0"/>
              <a:t>, there are 25 lines for each date. The first column is "Date", the second is "Label", and the following ones are news headlines ranging from "Top1" to "Top25</a:t>
            </a:r>
            <a:r>
              <a:rPr lang="en-US" dirty="0" smtClean="0"/>
              <a:t>".</a:t>
            </a:r>
          </a:p>
          <a:p>
            <a:endParaRPr lang="en-US" dirty="0"/>
          </a:p>
          <a:p>
            <a:r>
              <a:rPr lang="en-US" dirty="0"/>
              <a:t>Link : </a:t>
            </a:r>
            <a:r>
              <a:rPr lang="en-US" u="sng" dirty="0">
                <a:hlinkClick r:id="rId2"/>
              </a:rPr>
              <a:t>https://www.kaggle.com/aaron7sun/stocknews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4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Reddit</a:t>
            </a:r>
            <a:r>
              <a:rPr lang="en-US" dirty="0"/>
              <a:t> News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531" y="2159036"/>
            <a:ext cx="5867715" cy="416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ear 2008 to 2010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015" y="1719591"/>
            <a:ext cx="3745095" cy="4226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426" y="2188564"/>
            <a:ext cx="3640474" cy="3553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110" y="1520413"/>
            <a:ext cx="3815647" cy="44255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501" y="1520413"/>
            <a:ext cx="893270" cy="4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Year 2011 to 2013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11" y="1690688"/>
            <a:ext cx="4201287" cy="4201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92" y="1587615"/>
            <a:ext cx="3387777" cy="4389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502" y="1587615"/>
            <a:ext cx="4153859" cy="43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Year 2014 to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6" y="1407938"/>
            <a:ext cx="3540885" cy="5008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434" y="1407938"/>
            <a:ext cx="3623741" cy="4910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365" y="1542847"/>
            <a:ext cx="3427990" cy="45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Candlesticks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35" y="1400009"/>
            <a:ext cx="6896454" cy="25056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11289" y="2350161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2008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US , Man, Georgia, Russian, leader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4" y="3996268"/>
            <a:ext cx="6962265" cy="23960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11289" y="4565134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2009 : Israel, police, drug, British,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goverment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3403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67" y="281891"/>
            <a:ext cx="10515600" cy="1325563"/>
          </a:xfrm>
        </p:spPr>
        <p:txBody>
          <a:bodyPr/>
          <a:lstStyle/>
          <a:p>
            <a:r>
              <a:rPr lang="en-US" dirty="0" smtClean="0"/>
              <a:t>Candlesticks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7" y="1607454"/>
            <a:ext cx="7423596" cy="2668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2267" y="2370667"/>
            <a:ext cx="4393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2010 :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Wikileaks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Israel, Korea, Chinese, Australian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4635"/>
            <a:ext cx="7552267" cy="24639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17884" y="4586313"/>
            <a:ext cx="452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2011 : Police, Egypt, Japan, US,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Wikileaks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860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520</Words>
  <Application>Microsoft Office PowerPoint</Application>
  <PresentationFormat>Widescreen</PresentationFormat>
  <Paragraphs>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Office Theme</vt:lpstr>
      <vt:lpstr>Capstone </vt:lpstr>
      <vt:lpstr>Problem statement :</vt:lpstr>
      <vt:lpstr>Reddit News (X Variables) </vt:lpstr>
      <vt:lpstr>Reddit News</vt:lpstr>
      <vt:lpstr>Year 2008 to 2010</vt:lpstr>
      <vt:lpstr>Year 2011 to 2013 </vt:lpstr>
      <vt:lpstr>Year 2014 to 2016</vt:lpstr>
      <vt:lpstr>Candlesticks</vt:lpstr>
      <vt:lpstr>Candlesticks</vt:lpstr>
      <vt:lpstr>PowerPoint Presentation</vt:lpstr>
      <vt:lpstr>PowerPoint Presentation</vt:lpstr>
      <vt:lpstr>2016</vt:lpstr>
      <vt:lpstr>PowerPoint Presentation</vt:lpstr>
      <vt:lpstr>VIX Price (Y – Variables)</vt:lpstr>
      <vt:lpstr>VIX Price (Y – Variables)</vt:lpstr>
      <vt:lpstr>1st part </vt:lpstr>
      <vt:lpstr>Preprocessing and Train Test Split</vt:lpstr>
      <vt:lpstr>Modelling</vt:lpstr>
      <vt:lpstr>Modelling Results</vt:lpstr>
      <vt:lpstr>2nd model </vt:lpstr>
      <vt:lpstr>Vader Sentiment Analysis</vt:lpstr>
      <vt:lpstr>Vader Sentiment Rating</vt:lpstr>
      <vt:lpstr>Why Vader </vt:lpstr>
      <vt:lpstr>Text blob </vt:lpstr>
      <vt:lpstr>Textblob</vt:lpstr>
      <vt:lpstr>Sample of Textblob</vt:lpstr>
      <vt:lpstr>Textblob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27</cp:revision>
  <dcterms:created xsi:type="dcterms:W3CDTF">2020-04-09T02:30:25Z</dcterms:created>
  <dcterms:modified xsi:type="dcterms:W3CDTF">2020-04-14T15:11:53Z</dcterms:modified>
</cp:coreProperties>
</file>