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65" r:id="rId6"/>
    <p:sldId id="276" r:id="rId7"/>
    <p:sldId id="278" r:id="rId8"/>
    <p:sldId id="286" r:id="rId9"/>
    <p:sldId id="289" r:id="rId10"/>
    <p:sldId id="279" r:id="rId11"/>
    <p:sldId id="280" r:id="rId12"/>
    <p:sldId id="290" r:id="rId13"/>
    <p:sldId id="282" r:id="rId14"/>
    <p:sldId id="283" r:id="rId15"/>
    <p:sldId id="285" r:id="rId16"/>
    <p:sldId id="284" r:id="rId17"/>
    <p:sldId id="288" r:id="rId18"/>
    <p:sldId id="266" r:id="rId19"/>
    <p:sldId id="287"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03/01/2021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03/01/2021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03/01/2021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03/01/2021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03/01/2021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03/01/2021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03/01/2021</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03/01/2021</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03/01/2021</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03/01/2021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03/01/2021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03/01/2021</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sou.edu/kb/articles/amazon-web-services-account-cre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west-3.console.aws.amazon.com/cloudformation/home?region=eu-west-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u-west-3.console.aws.amazon.com/vpc/home?region=eu-west-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nsole.aws.amazon.com/iam/home?region=eu-west-3#/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normAutofit/>
          </a:bodyPr>
          <a:lstStyle/>
          <a:p>
            <a:pPr rtl="0"/>
            <a:r>
              <a:rPr lang="fr-FR" dirty="0"/>
              <a:t>Big Data on AWS</a:t>
            </a:r>
          </a:p>
        </p:txBody>
      </p:sp>
      <p:sp>
        <p:nvSpPr>
          <p:cNvPr id="3" name="Sous-titre 2"/>
          <p:cNvSpPr>
            <a:spLocks noGrp="1"/>
          </p:cNvSpPr>
          <p:nvPr>
            <p:ph type="subTitle" idx="1"/>
          </p:nvPr>
        </p:nvSpPr>
        <p:spPr/>
        <p:txBody>
          <a:bodyPr rtlCol="0"/>
          <a:lstStyle/>
          <a:p>
            <a:pPr rtl="0"/>
            <a:r>
              <a:rPr lang="fr-FR" dirty="0" err="1"/>
              <a:t>Presented</a:t>
            </a:r>
            <a:r>
              <a:rPr lang="fr-FR" dirty="0"/>
              <a:t> by </a:t>
            </a:r>
            <a:r>
              <a:rPr lang="fr-FR" dirty="0" err="1"/>
              <a:t>Frils</a:t>
            </a:r>
            <a:endParaRPr lang="fr-F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Some</a:t>
            </a:r>
            <a:r>
              <a:rPr lang="fr-FR" dirty="0"/>
              <a:t> </a:t>
            </a:r>
            <a:r>
              <a:rPr lang="fr-FR" dirty="0" err="1"/>
              <a:t>useful</a:t>
            </a:r>
            <a:r>
              <a:rPr lang="fr-FR" dirty="0"/>
              <a:t> services on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fontScale="55000" lnSpcReduction="20000"/>
          </a:bodyPr>
          <a:lstStyle/>
          <a:p>
            <a:r>
              <a:rPr lang="fr-FR" dirty="0"/>
              <a:t>AWS EC2 : </a:t>
            </a:r>
            <a:r>
              <a:rPr lang="fr-FR" dirty="0" err="1"/>
              <a:t>Elastic</a:t>
            </a:r>
            <a:r>
              <a:rPr lang="fr-FR" dirty="0"/>
              <a:t> </a:t>
            </a:r>
            <a:r>
              <a:rPr lang="fr-FR" dirty="0" err="1"/>
              <a:t>Compute</a:t>
            </a:r>
            <a:r>
              <a:rPr lang="fr-FR" dirty="0"/>
              <a:t> Cloud</a:t>
            </a:r>
          </a:p>
          <a:p>
            <a:r>
              <a:rPr lang="fr-FR" dirty="0"/>
              <a:t>AWS RDS : </a:t>
            </a:r>
            <a:r>
              <a:rPr lang="fr-FR" dirty="0" err="1"/>
              <a:t>Relational</a:t>
            </a:r>
            <a:r>
              <a:rPr lang="fr-FR" dirty="0"/>
              <a:t> </a:t>
            </a:r>
            <a:r>
              <a:rPr lang="fr-FR" dirty="0" err="1"/>
              <a:t>Database</a:t>
            </a:r>
            <a:r>
              <a:rPr lang="fr-FR" dirty="0"/>
              <a:t> Service</a:t>
            </a:r>
          </a:p>
          <a:p>
            <a:r>
              <a:rPr lang="fr-FR" dirty="0"/>
              <a:t>AWS S3 : Simple Storage Service</a:t>
            </a:r>
          </a:p>
          <a:p>
            <a:r>
              <a:rPr lang="fr-FR" dirty="0"/>
              <a:t>AWS VPC : Virtual </a:t>
            </a:r>
            <a:r>
              <a:rPr lang="fr-FR" dirty="0" err="1"/>
              <a:t>Private</a:t>
            </a:r>
            <a:r>
              <a:rPr lang="fr-FR" dirty="0"/>
              <a:t> Cloud</a:t>
            </a:r>
          </a:p>
          <a:p>
            <a:r>
              <a:rPr lang="fr-FR" dirty="0"/>
              <a:t>AWS SNS : Simple Notification Service</a:t>
            </a:r>
          </a:p>
          <a:p>
            <a:r>
              <a:rPr lang="fr-FR" dirty="0"/>
              <a:t>AWS LAMBDA :</a:t>
            </a:r>
            <a:r>
              <a:rPr lang="en-US" b="0" i="0" dirty="0">
                <a:solidFill>
                  <a:srgbClr val="4D5156"/>
                </a:solidFill>
                <a:effectLst/>
                <a:latin typeface="arial" panose="020B0604020202020204" pitchFamily="34" charset="0"/>
              </a:rPr>
              <a:t> </a:t>
            </a:r>
            <a:r>
              <a:rPr lang="en-US" sz="2100" dirty="0"/>
              <a:t>a compute service that lets us run code without provisioning or managing servers. </a:t>
            </a:r>
            <a:endParaRPr lang="fr-FR" sz="2100" dirty="0"/>
          </a:p>
          <a:p>
            <a:r>
              <a:rPr lang="fr-FR" dirty="0"/>
              <a:t>AWS </a:t>
            </a:r>
            <a:r>
              <a:rPr lang="fr-FR" sz="2100" dirty="0"/>
              <a:t>KINESIS : </a:t>
            </a:r>
            <a:r>
              <a:rPr lang="en-US" sz="2100" dirty="0"/>
              <a:t>a managed, scalable, cloud-based service that allows real-time processing of streaming large amount of data per second. </a:t>
            </a:r>
            <a:endParaRPr lang="fr-FR" sz="2100" dirty="0"/>
          </a:p>
          <a:p>
            <a:r>
              <a:rPr lang="fr-FR" dirty="0"/>
              <a:t>AWS SQS : Simple Queue Service</a:t>
            </a:r>
          </a:p>
          <a:p>
            <a:r>
              <a:rPr lang="fr-FR" dirty="0"/>
              <a:t>AWS DYNAMODB : key-value document </a:t>
            </a:r>
            <a:r>
              <a:rPr lang="fr-FR" dirty="0" err="1"/>
              <a:t>oriented</a:t>
            </a:r>
            <a:r>
              <a:rPr lang="fr-FR" dirty="0"/>
              <a:t> and </a:t>
            </a:r>
            <a:r>
              <a:rPr lang="fr-FR" dirty="0" err="1"/>
              <a:t>structured</a:t>
            </a:r>
            <a:r>
              <a:rPr lang="fr-FR" dirty="0"/>
              <a:t> NoSQL </a:t>
            </a:r>
            <a:r>
              <a:rPr lang="fr-FR" dirty="0" err="1"/>
              <a:t>DataBase</a:t>
            </a:r>
            <a:endParaRPr lang="fr-FR" dirty="0"/>
          </a:p>
          <a:p>
            <a:r>
              <a:rPr lang="fr-FR" dirty="0"/>
              <a:t>AWS GLUE : a </a:t>
            </a:r>
            <a:r>
              <a:rPr lang="fr-FR" dirty="0" err="1"/>
              <a:t>serverless</a:t>
            </a:r>
            <a:r>
              <a:rPr lang="fr-FR" dirty="0"/>
              <a:t> ETL for data </a:t>
            </a:r>
            <a:r>
              <a:rPr lang="fr-FR" dirty="0" err="1"/>
              <a:t>analysis</a:t>
            </a:r>
            <a:r>
              <a:rPr lang="fr-FR" dirty="0"/>
              <a:t>, </a:t>
            </a:r>
            <a:r>
              <a:rPr lang="fr-FR" dirty="0" err="1"/>
              <a:t>processing</a:t>
            </a:r>
            <a:r>
              <a:rPr lang="fr-FR" dirty="0"/>
              <a:t>, transformation…</a:t>
            </a:r>
          </a:p>
          <a:p>
            <a:r>
              <a:rPr lang="fr-FR" dirty="0"/>
              <a:t>AWS ATHENA : </a:t>
            </a:r>
            <a:r>
              <a:rPr lang="en-US" dirty="0"/>
              <a:t>an interactive query service that makes it easy to analyze data in Amazon S3 using standard SQL syntax.</a:t>
            </a:r>
          </a:p>
          <a:p>
            <a:r>
              <a:rPr lang="en-US" dirty="0"/>
              <a:t>AWS EMR : Elastic MapReduce</a:t>
            </a:r>
          </a:p>
          <a:p>
            <a:endParaRPr lang="fr-FR" dirty="0"/>
          </a:p>
        </p:txBody>
      </p:sp>
    </p:spTree>
    <p:extLst>
      <p:ext uri="{BB962C8B-B14F-4D97-AF65-F5344CB8AC3E}">
        <p14:creationId xmlns:p14="http://schemas.microsoft.com/office/powerpoint/2010/main" val="58559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the </a:t>
            </a:r>
            <a:r>
              <a:rPr lang="fr-FR" dirty="0" err="1"/>
              <a:t>context</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We have a Collection of football games and we want to do an analysis of the games in which a given country has played in a given year.</a:t>
            </a:r>
          </a:p>
          <a:p>
            <a:r>
              <a:rPr lang="en-US" dirty="0"/>
              <a:t>We also need to transform collection schema as shown bellow :</a:t>
            </a:r>
          </a:p>
          <a:p>
            <a:pPr marL="0" indent="0">
              <a:buNone/>
            </a:pPr>
            <a:endParaRPr lang="fr-FR" dirty="0"/>
          </a:p>
        </p:txBody>
      </p:sp>
      <p:graphicFrame>
        <p:nvGraphicFramePr>
          <p:cNvPr id="4" name="Tableau 4">
            <a:extLst>
              <a:ext uri="{FF2B5EF4-FFF2-40B4-BE49-F238E27FC236}">
                <a16:creationId xmlns:a16="http://schemas.microsoft.com/office/drawing/2014/main" id="{B7681848-7A09-41C0-A8E7-B3B486875FC7}"/>
              </a:ext>
            </a:extLst>
          </p:cNvPr>
          <p:cNvGraphicFramePr>
            <a:graphicFrameLocks noGrp="1"/>
          </p:cNvGraphicFramePr>
          <p:nvPr>
            <p:extLst>
              <p:ext uri="{D42A27DB-BD31-4B8C-83A1-F6EECF244321}">
                <p14:modId xmlns:p14="http://schemas.microsoft.com/office/powerpoint/2010/main" val="2588267330"/>
              </p:ext>
            </p:extLst>
          </p:nvPr>
        </p:nvGraphicFramePr>
        <p:xfrm>
          <a:off x="1523999" y="3258071"/>
          <a:ext cx="8892477" cy="370840"/>
        </p:xfrm>
        <a:graphic>
          <a:graphicData uri="http://schemas.openxmlformats.org/drawingml/2006/table">
            <a:tbl>
              <a:tblPr firstRow="1" bandRow="1">
                <a:tableStyleId>{5C22544A-7EE6-4342-B048-85BDC9FD1C3A}</a:tableStyleId>
              </a:tblPr>
              <a:tblGrid>
                <a:gridCol w="988053">
                  <a:extLst>
                    <a:ext uri="{9D8B030D-6E8A-4147-A177-3AD203B41FA5}">
                      <a16:colId xmlns:a16="http://schemas.microsoft.com/office/drawing/2014/main" val="3511112792"/>
                    </a:ext>
                  </a:extLst>
                </a:gridCol>
                <a:gridCol w="988053">
                  <a:extLst>
                    <a:ext uri="{9D8B030D-6E8A-4147-A177-3AD203B41FA5}">
                      <a16:colId xmlns:a16="http://schemas.microsoft.com/office/drawing/2014/main" val="399537280"/>
                    </a:ext>
                  </a:extLst>
                </a:gridCol>
                <a:gridCol w="988053">
                  <a:extLst>
                    <a:ext uri="{9D8B030D-6E8A-4147-A177-3AD203B41FA5}">
                      <a16:colId xmlns:a16="http://schemas.microsoft.com/office/drawing/2014/main" val="1139674342"/>
                    </a:ext>
                  </a:extLst>
                </a:gridCol>
                <a:gridCol w="988053">
                  <a:extLst>
                    <a:ext uri="{9D8B030D-6E8A-4147-A177-3AD203B41FA5}">
                      <a16:colId xmlns:a16="http://schemas.microsoft.com/office/drawing/2014/main" val="1497553826"/>
                    </a:ext>
                  </a:extLst>
                </a:gridCol>
                <a:gridCol w="988053">
                  <a:extLst>
                    <a:ext uri="{9D8B030D-6E8A-4147-A177-3AD203B41FA5}">
                      <a16:colId xmlns:a16="http://schemas.microsoft.com/office/drawing/2014/main" val="3466500416"/>
                    </a:ext>
                  </a:extLst>
                </a:gridCol>
                <a:gridCol w="988053">
                  <a:extLst>
                    <a:ext uri="{9D8B030D-6E8A-4147-A177-3AD203B41FA5}">
                      <a16:colId xmlns:a16="http://schemas.microsoft.com/office/drawing/2014/main" val="4148364546"/>
                    </a:ext>
                  </a:extLst>
                </a:gridCol>
                <a:gridCol w="988053">
                  <a:extLst>
                    <a:ext uri="{9D8B030D-6E8A-4147-A177-3AD203B41FA5}">
                      <a16:colId xmlns:a16="http://schemas.microsoft.com/office/drawing/2014/main" val="3339783524"/>
                    </a:ext>
                  </a:extLst>
                </a:gridCol>
                <a:gridCol w="988053">
                  <a:extLst>
                    <a:ext uri="{9D8B030D-6E8A-4147-A177-3AD203B41FA5}">
                      <a16:colId xmlns:a16="http://schemas.microsoft.com/office/drawing/2014/main" val="724998430"/>
                    </a:ext>
                  </a:extLst>
                </a:gridCol>
                <a:gridCol w="988053">
                  <a:extLst>
                    <a:ext uri="{9D8B030D-6E8A-4147-A177-3AD203B41FA5}">
                      <a16:colId xmlns:a16="http://schemas.microsoft.com/office/drawing/2014/main" val="3999887273"/>
                    </a:ext>
                  </a:extLst>
                </a:gridCol>
              </a:tblGrid>
              <a:tr h="370840">
                <a:tc>
                  <a:txBody>
                    <a:bodyPr/>
                    <a:lstStyle/>
                    <a:p>
                      <a:r>
                        <a:rPr lang="en-US" sz="1200" dirty="0"/>
                        <a:t>date</a:t>
                      </a:r>
                      <a:endParaRPr lang="fr-FR" sz="1200" dirty="0"/>
                    </a:p>
                  </a:txBody>
                  <a:tcPr/>
                </a:tc>
                <a:tc>
                  <a:txBody>
                    <a:bodyPr/>
                    <a:lstStyle/>
                    <a:p>
                      <a:r>
                        <a:rPr lang="en-US" sz="1200" dirty="0" err="1"/>
                        <a:t>home_team</a:t>
                      </a:r>
                      <a:endParaRPr lang="fr-FR" sz="1200" dirty="0"/>
                    </a:p>
                  </a:txBody>
                  <a:tcPr/>
                </a:tc>
                <a:tc>
                  <a:txBody>
                    <a:bodyPr/>
                    <a:lstStyle/>
                    <a:p>
                      <a:r>
                        <a:rPr lang="en-US" sz="1200" dirty="0" err="1"/>
                        <a:t>away_team</a:t>
                      </a:r>
                      <a:endParaRPr lang="fr-FR" sz="1200" dirty="0"/>
                    </a:p>
                  </a:txBody>
                  <a:tcPr/>
                </a:tc>
                <a:tc>
                  <a:txBody>
                    <a:bodyPr/>
                    <a:lstStyle/>
                    <a:p>
                      <a:r>
                        <a:rPr lang="en-US" sz="1200" dirty="0" err="1"/>
                        <a:t>home_score</a:t>
                      </a:r>
                      <a:endParaRPr lang="fr-FR" sz="1200" dirty="0"/>
                    </a:p>
                  </a:txBody>
                  <a:tcPr/>
                </a:tc>
                <a:tc>
                  <a:txBody>
                    <a:bodyPr/>
                    <a:lstStyle/>
                    <a:p>
                      <a:r>
                        <a:rPr lang="en-US" sz="1200" dirty="0" err="1"/>
                        <a:t>away_score</a:t>
                      </a:r>
                      <a:endParaRPr lang="fr-FR" sz="1200" dirty="0"/>
                    </a:p>
                  </a:txBody>
                  <a:tcPr/>
                </a:tc>
                <a:tc>
                  <a:txBody>
                    <a:bodyPr/>
                    <a:lstStyle/>
                    <a:p>
                      <a:r>
                        <a:rPr lang="en-US" sz="1200" dirty="0"/>
                        <a:t>tournament</a:t>
                      </a:r>
                      <a:endParaRPr lang="fr-FR" sz="1200" dirty="0"/>
                    </a:p>
                  </a:txBody>
                  <a:tcPr/>
                </a:tc>
                <a:tc>
                  <a:txBody>
                    <a:bodyPr/>
                    <a:lstStyle/>
                    <a:p>
                      <a:r>
                        <a:rPr lang="en-US" sz="1200" dirty="0"/>
                        <a:t>city</a:t>
                      </a:r>
                      <a:endParaRPr lang="fr-FR" sz="1200" dirty="0"/>
                    </a:p>
                  </a:txBody>
                  <a:tcPr/>
                </a:tc>
                <a:tc>
                  <a:txBody>
                    <a:bodyPr/>
                    <a:lstStyle/>
                    <a:p>
                      <a:r>
                        <a:rPr lang="en-US" sz="1200" dirty="0"/>
                        <a:t>country</a:t>
                      </a:r>
                      <a:endParaRPr lang="fr-FR" sz="1200" dirty="0"/>
                    </a:p>
                  </a:txBody>
                  <a:tcPr/>
                </a:tc>
                <a:tc>
                  <a:txBody>
                    <a:bodyPr/>
                    <a:lstStyle/>
                    <a:p>
                      <a:r>
                        <a:rPr lang="en-US" sz="1200" dirty="0"/>
                        <a:t>neutral</a:t>
                      </a:r>
                      <a:endParaRPr lang="fr-FR" sz="1200" dirty="0"/>
                    </a:p>
                  </a:txBody>
                  <a:tcPr/>
                </a:tc>
                <a:extLst>
                  <a:ext uri="{0D108BD9-81ED-4DB2-BD59-A6C34878D82A}">
                    <a16:rowId xmlns:a16="http://schemas.microsoft.com/office/drawing/2014/main" val="2592674370"/>
                  </a:ext>
                </a:extLst>
              </a:tr>
            </a:tbl>
          </a:graphicData>
        </a:graphic>
      </p:graphicFrame>
      <p:graphicFrame>
        <p:nvGraphicFramePr>
          <p:cNvPr id="5" name="Tableau 4">
            <a:extLst>
              <a:ext uri="{FF2B5EF4-FFF2-40B4-BE49-F238E27FC236}">
                <a16:creationId xmlns:a16="http://schemas.microsoft.com/office/drawing/2014/main" id="{00D2CBCA-023D-402E-844B-62E2EB59B2D9}"/>
              </a:ext>
            </a:extLst>
          </p:cNvPr>
          <p:cNvGraphicFramePr>
            <a:graphicFrameLocks noGrp="1"/>
          </p:cNvGraphicFramePr>
          <p:nvPr>
            <p:extLst>
              <p:ext uri="{D42A27DB-BD31-4B8C-83A1-F6EECF244321}">
                <p14:modId xmlns:p14="http://schemas.microsoft.com/office/powerpoint/2010/main" val="2690864635"/>
              </p:ext>
            </p:extLst>
          </p:nvPr>
        </p:nvGraphicFramePr>
        <p:xfrm>
          <a:off x="335360" y="4653136"/>
          <a:ext cx="11305258" cy="370840"/>
        </p:xfrm>
        <a:graphic>
          <a:graphicData uri="http://schemas.openxmlformats.org/drawingml/2006/table">
            <a:tbl>
              <a:tblPr firstRow="1" bandRow="1">
                <a:tableStyleId>{5C22544A-7EE6-4342-B048-85BDC9FD1C3A}</a:tableStyleId>
              </a:tblPr>
              <a:tblGrid>
                <a:gridCol w="1086534">
                  <a:extLst>
                    <a:ext uri="{9D8B030D-6E8A-4147-A177-3AD203B41FA5}">
                      <a16:colId xmlns:a16="http://schemas.microsoft.com/office/drawing/2014/main" val="3511112792"/>
                    </a:ext>
                  </a:extLst>
                </a:gridCol>
                <a:gridCol w="1086534">
                  <a:extLst>
                    <a:ext uri="{9D8B030D-6E8A-4147-A177-3AD203B41FA5}">
                      <a16:colId xmlns:a16="http://schemas.microsoft.com/office/drawing/2014/main" val="399537280"/>
                    </a:ext>
                  </a:extLst>
                </a:gridCol>
                <a:gridCol w="1086534">
                  <a:extLst>
                    <a:ext uri="{9D8B030D-6E8A-4147-A177-3AD203B41FA5}">
                      <a16:colId xmlns:a16="http://schemas.microsoft.com/office/drawing/2014/main" val="1139674342"/>
                    </a:ext>
                  </a:extLst>
                </a:gridCol>
                <a:gridCol w="1086534">
                  <a:extLst>
                    <a:ext uri="{9D8B030D-6E8A-4147-A177-3AD203B41FA5}">
                      <a16:colId xmlns:a16="http://schemas.microsoft.com/office/drawing/2014/main" val="1497553826"/>
                    </a:ext>
                  </a:extLst>
                </a:gridCol>
                <a:gridCol w="1086534">
                  <a:extLst>
                    <a:ext uri="{9D8B030D-6E8A-4147-A177-3AD203B41FA5}">
                      <a16:colId xmlns:a16="http://schemas.microsoft.com/office/drawing/2014/main" val="3466500416"/>
                    </a:ext>
                  </a:extLst>
                </a:gridCol>
                <a:gridCol w="1086534">
                  <a:extLst>
                    <a:ext uri="{9D8B030D-6E8A-4147-A177-3AD203B41FA5}">
                      <a16:colId xmlns:a16="http://schemas.microsoft.com/office/drawing/2014/main" val="4148364546"/>
                    </a:ext>
                  </a:extLst>
                </a:gridCol>
                <a:gridCol w="1086534">
                  <a:extLst>
                    <a:ext uri="{9D8B030D-6E8A-4147-A177-3AD203B41FA5}">
                      <a16:colId xmlns:a16="http://schemas.microsoft.com/office/drawing/2014/main" val="1066494708"/>
                    </a:ext>
                  </a:extLst>
                </a:gridCol>
                <a:gridCol w="1086534">
                  <a:extLst>
                    <a:ext uri="{9D8B030D-6E8A-4147-A177-3AD203B41FA5}">
                      <a16:colId xmlns:a16="http://schemas.microsoft.com/office/drawing/2014/main" val="3339783524"/>
                    </a:ext>
                  </a:extLst>
                </a:gridCol>
                <a:gridCol w="1086534">
                  <a:extLst>
                    <a:ext uri="{9D8B030D-6E8A-4147-A177-3AD203B41FA5}">
                      <a16:colId xmlns:a16="http://schemas.microsoft.com/office/drawing/2014/main" val="724998430"/>
                    </a:ext>
                  </a:extLst>
                </a:gridCol>
                <a:gridCol w="1526452">
                  <a:extLst>
                    <a:ext uri="{9D8B030D-6E8A-4147-A177-3AD203B41FA5}">
                      <a16:colId xmlns:a16="http://schemas.microsoft.com/office/drawing/2014/main" val="3999887273"/>
                    </a:ext>
                  </a:extLst>
                </a:gridCol>
              </a:tblGrid>
              <a:tr h="370840">
                <a:tc>
                  <a:txBody>
                    <a:bodyPr/>
                    <a:lstStyle/>
                    <a:p>
                      <a:r>
                        <a:rPr lang="en-US" sz="1000" dirty="0"/>
                        <a:t>date</a:t>
                      </a:r>
                      <a:endParaRPr lang="fr-FR" sz="1000" dirty="0"/>
                    </a:p>
                  </a:txBody>
                  <a:tcPr/>
                </a:tc>
                <a:tc>
                  <a:txBody>
                    <a:bodyPr/>
                    <a:lstStyle/>
                    <a:p>
                      <a:r>
                        <a:rPr lang="en-US" sz="1000" dirty="0"/>
                        <a:t>team</a:t>
                      </a:r>
                      <a:endParaRPr lang="fr-FR" sz="1000" dirty="0"/>
                    </a:p>
                  </a:txBody>
                  <a:tcPr/>
                </a:tc>
                <a:tc>
                  <a:txBody>
                    <a:bodyPr/>
                    <a:lstStyle/>
                    <a:p>
                      <a:r>
                        <a:rPr lang="fr-FR" sz="1000" dirty="0" err="1"/>
                        <a:t>opponent</a:t>
                      </a:r>
                      <a:endParaRPr lang="fr-FR" sz="1000" dirty="0"/>
                    </a:p>
                  </a:txBody>
                  <a:tcPr/>
                </a:tc>
                <a:tc>
                  <a:txBody>
                    <a:bodyPr/>
                    <a:lstStyle/>
                    <a:p>
                      <a:r>
                        <a:rPr lang="fr-FR" sz="1000" dirty="0" err="1"/>
                        <a:t>as_home</a:t>
                      </a:r>
                      <a:endParaRPr lang="fr-FR" sz="1000" dirty="0"/>
                    </a:p>
                  </a:txBody>
                  <a:tcPr/>
                </a:tc>
                <a:tc>
                  <a:txBody>
                    <a:bodyPr/>
                    <a:lstStyle/>
                    <a:p>
                      <a:r>
                        <a:rPr lang="en-US" sz="1000" dirty="0" err="1"/>
                        <a:t>team_score</a:t>
                      </a:r>
                      <a:endParaRPr lang="fr-FR" sz="1000" dirty="0"/>
                    </a:p>
                  </a:txBody>
                  <a:tcPr/>
                </a:tc>
                <a:tc>
                  <a:txBody>
                    <a:bodyPr/>
                    <a:lstStyle/>
                    <a:p>
                      <a:r>
                        <a:rPr lang="en-US" sz="1000" dirty="0" err="1"/>
                        <a:t>opponent_score</a:t>
                      </a:r>
                      <a:endParaRPr lang="fr-FR" sz="1000" dirty="0"/>
                    </a:p>
                  </a:txBody>
                  <a:tcPr/>
                </a:tc>
                <a:tc>
                  <a:txBody>
                    <a:bodyPr/>
                    <a:lstStyle/>
                    <a:p>
                      <a:r>
                        <a:rPr lang="fr-FR" sz="1000" dirty="0" err="1"/>
                        <a:t>tournament</a:t>
                      </a:r>
                      <a:endParaRPr lang="fr-FR" sz="1000" dirty="0"/>
                    </a:p>
                  </a:txBody>
                  <a:tcPr/>
                </a:tc>
                <a:tc>
                  <a:txBody>
                    <a:bodyPr/>
                    <a:lstStyle/>
                    <a:p>
                      <a:r>
                        <a:rPr lang="en-US" sz="1000" dirty="0"/>
                        <a:t>city</a:t>
                      </a:r>
                      <a:endParaRPr lang="fr-FR" sz="1000" dirty="0"/>
                    </a:p>
                  </a:txBody>
                  <a:tcPr/>
                </a:tc>
                <a:tc>
                  <a:txBody>
                    <a:bodyPr/>
                    <a:lstStyle/>
                    <a:p>
                      <a:r>
                        <a:rPr lang="en-US" sz="1000" dirty="0"/>
                        <a:t>country</a:t>
                      </a:r>
                      <a:endParaRPr lang="fr-FR" sz="1000" dirty="0"/>
                    </a:p>
                  </a:txBody>
                  <a:tcPr/>
                </a:tc>
                <a:tc>
                  <a:txBody>
                    <a:bodyPr/>
                    <a:lstStyle/>
                    <a:p>
                      <a:r>
                        <a:rPr lang="en-US" sz="1000" dirty="0"/>
                        <a:t>neutral</a:t>
                      </a:r>
                      <a:endParaRPr lang="fr-FR" sz="1000" dirty="0"/>
                    </a:p>
                  </a:txBody>
                  <a:tcPr/>
                </a:tc>
                <a:extLst>
                  <a:ext uri="{0D108BD9-81ED-4DB2-BD59-A6C34878D82A}">
                    <a16:rowId xmlns:a16="http://schemas.microsoft.com/office/drawing/2014/main" val="2592674370"/>
                  </a:ext>
                </a:extLst>
              </a:tr>
            </a:tbl>
          </a:graphicData>
        </a:graphic>
      </p:graphicFrame>
      <p:sp>
        <p:nvSpPr>
          <p:cNvPr id="6" name="Flèche : bas 5">
            <a:extLst>
              <a:ext uri="{FF2B5EF4-FFF2-40B4-BE49-F238E27FC236}">
                <a16:creationId xmlns:a16="http://schemas.microsoft.com/office/drawing/2014/main" id="{AE94EC37-3E93-4A60-A4F8-7F42C78FD877}"/>
              </a:ext>
            </a:extLst>
          </p:cNvPr>
          <p:cNvSpPr/>
          <p:nvPr/>
        </p:nvSpPr>
        <p:spPr>
          <a:xfrm>
            <a:off x="5762249" y="3994264"/>
            <a:ext cx="189735" cy="37084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670036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a solution</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Use </a:t>
            </a:r>
            <a:r>
              <a:rPr lang="fr-FR" dirty="0" err="1"/>
              <a:t>spark</a:t>
            </a:r>
            <a:r>
              <a:rPr lang="fr-FR" dirty="0"/>
              <a:t> to process data in batch mode</a:t>
            </a:r>
          </a:p>
          <a:p>
            <a:r>
              <a:rPr lang="fr-FR" dirty="0"/>
              <a:t>Use AWS EMR / AWS S3 as </a:t>
            </a:r>
            <a:r>
              <a:rPr lang="fr-FR" dirty="0" err="1"/>
              <a:t>resources</a:t>
            </a:r>
            <a:r>
              <a:rPr lang="fr-FR" dirty="0"/>
              <a:t> for the </a:t>
            </a:r>
            <a:r>
              <a:rPr lang="fr-FR" dirty="0" err="1"/>
              <a:t>processing</a:t>
            </a:r>
            <a:endParaRPr lang="fr-FR" dirty="0"/>
          </a:p>
          <a:p>
            <a:r>
              <a:rPr lang="fr-FR" dirty="0"/>
              <a:t>Read the collection </a:t>
            </a:r>
          </a:p>
          <a:p>
            <a:r>
              <a:rPr lang="fr-FR" dirty="0"/>
              <a:t>Do a </a:t>
            </a:r>
            <a:r>
              <a:rPr lang="fr-FR" dirty="0" err="1"/>
              <a:t>filter</a:t>
            </a:r>
            <a:r>
              <a:rPr lang="fr-FR" dirty="0"/>
              <a:t> by </a:t>
            </a:r>
            <a:r>
              <a:rPr lang="fr-FR" dirty="0" err="1"/>
              <a:t>given</a:t>
            </a:r>
            <a:r>
              <a:rPr lang="fr-FR" dirty="0"/>
              <a:t> country in a </a:t>
            </a:r>
            <a:r>
              <a:rPr lang="fr-FR" dirty="0" err="1"/>
              <a:t>given</a:t>
            </a:r>
            <a:r>
              <a:rPr lang="fr-FR" dirty="0"/>
              <a:t> </a:t>
            </a:r>
            <a:r>
              <a:rPr lang="fr-FR" dirty="0" err="1"/>
              <a:t>year</a:t>
            </a:r>
            <a:endParaRPr lang="fr-FR" dirty="0"/>
          </a:p>
          <a:p>
            <a:r>
              <a:rPr lang="fr-FR" dirty="0"/>
              <a:t>Do change the </a:t>
            </a:r>
            <a:r>
              <a:rPr lang="fr-FR" dirty="0" err="1"/>
              <a:t>schema</a:t>
            </a:r>
            <a:endParaRPr lang="fr-FR" dirty="0"/>
          </a:p>
          <a:p>
            <a:r>
              <a:rPr lang="fr-FR" dirty="0"/>
              <a:t>Write the </a:t>
            </a:r>
            <a:r>
              <a:rPr lang="fr-FR" dirty="0" err="1"/>
              <a:t>filtered</a:t>
            </a:r>
            <a:r>
              <a:rPr lang="fr-FR" dirty="0"/>
              <a:t> collection to a new directory</a:t>
            </a:r>
          </a:p>
        </p:txBody>
      </p:sp>
    </p:spTree>
    <p:extLst>
      <p:ext uri="{BB962C8B-B14F-4D97-AF65-F5344CB8AC3E}">
        <p14:creationId xmlns:p14="http://schemas.microsoft.com/office/powerpoint/2010/main" val="478790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a:t>
            </a:r>
            <a:br>
              <a:rPr lang="fr-FR" dirty="0"/>
            </a:br>
            <a:r>
              <a:rPr lang="fr-FR" dirty="0"/>
              <a:t>A </a:t>
            </a:r>
            <a:r>
              <a:rPr lang="fr-FR" dirty="0" err="1"/>
              <a:t>little</a:t>
            </a:r>
            <a:r>
              <a:rPr lang="fr-FR" dirty="0"/>
              <a:t> practice </a:t>
            </a:r>
            <a:r>
              <a:rPr lang="fr-FR" dirty="0" err="1"/>
              <a:t>is</a:t>
            </a:r>
            <a:r>
              <a:rPr lang="fr-FR" dirty="0"/>
              <a:t> </a:t>
            </a:r>
            <a:r>
              <a:rPr lang="fr-FR" dirty="0" err="1"/>
              <a:t>always</a:t>
            </a:r>
            <a:r>
              <a:rPr lang="fr-FR" dirty="0"/>
              <a:t> </a:t>
            </a:r>
            <a:r>
              <a:rPr lang="fr-FR" dirty="0" err="1"/>
              <a:t>welcome</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3347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What</a:t>
            </a:r>
            <a:r>
              <a:rPr lang="fr-FR" dirty="0"/>
              <a:t> Next?</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lnSpcReduction="10000"/>
          </a:bodyPr>
          <a:lstStyle/>
          <a:p>
            <a:r>
              <a:rPr lang="fr-FR" dirty="0"/>
              <a:t>In real </a:t>
            </a:r>
            <a:r>
              <a:rPr lang="fr-FR" dirty="0" err="1"/>
              <a:t>enterprise</a:t>
            </a:r>
            <a:r>
              <a:rPr lang="fr-FR" dirty="0"/>
              <a:t> world, </a:t>
            </a:r>
            <a:r>
              <a:rPr lang="fr-FR" dirty="0" err="1"/>
              <a:t>we</a:t>
            </a:r>
            <a:r>
              <a:rPr lang="fr-FR" dirty="0"/>
              <a:t> </a:t>
            </a:r>
            <a:r>
              <a:rPr lang="fr-FR" dirty="0" err="1"/>
              <a:t>would</a:t>
            </a:r>
            <a:r>
              <a:rPr lang="fr-FR" dirty="0"/>
              <a:t> </a:t>
            </a:r>
            <a:r>
              <a:rPr lang="fr-FR" dirty="0" err="1"/>
              <a:t>need</a:t>
            </a:r>
            <a:r>
              <a:rPr lang="fr-FR" dirty="0"/>
              <a:t> </a:t>
            </a:r>
            <a:r>
              <a:rPr lang="fr-FR" dirty="0" err="1"/>
              <a:t>tools</a:t>
            </a:r>
            <a:r>
              <a:rPr lang="fr-FR" dirty="0"/>
              <a:t> to </a:t>
            </a:r>
            <a:r>
              <a:rPr lang="fr-FR" dirty="0" err="1"/>
              <a:t>deploy</a:t>
            </a:r>
            <a:r>
              <a:rPr lang="fr-FR" dirty="0"/>
              <a:t> </a:t>
            </a:r>
            <a:r>
              <a:rPr lang="fr-FR" dirty="0" err="1"/>
              <a:t>our</a:t>
            </a:r>
            <a:r>
              <a:rPr lang="fr-FR" dirty="0"/>
              <a:t> code, </a:t>
            </a:r>
            <a:r>
              <a:rPr lang="fr-FR" dirty="0" err="1"/>
              <a:t>it</a:t>
            </a:r>
            <a:r>
              <a:rPr lang="fr-FR" dirty="0"/>
              <a:t> </a:t>
            </a:r>
            <a:r>
              <a:rPr lang="fr-FR" dirty="0" err="1"/>
              <a:t>may</a:t>
            </a:r>
            <a:r>
              <a:rPr lang="fr-FR" dirty="0"/>
              <a:t> </a:t>
            </a:r>
            <a:r>
              <a:rPr lang="fr-FR" dirty="0" err="1"/>
              <a:t>be</a:t>
            </a:r>
            <a:r>
              <a:rPr lang="fr-FR" dirty="0"/>
              <a:t> Jenkins or AWS </a:t>
            </a:r>
            <a:r>
              <a:rPr lang="fr-FR" dirty="0" err="1"/>
              <a:t>CodeBuild</a:t>
            </a:r>
            <a:r>
              <a:rPr lang="fr-FR" dirty="0"/>
              <a:t>/</a:t>
            </a:r>
            <a:r>
              <a:rPr lang="fr-FR" dirty="0" err="1"/>
              <a:t>CodeDeploy</a:t>
            </a:r>
            <a:r>
              <a:rPr lang="fr-FR" dirty="0"/>
              <a:t> or </a:t>
            </a:r>
            <a:r>
              <a:rPr lang="fr-FR" dirty="0" err="1"/>
              <a:t>CircleCI</a:t>
            </a:r>
            <a:r>
              <a:rPr lang="fr-FR" dirty="0"/>
              <a:t>.</a:t>
            </a:r>
          </a:p>
          <a:p>
            <a:r>
              <a:rPr lang="fr-FR" dirty="0" err="1"/>
              <a:t>We</a:t>
            </a:r>
            <a:r>
              <a:rPr lang="fr-FR" dirty="0"/>
              <a:t> </a:t>
            </a:r>
            <a:r>
              <a:rPr lang="fr-FR" dirty="0" err="1"/>
              <a:t>should</a:t>
            </a:r>
            <a:r>
              <a:rPr lang="fr-FR" dirty="0"/>
              <a:t> have a </a:t>
            </a:r>
            <a:r>
              <a:rPr lang="fr-FR" dirty="0" err="1"/>
              <a:t>tool</a:t>
            </a:r>
            <a:r>
              <a:rPr lang="fr-FR" dirty="0"/>
              <a:t> to </a:t>
            </a:r>
            <a:r>
              <a:rPr lang="fr-FR" dirty="0" err="1"/>
              <a:t>schedule</a:t>
            </a:r>
            <a:r>
              <a:rPr lang="fr-FR" dirty="0"/>
              <a:t> the </a:t>
            </a:r>
            <a:r>
              <a:rPr lang="fr-FR" dirty="0" err="1"/>
              <a:t>tasks</a:t>
            </a:r>
            <a:r>
              <a:rPr lang="fr-FR" dirty="0"/>
              <a:t>, for </a:t>
            </a:r>
            <a:r>
              <a:rPr lang="fr-FR" dirty="0" err="1"/>
              <a:t>example</a:t>
            </a:r>
            <a:r>
              <a:rPr lang="fr-FR" dirty="0"/>
              <a:t> in the </a:t>
            </a:r>
            <a:r>
              <a:rPr lang="fr-FR" dirty="0" err="1"/>
              <a:t>company</a:t>
            </a:r>
            <a:r>
              <a:rPr lang="fr-FR" dirty="0"/>
              <a:t> I </a:t>
            </a:r>
            <a:r>
              <a:rPr lang="fr-FR" dirty="0" err="1"/>
              <a:t>work</a:t>
            </a:r>
            <a:r>
              <a:rPr lang="fr-FR" dirty="0"/>
              <a:t> for, </a:t>
            </a:r>
            <a:r>
              <a:rPr lang="fr-FR" dirty="0" err="1"/>
              <a:t>we’re</a:t>
            </a:r>
            <a:r>
              <a:rPr lang="fr-FR" dirty="0"/>
              <a:t> </a:t>
            </a:r>
            <a:r>
              <a:rPr lang="fr-FR" dirty="0" err="1"/>
              <a:t>using</a:t>
            </a:r>
            <a:r>
              <a:rPr lang="fr-FR" dirty="0"/>
              <a:t> Apache </a:t>
            </a:r>
            <a:r>
              <a:rPr lang="fr-FR" dirty="0" err="1"/>
              <a:t>Airflow</a:t>
            </a:r>
            <a:r>
              <a:rPr lang="fr-FR" dirty="0"/>
              <a:t> to </a:t>
            </a:r>
            <a:r>
              <a:rPr lang="fr-FR" dirty="0" err="1"/>
              <a:t>describe</a:t>
            </a:r>
            <a:r>
              <a:rPr lang="fr-FR" dirty="0"/>
              <a:t> all workflows. </a:t>
            </a:r>
            <a:r>
              <a:rPr lang="fr-FR" dirty="0">
                <a:hlinkClick r:id="rId2"/>
              </a:rPr>
              <a:t>https://airflow.apache.org/</a:t>
            </a:r>
            <a:endParaRPr lang="fr-FR" dirty="0"/>
          </a:p>
          <a:p>
            <a:r>
              <a:rPr lang="fr-FR" dirty="0"/>
              <a:t>A notion of Infrastructure as code </a:t>
            </a:r>
            <a:r>
              <a:rPr lang="fr-FR" dirty="0" err="1"/>
              <a:t>also</a:t>
            </a:r>
            <a:r>
              <a:rPr lang="fr-FR" dirty="0"/>
              <a:t> </a:t>
            </a:r>
            <a:r>
              <a:rPr lang="fr-FR" dirty="0" err="1"/>
              <a:t>is</a:t>
            </a:r>
            <a:r>
              <a:rPr lang="fr-FR" dirty="0"/>
              <a:t> </a:t>
            </a:r>
            <a:r>
              <a:rPr lang="fr-FR" dirty="0" err="1"/>
              <a:t>often</a:t>
            </a:r>
            <a:r>
              <a:rPr lang="fr-FR" dirty="0"/>
              <a:t> </a:t>
            </a:r>
            <a:r>
              <a:rPr lang="fr-FR" dirty="0" err="1"/>
              <a:t>invoked</a:t>
            </a:r>
            <a:r>
              <a:rPr lang="fr-FR" dirty="0"/>
              <a:t> in </a:t>
            </a:r>
            <a:r>
              <a:rPr lang="fr-FR" dirty="0" err="1"/>
              <a:t>order</a:t>
            </a:r>
            <a:r>
              <a:rPr lang="fr-FR" dirty="0"/>
              <a:t> to </a:t>
            </a:r>
            <a:r>
              <a:rPr lang="fr-FR" dirty="0" err="1"/>
              <a:t>easy</a:t>
            </a:r>
            <a:r>
              <a:rPr lang="fr-FR" dirty="0"/>
              <a:t> </a:t>
            </a:r>
            <a:r>
              <a:rPr lang="fr-FR" dirty="0" err="1"/>
              <a:t>handle</a:t>
            </a:r>
            <a:r>
              <a:rPr lang="fr-FR" dirty="0"/>
              <a:t>, and </a:t>
            </a:r>
            <a:r>
              <a:rPr lang="fr-FR" dirty="0" err="1"/>
              <a:t>easy</a:t>
            </a:r>
            <a:r>
              <a:rPr lang="fr-FR" dirty="0"/>
              <a:t> version </a:t>
            </a:r>
            <a:r>
              <a:rPr lang="fr-FR" dirty="0" err="1"/>
              <a:t>our</a:t>
            </a:r>
            <a:r>
              <a:rPr lang="fr-FR" dirty="0"/>
              <a:t> infrastructure on the Cloud. In the </a:t>
            </a:r>
            <a:r>
              <a:rPr lang="fr-FR" dirty="0" err="1"/>
              <a:t>list</a:t>
            </a:r>
            <a:r>
              <a:rPr lang="fr-FR" dirty="0"/>
              <a:t> </a:t>
            </a:r>
            <a:r>
              <a:rPr lang="fr-FR" dirty="0" err="1"/>
              <a:t>we</a:t>
            </a:r>
            <a:r>
              <a:rPr lang="fr-FR" dirty="0"/>
              <a:t> have </a:t>
            </a:r>
            <a:r>
              <a:rPr lang="fr-FR" dirty="0" err="1"/>
              <a:t>Troposphere</a:t>
            </a:r>
            <a:r>
              <a:rPr lang="fr-FR" dirty="0"/>
              <a:t>, </a:t>
            </a:r>
            <a:r>
              <a:rPr lang="fr-FR" dirty="0" err="1"/>
              <a:t>Terraform</a:t>
            </a:r>
            <a:r>
              <a:rPr lang="fr-FR" dirty="0"/>
              <a:t> …</a:t>
            </a:r>
          </a:p>
          <a:p>
            <a:r>
              <a:rPr lang="fr-FR" dirty="0" err="1"/>
              <a:t>Securizing</a:t>
            </a:r>
            <a:r>
              <a:rPr lang="fr-FR" dirty="0"/>
              <a:t> </a:t>
            </a:r>
            <a:r>
              <a:rPr lang="fr-FR" dirty="0" err="1"/>
              <a:t>our</a:t>
            </a:r>
            <a:r>
              <a:rPr lang="fr-FR" dirty="0"/>
              <a:t> </a:t>
            </a:r>
            <a:r>
              <a:rPr lang="fr-FR" dirty="0" err="1"/>
              <a:t>bucket</a:t>
            </a:r>
            <a:r>
              <a:rPr lang="fr-FR" dirty="0"/>
              <a:t> (AWS IAM)</a:t>
            </a:r>
          </a:p>
          <a:p>
            <a:r>
              <a:rPr lang="fr-FR" dirty="0" err="1"/>
              <a:t>Debugging</a:t>
            </a:r>
            <a:r>
              <a:rPr lang="fr-FR" dirty="0"/>
              <a:t> a </a:t>
            </a:r>
            <a:r>
              <a:rPr lang="fr-FR" dirty="0" err="1"/>
              <a:t>spark</a:t>
            </a:r>
            <a:r>
              <a:rPr lang="fr-FR" dirty="0"/>
              <a:t> batch application </a:t>
            </a:r>
            <a:r>
              <a:rPr lang="fr-FR" dirty="0" err="1"/>
              <a:t>is</a:t>
            </a:r>
            <a:r>
              <a:rPr lang="fr-FR" dirty="0"/>
              <a:t> simple but not </a:t>
            </a:r>
            <a:r>
              <a:rPr lang="fr-FR" dirty="0" err="1"/>
              <a:t>easy</a:t>
            </a:r>
            <a:r>
              <a:rPr lang="fr-FR" dirty="0"/>
              <a:t>; </a:t>
            </a:r>
            <a:r>
              <a:rPr lang="fr-FR" dirty="0" err="1"/>
              <a:t>because</a:t>
            </a:r>
            <a:r>
              <a:rPr lang="fr-FR" dirty="0"/>
              <a:t> of </a:t>
            </a:r>
            <a:r>
              <a:rPr lang="fr-FR" dirty="0" err="1"/>
              <a:t>spark</a:t>
            </a:r>
            <a:r>
              <a:rPr lang="fr-FR" dirty="0"/>
              <a:t> </a:t>
            </a:r>
            <a:r>
              <a:rPr lang="fr-FR" dirty="0" err="1"/>
              <a:t>laziness</a:t>
            </a:r>
            <a:r>
              <a:rPr lang="fr-FR" dirty="0"/>
              <a:t> and </a:t>
            </a:r>
            <a:r>
              <a:rPr lang="fr-FR" dirty="0" err="1"/>
              <a:t>distributed</a:t>
            </a:r>
            <a:r>
              <a:rPr lang="fr-FR" dirty="0"/>
              <a:t> system concept; </a:t>
            </a:r>
            <a:r>
              <a:rPr lang="fr-FR" dirty="0" err="1"/>
              <a:t>without</a:t>
            </a:r>
            <a:r>
              <a:rPr lang="fr-FR" dirty="0"/>
              <a:t> </a:t>
            </a:r>
            <a:r>
              <a:rPr lang="fr-FR" dirty="0" err="1"/>
              <a:t>mentioning</a:t>
            </a:r>
            <a:r>
              <a:rPr lang="fr-FR" dirty="0"/>
              <a:t> the </a:t>
            </a:r>
            <a:r>
              <a:rPr lang="fr-FR" dirty="0" err="1"/>
              <a:t>amount</a:t>
            </a:r>
            <a:r>
              <a:rPr lang="fr-FR" dirty="0"/>
              <a:t> of data </a:t>
            </a:r>
            <a:r>
              <a:rPr lang="fr-FR" dirty="0" err="1"/>
              <a:t>being</a:t>
            </a:r>
            <a:r>
              <a:rPr lang="fr-FR" dirty="0"/>
              <a:t> </a:t>
            </a:r>
            <a:r>
              <a:rPr lang="fr-FR" dirty="0" err="1"/>
              <a:t>processed</a:t>
            </a:r>
            <a:r>
              <a:rPr lang="fr-FR" dirty="0"/>
              <a:t>, and of course </a:t>
            </a:r>
            <a:r>
              <a:rPr lang="fr-FR" dirty="0" err="1"/>
              <a:t>we</a:t>
            </a:r>
            <a:r>
              <a:rPr lang="fr-FR" dirty="0"/>
              <a:t> </a:t>
            </a:r>
            <a:r>
              <a:rPr lang="fr-FR" dirty="0" err="1"/>
              <a:t>cannot</a:t>
            </a:r>
            <a:r>
              <a:rPr lang="fr-FR" dirty="0"/>
              <a:t> do a </a:t>
            </a:r>
            <a:r>
              <a:rPr lang="fr-FR" dirty="0" err="1"/>
              <a:t>breakpoint</a:t>
            </a:r>
            <a:r>
              <a:rPr lang="fr-FR" dirty="0"/>
              <a:t> on the code and check </a:t>
            </a:r>
            <a:r>
              <a:rPr lang="fr-FR" dirty="0" err="1"/>
              <a:t>where</a:t>
            </a:r>
            <a:r>
              <a:rPr lang="fr-FR" dirty="0"/>
              <a:t> </a:t>
            </a:r>
            <a:r>
              <a:rPr lang="fr-FR" dirty="0" err="1"/>
              <a:t>it</a:t>
            </a:r>
            <a:r>
              <a:rPr lang="fr-FR" dirty="0"/>
              <a:t> fails. </a:t>
            </a:r>
          </a:p>
        </p:txBody>
      </p:sp>
    </p:spTree>
    <p:extLst>
      <p:ext uri="{BB962C8B-B14F-4D97-AF65-F5344CB8AC3E}">
        <p14:creationId xmlns:p14="http://schemas.microsoft.com/office/powerpoint/2010/main" val="43194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Any</a:t>
            </a:r>
            <a:r>
              <a:rPr lang="fr-FR" dirty="0"/>
              <a:t> questions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Thank</a:t>
            </a:r>
            <a:r>
              <a:rPr lang="fr-FR" dirty="0"/>
              <a:t> You for </a:t>
            </a:r>
            <a:r>
              <a:rPr lang="fr-FR" dirty="0" err="1"/>
              <a:t>attending</a:t>
            </a:r>
            <a:r>
              <a:rPr lang="fr-FR" dirty="0"/>
              <a:t>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777465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Basic </a:t>
            </a:r>
            <a:r>
              <a:rPr lang="fr-FR" dirty="0" err="1"/>
              <a:t>overview</a:t>
            </a:r>
            <a:r>
              <a:rPr lang="fr-FR" dirty="0"/>
              <a:t> of </a:t>
            </a:r>
            <a:r>
              <a:rPr lang="fr-FR" dirty="0" err="1"/>
              <a:t>what</a:t>
            </a:r>
            <a:r>
              <a:rPr lang="fr-FR" dirty="0"/>
              <a:t> Big Data </a:t>
            </a:r>
            <a:r>
              <a:rPr lang="fr-FR" dirty="0" err="1"/>
              <a:t>is</a:t>
            </a:r>
            <a:r>
              <a:rPr lang="fr-FR" dirty="0"/>
              <a:t> !!</a:t>
            </a:r>
          </a:p>
        </p:txBody>
      </p:sp>
      <p:sp>
        <p:nvSpPr>
          <p:cNvPr id="14" name="Espace réservé du contenu 13"/>
          <p:cNvSpPr>
            <a:spLocks noGrp="1"/>
          </p:cNvSpPr>
          <p:nvPr>
            <p:ph idx="1"/>
          </p:nvPr>
        </p:nvSpPr>
        <p:spPr/>
        <p:txBody>
          <a:bodyPr rtlCol="0"/>
          <a:lstStyle/>
          <a:p>
            <a:pPr rtl="0"/>
            <a:r>
              <a:rPr lang="en-US" dirty="0"/>
              <a:t>Big data refers to a collection of datasets that cannot be processed using traditional computing techniques.</a:t>
            </a:r>
          </a:p>
          <a:p>
            <a:pPr rtl="0"/>
            <a:r>
              <a:rPr lang="fr-FR" dirty="0"/>
              <a:t>Big data </a:t>
            </a:r>
            <a:r>
              <a:rPr lang="fr-FR" dirty="0" err="1"/>
              <a:t>is</a:t>
            </a:r>
            <a:r>
              <a:rPr lang="fr-FR" dirty="0"/>
              <a:t> the </a:t>
            </a:r>
            <a:r>
              <a:rPr lang="fr-FR" dirty="0" err="1"/>
              <a:t>answer</a:t>
            </a:r>
            <a:r>
              <a:rPr lang="fr-FR" dirty="0"/>
              <a:t> to 4V, the </a:t>
            </a:r>
            <a:r>
              <a:rPr lang="fr-FR" dirty="0" err="1"/>
              <a:t>most</a:t>
            </a:r>
            <a:r>
              <a:rPr lang="fr-FR" dirty="0"/>
              <a:t> </a:t>
            </a:r>
            <a:r>
              <a:rPr lang="fr-FR" dirty="0" err="1"/>
              <a:t>common</a:t>
            </a:r>
            <a:r>
              <a:rPr lang="fr-FR" dirty="0"/>
              <a:t> </a:t>
            </a:r>
            <a:r>
              <a:rPr lang="fr-FR" dirty="0" err="1"/>
              <a:t>problems</a:t>
            </a:r>
            <a:r>
              <a:rPr lang="fr-FR" dirty="0"/>
              <a:t> </a:t>
            </a:r>
            <a:r>
              <a:rPr lang="fr-FR" dirty="0" err="1"/>
              <a:t>encountered</a:t>
            </a:r>
            <a:r>
              <a:rPr lang="fr-FR" dirty="0"/>
              <a:t> </a:t>
            </a:r>
            <a:r>
              <a:rPr lang="fr-FR" dirty="0" err="1"/>
              <a:t>while</a:t>
            </a:r>
            <a:r>
              <a:rPr lang="fr-FR" dirty="0"/>
              <a:t> </a:t>
            </a:r>
            <a:r>
              <a:rPr lang="fr-FR" dirty="0" err="1"/>
              <a:t>processing</a:t>
            </a:r>
            <a:r>
              <a:rPr lang="fr-FR" dirty="0"/>
              <a:t> data </a:t>
            </a:r>
            <a:r>
              <a:rPr lang="fr-FR" dirty="0" err="1"/>
              <a:t>which</a:t>
            </a:r>
            <a:r>
              <a:rPr lang="fr-FR" dirty="0"/>
              <a:t> are Volume, Velocity, </a:t>
            </a:r>
            <a:r>
              <a:rPr lang="fr-FR" dirty="0" err="1"/>
              <a:t>Variety</a:t>
            </a:r>
            <a:r>
              <a:rPr lang="fr-FR" dirty="0"/>
              <a:t>, </a:t>
            </a:r>
            <a:r>
              <a:rPr lang="fr-FR" dirty="0" err="1"/>
              <a:t>Veracity</a:t>
            </a:r>
            <a:r>
              <a:rPr lang="fr-FR" dirty="0"/>
              <a:t>.</a:t>
            </a:r>
          </a:p>
          <a:p>
            <a:pPr rtl="0"/>
            <a:r>
              <a:rPr lang="fr-FR" dirty="0" err="1"/>
              <a:t>Nowaday</a:t>
            </a:r>
            <a:r>
              <a:rPr lang="fr-FR" dirty="0"/>
              <a:t>, Big data has </a:t>
            </a:r>
            <a:r>
              <a:rPr lang="fr-FR" dirty="0" err="1"/>
              <a:t>become</a:t>
            </a:r>
            <a:r>
              <a:rPr lang="fr-FR" dirty="0"/>
              <a:t> a </a:t>
            </a:r>
            <a:r>
              <a:rPr lang="fr-FR" dirty="0" err="1"/>
              <a:t>complete</a:t>
            </a:r>
            <a:r>
              <a:rPr lang="fr-FR" dirty="0"/>
              <a:t> </a:t>
            </a:r>
            <a:r>
              <a:rPr lang="fr-FR" dirty="0" err="1"/>
              <a:t>subject</a:t>
            </a:r>
            <a:r>
              <a:rPr lang="fr-FR" dirty="0"/>
              <a:t> </a:t>
            </a:r>
            <a:r>
              <a:rPr lang="fr-FR" dirty="0" err="1"/>
              <a:t>that</a:t>
            </a:r>
            <a:r>
              <a:rPr lang="fr-FR" dirty="0"/>
              <a:t> </a:t>
            </a:r>
            <a:r>
              <a:rPr lang="fr-FR" dirty="0" err="1"/>
              <a:t>involves</a:t>
            </a:r>
            <a:r>
              <a:rPr lang="fr-FR" dirty="0"/>
              <a:t> </a:t>
            </a:r>
            <a:r>
              <a:rPr lang="fr-FR" dirty="0" err="1"/>
              <a:t>various</a:t>
            </a:r>
            <a:r>
              <a:rPr lang="fr-FR" dirty="0"/>
              <a:t> </a:t>
            </a:r>
            <a:r>
              <a:rPr lang="fr-FR" dirty="0" err="1"/>
              <a:t>tools</a:t>
            </a:r>
            <a:r>
              <a:rPr lang="fr-FR" dirty="0"/>
              <a:t>, techniques and </a:t>
            </a:r>
            <a:r>
              <a:rPr lang="fr-FR" dirty="0" err="1"/>
              <a:t>frameworks</a:t>
            </a:r>
            <a:r>
              <a:rPr lang="fr-FR" dirty="0"/>
              <a:t>.</a:t>
            </a:r>
          </a:p>
          <a:p>
            <a:pPr rtl="0"/>
            <a:endParaRPr lang="fr-F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99392"/>
            <a:ext cx="9144000" cy="1143000"/>
          </a:xfrm>
        </p:spPr>
        <p:txBody>
          <a:bodyPr rtlCol="0"/>
          <a:lstStyle/>
          <a:p>
            <a:pPr rtl="0"/>
            <a:r>
              <a:rPr lang="fr-FR" dirty="0" err="1"/>
              <a:t>What</a:t>
            </a:r>
            <a:r>
              <a:rPr lang="fr-FR" dirty="0"/>
              <a:t> Cloud </a:t>
            </a:r>
            <a:r>
              <a:rPr lang="fr-FR" dirty="0" err="1"/>
              <a:t>computing</a:t>
            </a:r>
            <a:r>
              <a:rPr lang="fr-FR" dirty="0"/>
              <a:t> </a:t>
            </a:r>
            <a:r>
              <a:rPr lang="fr-FR" dirty="0" err="1"/>
              <a:t>is</a:t>
            </a:r>
            <a:r>
              <a:rPr lang="fr-FR" dirty="0"/>
              <a:t> !!</a:t>
            </a:r>
          </a:p>
        </p:txBody>
      </p:sp>
      <p:sp>
        <p:nvSpPr>
          <p:cNvPr id="14" name="Espace réservé du contenu 13"/>
          <p:cNvSpPr>
            <a:spLocks noGrp="1"/>
          </p:cNvSpPr>
          <p:nvPr>
            <p:ph idx="1"/>
          </p:nvPr>
        </p:nvSpPr>
        <p:spPr>
          <a:xfrm>
            <a:off x="1524000" y="1322040"/>
            <a:ext cx="9144000" cy="4267200"/>
          </a:xfrm>
        </p:spPr>
        <p:txBody>
          <a:bodyPr rtlCol="0">
            <a:normAutofit fontScale="25000" lnSpcReduction="20000"/>
          </a:bodyPr>
          <a:lstStyle/>
          <a:p>
            <a:r>
              <a:rPr lang="en-US" sz="8000" dirty="0"/>
              <a:t>The notion of network-based computing dates to the 1960s, but many believe the first use of “cloud computing” in its modern context occurred on August 9, 2006, when Google CEO Eric Schmidt introduced the term to an industry conference…</a:t>
            </a:r>
          </a:p>
          <a:p>
            <a:pPr rtl="0"/>
            <a:r>
              <a:rPr lang="en-US" sz="8000" dirty="0"/>
              <a:t>Cloud computing refers to moving processes and data off of the devices right in front of you (desktops, phones, etc.) onto the internet, where they are stored in remote servers and used as needed.</a:t>
            </a:r>
          </a:p>
          <a:p>
            <a:pPr rtl="0"/>
            <a:r>
              <a:rPr lang="en-US" sz="8000" dirty="0"/>
              <a:t>There are three main service models of cloud computing :</a:t>
            </a:r>
          </a:p>
          <a:p>
            <a:pPr lvl="1"/>
            <a:r>
              <a:rPr lang="en-US" sz="8000" dirty="0"/>
              <a:t>Infrastructure as a Service (IaaS), </a:t>
            </a:r>
          </a:p>
          <a:p>
            <a:pPr lvl="1"/>
            <a:r>
              <a:rPr lang="en-US" sz="8000" dirty="0"/>
              <a:t>Platform as a Service (PaaS) </a:t>
            </a:r>
          </a:p>
          <a:p>
            <a:pPr lvl="1"/>
            <a:r>
              <a:rPr lang="en-US" sz="8000" dirty="0"/>
              <a:t>and Software as a Service (SaaS)</a:t>
            </a:r>
          </a:p>
          <a:p>
            <a:pPr rtl="0"/>
            <a:r>
              <a:rPr lang="en-US" sz="8000" dirty="0"/>
              <a:t>Top 5 Cloud providers : </a:t>
            </a:r>
          </a:p>
          <a:p>
            <a:pPr lvl="1"/>
            <a:r>
              <a:rPr lang="fr-FR" sz="7800" dirty="0"/>
              <a:t>Microsoft Azure.</a:t>
            </a:r>
          </a:p>
          <a:p>
            <a:pPr lvl="1"/>
            <a:r>
              <a:rPr lang="fr-FR" sz="7800" dirty="0"/>
              <a:t>Amazon Web Services (AWS).</a:t>
            </a:r>
          </a:p>
          <a:p>
            <a:pPr lvl="1"/>
            <a:r>
              <a:rPr lang="fr-FR" sz="7800" dirty="0"/>
              <a:t>Google Cloud.</a:t>
            </a:r>
          </a:p>
          <a:p>
            <a:pPr lvl="1"/>
            <a:r>
              <a:rPr lang="fr-FR" sz="7800" dirty="0"/>
              <a:t>Alibaba Cloud.</a:t>
            </a:r>
          </a:p>
          <a:p>
            <a:pPr lvl="1"/>
            <a:r>
              <a:rPr lang="fr-FR" sz="7800" dirty="0"/>
              <a:t>IBM Cloud.</a:t>
            </a:r>
            <a:endParaRPr lang="en-US" dirty="0"/>
          </a:p>
        </p:txBody>
      </p:sp>
    </p:spTree>
    <p:extLst>
      <p:ext uri="{BB962C8B-B14F-4D97-AF65-F5344CB8AC3E}">
        <p14:creationId xmlns:p14="http://schemas.microsoft.com/office/powerpoint/2010/main" val="2720858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 calcmode="lin" valueType="num">
                                      <p:cBhvr additive="base">
                                        <p:cTn id="22"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anim calcmode="lin" valueType="num">
                                      <p:cBhvr additive="base">
                                        <p:cTn id="28"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
                                            <p:txEl>
                                              <p:pRg st="5" end="5"/>
                                            </p:txEl>
                                          </p:spTgt>
                                        </p:tgtEl>
                                        <p:attrNameLst>
                                          <p:attrName>style.visibility</p:attrName>
                                        </p:attrNameLst>
                                      </p:cBhvr>
                                      <p:to>
                                        <p:strVal val="visible"/>
                                      </p:to>
                                    </p:set>
                                    <p:anim calcmode="lin" valueType="num">
                                      <p:cBhvr additive="base">
                                        <p:cTn id="34"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6" end="6"/>
                                            </p:txEl>
                                          </p:spTgt>
                                        </p:tgtEl>
                                        <p:attrNameLst>
                                          <p:attrName>style.visibility</p:attrName>
                                        </p:attrNameLst>
                                      </p:cBhvr>
                                      <p:to>
                                        <p:strVal val="visible"/>
                                      </p:to>
                                    </p:set>
                                    <p:animEffect transition="in" filter="fade">
                                      <p:cBhvr>
                                        <p:cTn id="40" dur="500"/>
                                        <p:tgtEl>
                                          <p:spTgt spid="1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xEl>
                                              <p:pRg st="7" end="7"/>
                                            </p:txEl>
                                          </p:spTgt>
                                        </p:tgtEl>
                                        <p:attrNameLst>
                                          <p:attrName>style.visibility</p:attrName>
                                        </p:attrNameLst>
                                      </p:cBhvr>
                                      <p:to>
                                        <p:strVal val="visible"/>
                                      </p:to>
                                    </p:set>
                                    <p:anim calcmode="lin" valueType="num">
                                      <p:cBhvr additive="base">
                                        <p:cTn id="4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anim calcmode="lin" valueType="num">
                                      <p:cBhvr additive="base">
                                        <p:cTn id="5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
                                            <p:txEl>
                                              <p:pRg st="9" end="9"/>
                                            </p:txEl>
                                          </p:spTgt>
                                        </p:tgtEl>
                                        <p:attrNameLst>
                                          <p:attrName>style.visibility</p:attrName>
                                        </p:attrNameLst>
                                      </p:cBhvr>
                                      <p:to>
                                        <p:strVal val="visible"/>
                                      </p:to>
                                    </p:set>
                                    <p:anim calcmode="lin" valueType="num">
                                      <p:cBhvr additive="base">
                                        <p:cTn id="57"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4">
                                            <p:txEl>
                                              <p:pRg st="10" end="10"/>
                                            </p:txEl>
                                          </p:spTgt>
                                        </p:tgtEl>
                                        <p:attrNameLst>
                                          <p:attrName>style.visibility</p:attrName>
                                        </p:attrNameLst>
                                      </p:cBhvr>
                                      <p:to>
                                        <p:strVal val="visible"/>
                                      </p:to>
                                    </p:set>
                                    <p:anim calcmode="lin" valueType="num">
                                      <p:cBhvr additive="base">
                                        <p:cTn id="63"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xEl>
                                              <p:pRg st="11" end="11"/>
                                            </p:txEl>
                                          </p:spTgt>
                                        </p:tgtEl>
                                        <p:attrNameLst>
                                          <p:attrName>style.visibility</p:attrName>
                                        </p:attrNameLst>
                                      </p:cBhvr>
                                      <p:to>
                                        <p:strVal val="visible"/>
                                      </p:to>
                                    </p:set>
                                    <p:anim calcmode="lin" valueType="num">
                                      <p:cBhvr additive="base">
                                        <p:cTn id="69" dur="500" fill="hold"/>
                                        <p:tgtEl>
                                          <p:spTgt spid="14">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Why</a:t>
            </a:r>
            <a:r>
              <a:rPr lang="fr-FR" dirty="0"/>
              <a:t>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a:bodyPr>
          <a:lstStyle/>
          <a:p>
            <a:pPr>
              <a:lnSpc>
                <a:spcPct val="70000"/>
              </a:lnSpc>
            </a:pPr>
            <a:r>
              <a:rPr lang="en-US" dirty="0"/>
              <a:t>Amazon Web Services (AWS) is a secure cloud services platform, offering compute power, database storage, content delivery and other functionality to help businesses scale and grow.</a:t>
            </a:r>
          </a:p>
          <a:p>
            <a:pPr algn="l"/>
            <a:r>
              <a:rPr lang="en-US" dirty="0"/>
              <a:t>The Benefits of AWS</a:t>
            </a:r>
          </a:p>
          <a:p>
            <a:pPr lvl="1"/>
            <a:r>
              <a:rPr lang="en-US" sz="2000" dirty="0"/>
              <a:t>Ease of Use. ...</a:t>
            </a:r>
          </a:p>
          <a:p>
            <a:pPr lvl="1"/>
            <a:r>
              <a:rPr lang="en-US" sz="2000" dirty="0"/>
              <a:t>Incredibly Diverse Array of Tools. ...</a:t>
            </a:r>
          </a:p>
          <a:p>
            <a:pPr lvl="1"/>
            <a:r>
              <a:rPr lang="en-US" sz="2000" dirty="0"/>
              <a:t>Unlimited Server Capacity. ...</a:t>
            </a:r>
          </a:p>
          <a:p>
            <a:pPr lvl="1"/>
            <a:r>
              <a:rPr lang="en-US" sz="2000" dirty="0"/>
              <a:t>Reliable Encryption &amp; Security. ...</a:t>
            </a:r>
          </a:p>
          <a:p>
            <a:pPr lvl="1"/>
            <a:r>
              <a:rPr lang="en-US" sz="2000" dirty="0"/>
              <a:t>Managed IT Services Are Available. ...</a:t>
            </a:r>
          </a:p>
          <a:p>
            <a:pPr lvl="1"/>
            <a:r>
              <a:rPr lang="en-US" sz="2000" dirty="0"/>
              <a:t>AWS Offers Flexibility &amp; Affordability</a:t>
            </a:r>
            <a:r>
              <a:rPr lang="en-US" sz="1800" dirty="0"/>
              <a:t>. ...</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049673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Creating</a:t>
            </a:r>
            <a:r>
              <a:rPr lang="fr-FR" dirty="0"/>
              <a:t> a free AWS </a:t>
            </a:r>
            <a:r>
              <a:rPr lang="fr-FR" dirty="0" err="1"/>
              <a:t>account</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To </a:t>
            </a:r>
            <a:r>
              <a:rPr lang="fr-FR" dirty="0" err="1"/>
              <a:t>create</a:t>
            </a:r>
            <a:r>
              <a:rPr lang="fr-FR" dirty="0"/>
              <a:t> an AWS </a:t>
            </a:r>
            <a:r>
              <a:rPr lang="fr-FR" dirty="0" err="1"/>
              <a:t>account</a:t>
            </a:r>
            <a:r>
              <a:rPr lang="fr-FR" dirty="0"/>
              <a:t>, </a:t>
            </a:r>
            <a:r>
              <a:rPr lang="fr-FR" dirty="0" err="1"/>
              <a:t>we</a:t>
            </a:r>
            <a:r>
              <a:rPr lang="fr-FR" dirty="0"/>
              <a:t> </a:t>
            </a:r>
            <a:r>
              <a:rPr lang="fr-FR" dirty="0" err="1"/>
              <a:t>just</a:t>
            </a:r>
            <a:r>
              <a:rPr lang="fr-FR" dirty="0"/>
              <a:t> </a:t>
            </a:r>
            <a:r>
              <a:rPr lang="fr-FR" dirty="0" err="1"/>
              <a:t>need</a:t>
            </a:r>
            <a:r>
              <a:rPr lang="fr-FR" dirty="0"/>
              <a:t> :</a:t>
            </a:r>
          </a:p>
          <a:p>
            <a:pPr lvl="1"/>
            <a:r>
              <a:rPr lang="fr-FR" dirty="0"/>
              <a:t>mail </a:t>
            </a:r>
            <a:r>
              <a:rPr lang="fr-FR" dirty="0" err="1"/>
              <a:t>address</a:t>
            </a:r>
            <a:endParaRPr lang="fr-FR" dirty="0"/>
          </a:p>
          <a:p>
            <a:pPr lvl="1"/>
            <a:r>
              <a:rPr lang="fr-FR" dirty="0"/>
              <a:t>phone </a:t>
            </a:r>
            <a:r>
              <a:rPr lang="fr-FR" dirty="0" err="1"/>
              <a:t>number</a:t>
            </a:r>
            <a:endParaRPr lang="fr-FR" dirty="0"/>
          </a:p>
          <a:p>
            <a:pPr lvl="1"/>
            <a:r>
              <a:rPr lang="fr-FR" dirty="0" err="1"/>
              <a:t>debit</a:t>
            </a:r>
            <a:r>
              <a:rPr lang="fr-FR" dirty="0"/>
              <a:t>/</a:t>
            </a:r>
            <a:r>
              <a:rPr lang="fr-FR" dirty="0" err="1"/>
              <a:t>credit</a:t>
            </a:r>
            <a:r>
              <a:rPr lang="fr-FR" dirty="0"/>
              <a:t> </a:t>
            </a:r>
            <a:r>
              <a:rPr lang="fr-FR" dirty="0" err="1"/>
              <a:t>card</a:t>
            </a:r>
            <a:r>
              <a:rPr lang="fr-FR" dirty="0"/>
              <a:t> </a:t>
            </a:r>
          </a:p>
          <a:p>
            <a:r>
              <a:rPr lang="fr-FR" dirty="0"/>
              <a:t>Bellow a </a:t>
            </a:r>
            <a:r>
              <a:rPr lang="fr-FR" dirty="0" err="1"/>
              <a:t>link</a:t>
            </a:r>
            <a:r>
              <a:rPr lang="fr-FR" dirty="0"/>
              <a:t> </a:t>
            </a:r>
            <a:r>
              <a:rPr lang="fr-FR" dirty="0" err="1"/>
              <a:t>which</a:t>
            </a:r>
            <a:r>
              <a:rPr lang="fr-FR" dirty="0"/>
              <a:t> </a:t>
            </a:r>
            <a:r>
              <a:rPr lang="fr-FR" dirty="0" err="1"/>
              <a:t>step</a:t>
            </a:r>
            <a:r>
              <a:rPr lang="fr-FR" dirty="0"/>
              <a:t> by </a:t>
            </a:r>
            <a:r>
              <a:rPr lang="fr-FR" dirty="0" err="1"/>
              <a:t>step</a:t>
            </a:r>
            <a:r>
              <a:rPr lang="fr-FR" dirty="0"/>
              <a:t> </a:t>
            </a:r>
            <a:r>
              <a:rPr lang="fr-FR" dirty="0" err="1"/>
              <a:t>helps</a:t>
            </a:r>
            <a:r>
              <a:rPr lang="fr-FR" dirty="0"/>
              <a:t> </a:t>
            </a:r>
            <a:r>
              <a:rPr lang="fr-FR" dirty="0" err="1"/>
              <a:t>create</a:t>
            </a:r>
            <a:r>
              <a:rPr lang="fr-FR" dirty="0"/>
              <a:t> a free AWS </a:t>
            </a:r>
            <a:r>
              <a:rPr lang="fr-FR" dirty="0" err="1"/>
              <a:t>account</a:t>
            </a:r>
            <a:r>
              <a:rPr lang="fr-FR" dirty="0"/>
              <a:t> :</a:t>
            </a:r>
          </a:p>
          <a:p>
            <a:pPr marL="0" indent="0">
              <a:buNone/>
            </a:pPr>
            <a:r>
              <a:rPr lang="fr-FR" dirty="0">
                <a:hlinkClick r:id="rId2"/>
              </a:rPr>
              <a:t>https://support.sou.edu/kb/articles/amazon-web-services-account-creation</a:t>
            </a:r>
            <a:r>
              <a:rPr lang="fr-FR" dirty="0"/>
              <a:t> </a:t>
            </a:r>
          </a:p>
        </p:txBody>
      </p:sp>
    </p:spTree>
    <p:extLst>
      <p:ext uri="{BB962C8B-B14F-4D97-AF65-F5344CB8AC3E}">
        <p14:creationId xmlns:p14="http://schemas.microsoft.com/office/powerpoint/2010/main" val="284078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Basic </a:t>
            </a:r>
            <a:r>
              <a:rPr lang="fr-FR" dirty="0" err="1"/>
              <a:t>Overview</a:t>
            </a:r>
            <a:r>
              <a:rPr lang="fr-FR" dirty="0"/>
              <a:t> of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pPr marL="0" indent="0">
              <a:buNone/>
            </a:pPr>
            <a:r>
              <a:rPr lang="fr-FR" dirty="0"/>
              <a:t>The 3 basics and </a:t>
            </a:r>
            <a:r>
              <a:rPr lang="fr-FR" dirty="0" err="1"/>
              <a:t>nice</a:t>
            </a:r>
            <a:r>
              <a:rPr lang="fr-FR" dirty="0"/>
              <a:t> to know </a:t>
            </a:r>
            <a:r>
              <a:rPr lang="fr-FR" dirty="0" err="1"/>
              <a:t>things</a:t>
            </a:r>
            <a:r>
              <a:rPr lang="fr-FR" dirty="0"/>
              <a:t> on the cloud are :</a:t>
            </a:r>
          </a:p>
          <a:p>
            <a:r>
              <a:rPr lang="fr-FR" dirty="0" err="1"/>
              <a:t>Resources</a:t>
            </a:r>
            <a:r>
              <a:rPr lang="fr-FR" dirty="0"/>
              <a:t> </a:t>
            </a:r>
            <a:r>
              <a:rPr lang="fr-FR" dirty="0" err="1"/>
              <a:t>managment</a:t>
            </a:r>
            <a:endParaRPr lang="fr-FR" dirty="0"/>
          </a:p>
          <a:p>
            <a:r>
              <a:rPr lang="fr-FR" dirty="0"/>
              <a:t>Networking</a:t>
            </a:r>
          </a:p>
          <a:p>
            <a:r>
              <a:rPr lang="fr-FR" dirty="0"/>
              <a:t>Security</a:t>
            </a:r>
          </a:p>
        </p:txBody>
      </p:sp>
    </p:spTree>
    <p:extLst>
      <p:ext uri="{BB962C8B-B14F-4D97-AF65-F5344CB8AC3E}">
        <p14:creationId xmlns:p14="http://schemas.microsoft.com/office/powerpoint/2010/main" val="1189534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Resources</a:t>
            </a:r>
            <a:r>
              <a:rPr lang="fr-FR" dirty="0"/>
              <a:t> </a:t>
            </a:r>
            <a:r>
              <a:rPr lang="fr-FR" dirty="0" err="1"/>
              <a:t>managment</a:t>
            </a:r>
            <a:r>
              <a:rPr lang="fr-FR" dirty="0"/>
              <a:t> on AWS - </a:t>
            </a:r>
            <a:r>
              <a:rPr lang="fr-FR" dirty="0" err="1"/>
              <a:t>CloudFormation</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provides a language to describe and provision all infrastructure resources in AWS;</a:t>
            </a:r>
          </a:p>
          <a:p>
            <a:r>
              <a:rPr lang="en-US" dirty="0"/>
              <a:t>allows us to use a simple text file to model and provision all the resources needed for your applications, across all regions and all accounts;</a:t>
            </a:r>
          </a:p>
          <a:p>
            <a:r>
              <a:rPr lang="en-US" dirty="0"/>
              <a:t>manages the dependencies between the different resources for you. For example, it will understand for itself that it is necessary to create the VPC before attempting to attach an egress gateway to it.</a:t>
            </a:r>
          </a:p>
          <a:p>
            <a:r>
              <a:rPr lang="en-US" dirty="0"/>
              <a:t>the Template file CloudFormation is a descriptive file of your infrastructure, it can be written in either JSON or YAML.</a:t>
            </a:r>
          </a:p>
          <a:p>
            <a:pPr marL="0" indent="0">
              <a:buNone/>
            </a:pPr>
            <a:r>
              <a:rPr lang="en-US" dirty="0"/>
              <a:t>The link bellow leads to AWS CloudFormation : </a:t>
            </a:r>
            <a:r>
              <a:rPr lang="en-US" dirty="0">
                <a:hlinkClick r:id="rId2"/>
              </a:rPr>
              <a:t>https://eu-west-3.console.aws.amazon.com/cloudformation/home?region=eu-west-3#/</a:t>
            </a:r>
            <a:endParaRPr lang="en-US" dirty="0"/>
          </a:p>
          <a:p>
            <a:pPr marL="0" indent="0">
              <a:buNone/>
            </a:pPr>
            <a:endParaRPr lang="fr-FR" dirty="0"/>
          </a:p>
        </p:txBody>
      </p:sp>
    </p:spTree>
    <p:extLst>
      <p:ext uri="{BB962C8B-B14F-4D97-AF65-F5344CB8AC3E}">
        <p14:creationId xmlns:p14="http://schemas.microsoft.com/office/powerpoint/2010/main" val="289096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Networking on AWS –</a:t>
            </a:r>
            <a:br>
              <a:rPr lang="fr-FR" dirty="0"/>
            </a:br>
            <a:r>
              <a:rPr lang="fr-FR" dirty="0"/>
              <a:t>VPC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Virtual </a:t>
            </a:r>
            <a:r>
              <a:rPr lang="fr-FR" dirty="0" err="1"/>
              <a:t>Private</a:t>
            </a:r>
            <a:r>
              <a:rPr lang="fr-FR" dirty="0"/>
              <a:t> Cloud, as the </a:t>
            </a:r>
            <a:r>
              <a:rPr lang="fr-FR" dirty="0" err="1"/>
              <a:t>name</a:t>
            </a:r>
            <a:r>
              <a:rPr lang="fr-FR" dirty="0"/>
              <a:t> </a:t>
            </a:r>
            <a:r>
              <a:rPr lang="fr-FR" dirty="0" err="1"/>
              <a:t>itself</a:t>
            </a:r>
            <a:r>
              <a:rPr lang="fr-FR" dirty="0"/>
              <a:t> </a:t>
            </a:r>
            <a:r>
              <a:rPr lang="fr-FR" dirty="0" err="1"/>
              <a:t>says</a:t>
            </a:r>
            <a:r>
              <a:rPr lang="fr-FR" dirty="0"/>
              <a:t>, </a:t>
            </a:r>
            <a:r>
              <a:rPr lang="fr-FR" dirty="0" err="1"/>
              <a:t>is</a:t>
            </a:r>
            <a:r>
              <a:rPr lang="fr-FR" dirty="0"/>
              <a:t> a </a:t>
            </a:r>
            <a:r>
              <a:rPr lang="fr-FR" dirty="0" err="1"/>
              <a:t>private</a:t>
            </a:r>
            <a:r>
              <a:rPr lang="fr-FR" dirty="0"/>
              <a:t> </a:t>
            </a:r>
            <a:r>
              <a:rPr lang="fr-FR" dirty="0" err="1"/>
              <a:t>virtual</a:t>
            </a:r>
            <a:r>
              <a:rPr lang="fr-FR" dirty="0"/>
              <a:t> network on </a:t>
            </a:r>
            <a:r>
              <a:rPr lang="fr-FR" dirty="0" err="1"/>
              <a:t>which</a:t>
            </a:r>
            <a:r>
              <a:rPr lang="fr-FR" dirty="0"/>
              <a:t> all </a:t>
            </a:r>
            <a:r>
              <a:rPr lang="fr-FR" dirty="0" err="1"/>
              <a:t>nertwork</a:t>
            </a:r>
            <a:r>
              <a:rPr lang="fr-FR" dirty="0"/>
              <a:t> configuration </a:t>
            </a:r>
            <a:r>
              <a:rPr lang="fr-FR" dirty="0" err="1"/>
              <a:t>should</a:t>
            </a:r>
            <a:r>
              <a:rPr lang="fr-FR" dirty="0"/>
              <a:t> </a:t>
            </a:r>
            <a:r>
              <a:rPr lang="fr-FR" dirty="0" err="1"/>
              <a:t>be</a:t>
            </a:r>
            <a:r>
              <a:rPr lang="fr-FR" dirty="0"/>
              <a:t> </a:t>
            </a:r>
            <a:r>
              <a:rPr lang="fr-FR" dirty="0" err="1"/>
              <a:t>created</a:t>
            </a:r>
            <a:r>
              <a:rPr lang="fr-FR" dirty="0"/>
              <a:t>.</a:t>
            </a:r>
          </a:p>
          <a:p>
            <a:r>
              <a:rPr lang="fr-FR" dirty="0"/>
              <a:t>Bellow a </a:t>
            </a:r>
            <a:r>
              <a:rPr lang="fr-FR" dirty="0" err="1"/>
              <a:t>link</a:t>
            </a:r>
            <a:r>
              <a:rPr lang="fr-FR" dirty="0"/>
              <a:t> for AWS VPC  : </a:t>
            </a:r>
            <a:r>
              <a:rPr lang="fr-FR" dirty="0">
                <a:hlinkClick r:id="rId2"/>
              </a:rPr>
              <a:t>https://eu-west-3.console.aws.amazon.com/vpc/home?region=eu-west-3#</a:t>
            </a:r>
            <a:endParaRPr lang="fr-FR" dirty="0"/>
          </a:p>
          <a:p>
            <a:pPr marL="0" indent="0">
              <a:buNone/>
            </a:pPr>
            <a:endParaRPr lang="fr-FR" dirty="0"/>
          </a:p>
        </p:txBody>
      </p:sp>
    </p:spTree>
    <p:extLst>
      <p:ext uri="{BB962C8B-B14F-4D97-AF65-F5344CB8AC3E}">
        <p14:creationId xmlns:p14="http://schemas.microsoft.com/office/powerpoint/2010/main" val="75489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Security on AWS –</a:t>
            </a:r>
            <a:br>
              <a:rPr lang="fr-FR" dirty="0"/>
            </a:br>
            <a:r>
              <a:rPr lang="fr-FR" dirty="0"/>
              <a:t>IAM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AWS Identity and Access Management (IAM) is a web service that helps you securely control access to AWS resources. You use IAM to control who is authenticated (signed in) and authorized (has permissions) to use resources. ... Instead, adhere to the best practice of using the root user only to create your first IAM user.</a:t>
            </a:r>
          </a:p>
          <a:p>
            <a:r>
              <a:rPr lang="fr-FR" dirty="0"/>
              <a:t>Bellow a </a:t>
            </a:r>
            <a:r>
              <a:rPr lang="fr-FR" dirty="0" err="1"/>
              <a:t>link</a:t>
            </a:r>
            <a:r>
              <a:rPr lang="fr-FR" dirty="0"/>
              <a:t> for AWS IAM  : </a:t>
            </a:r>
            <a:r>
              <a:rPr lang="fr-FR" dirty="0">
                <a:hlinkClick r:id="rId2"/>
              </a:rPr>
              <a:t>https://console.aws.amazon.com/iam/home?region=eu-west-3#/home</a:t>
            </a:r>
            <a:endParaRPr lang="fr-FR" dirty="0"/>
          </a:p>
          <a:p>
            <a:endParaRPr lang="fr-FR" dirty="0"/>
          </a:p>
        </p:txBody>
      </p:sp>
    </p:spTree>
    <p:extLst>
      <p:ext uri="{BB962C8B-B14F-4D97-AF65-F5344CB8AC3E}">
        <p14:creationId xmlns:p14="http://schemas.microsoft.com/office/powerpoint/2010/main" val="4216429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technologique circuit imprimé pour professionnels (grand écran)</Template>
  <TotalTime>999</TotalTime>
  <Words>1092</Words>
  <Application>Microsoft Office PowerPoint</Application>
  <PresentationFormat>Grand écran</PresentationFormat>
  <Paragraphs>103</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Arial</vt:lpstr>
      <vt:lpstr>Candara</vt:lpstr>
      <vt:lpstr>Consolas</vt:lpstr>
      <vt:lpstr>Technologie informatique 16:9</vt:lpstr>
      <vt:lpstr>Big Data on AWS</vt:lpstr>
      <vt:lpstr>Basic overview of what Big Data is !!</vt:lpstr>
      <vt:lpstr>What Cloud computing is !!</vt:lpstr>
      <vt:lpstr>Why AWS ?</vt:lpstr>
      <vt:lpstr>Creating a free AWS account !!</vt:lpstr>
      <vt:lpstr>Basic Overview of AWS !!</vt:lpstr>
      <vt:lpstr>Resources managment on AWS - CloudFormation :</vt:lpstr>
      <vt:lpstr>Networking on AWS – VPC :</vt:lpstr>
      <vt:lpstr>Security on AWS – IAM :</vt:lpstr>
      <vt:lpstr>Some useful services on AWS :</vt:lpstr>
      <vt:lpstr>POC –  Presentation of the context</vt:lpstr>
      <vt:lpstr>POC –  Presentation of a solution</vt:lpstr>
      <vt:lpstr>POC – A little practice is always welcome</vt:lpstr>
      <vt:lpstr>What Next?</vt:lpstr>
      <vt:lpstr>Any questions ?</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using Microsoft Azure</dc:title>
  <dc:creator>AMPILAHY Frelin (Canal Plus Prestataire)</dc:creator>
  <cp:lastModifiedBy>AMPILAHY Frelin (Canal Plus Prestataire)</cp:lastModifiedBy>
  <cp:revision>89</cp:revision>
  <dcterms:created xsi:type="dcterms:W3CDTF">2020-12-14T22:23:57Z</dcterms:created>
  <dcterms:modified xsi:type="dcterms:W3CDTF">2021-01-03T08:50:33Z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