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32" roundtripDataSignature="AMtx7mhsHwwFj/RQSVfzI1Ep7YggrK32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6"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think </a:t>
            </a:r>
            <a:r>
              <a:rPr lang="en-US"/>
              <a:t>you'll get the answers wrong please take the quiz. We actually ignore correct answers and only focus on what people get wrong.</a:t>
            </a:r>
            <a:endParaRPr/>
          </a:p>
        </p:txBody>
      </p:sp>
      <p:sp>
        <p:nvSpPr>
          <p:cNvPr id="83" name="Google Shape;83;p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Humans will always click the wrong button eventually.  The fix is engineering psychology.  </a:t>
            </a:r>
            <a:endParaRPr/>
          </a:p>
          <a:p>
            <a:pPr indent="0" lvl="0" marL="0" rtl="0" algn="l">
              <a:spcBef>
                <a:spcPts val="0"/>
              </a:spcBef>
              <a:spcAft>
                <a:spcPts val="0"/>
              </a:spcAft>
              <a:buNone/>
            </a:pPr>
            <a:r>
              <a:rPr lang="en-US"/>
              <a:t>**Ergonomic tooling** uses clear naming, confirmation dialogs, and guardrails so the path of least resistance is also the safe path.  </a:t>
            </a:r>
            <a:endParaRPr/>
          </a:p>
          <a:p>
            <a:pPr indent="0" lvl="0" marL="0" rtl="0" algn="l">
              <a:spcBef>
                <a:spcPts val="0"/>
              </a:spcBef>
              <a:spcAft>
                <a:spcPts val="0"/>
              </a:spcAft>
              <a:buNone/>
            </a:pPr>
            <a:r>
              <a:rPr lang="en-US"/>
              <a:t>**Safe experimentation** means developers have a realistic sandbox seeded with production‑sized data and canary deployments that send just 1% of traffic to new code.  </a:t>
            </a:r>
            <a:endParaRPr/>
          </a:p>
          <a:p>
            <a:pPr indent="0" lvl="0" marL="0" rtl="0" algn="l">
              <a:spcBef>
                <a:spcPts val="0"/>
              </a:spcBef>
              <a:spcAft>
                <a:spcPts val="0"/>
              </a:spcAft>
              <a:buNone/>
            </a:pPr>
            <a:r>
              <a:rPr lang="en-US"/>
              <a:t>If things still go wrong, the golden rule is **fast undo**.  Store configuration in Git, deploy with declarative tools like Terraform or Kubernetes, and keep automated database snapshots so rollback is a CLI command, not a war‑room event.</a:t>
            </a:r>
            <a:endParaRPr/>
          </a:p>
        </p:txBody>
      </p:sp>
      <p:sp>
        <p:nvSpPr>
          <p:cNvPr id="147" name="Google Shape;147;p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can’t discuss scalability without a ruler.  </a:t>
            </a:r>
            <a:endParaRPr/>
          </a:p>
          <a:p>
            <a:pPr indent="0" lvl="0" marL="0" rtl="0" algn="l">
              <a:spcBef>
                <a:spcPts val="0"/>
              </a:spcBef>
              <a:spcAft>
                <a:spcPts val="0"/>
              </a:spcAft>
              <a:buNone/>
            </a:pPr>
            <a:r>
              <a:rPr lang="en-US"/>
              <a:t>Start by picking **load parameters**—for a chat app it might be concurrent connections; for a map‑reduce cluster it’s dataset size.  If the parameter doubles, how does throughput or latency react?  </a:t>
            </a:r>
            <a:endParaRPr/>
          </a:p>
          <a:p>
            <a:pPr indent="0" lvl="0" marL="0" rtl="0" algn="l">
              <a:spcBef>
                <a:spcPts val="0"/>
              </a:spcBef>
              <a:spcAft>
                <a:spcPts val="0"/>
              </a:spcAft>
              <a:buNone/>
            </a:pPr>
            <a:r>
              <a:rPr lang="en-US"/>
              <a:t>The **workload mix** matters as much as volume.  90% reads and 10% writes suggests very different optimizations than a write‑heavy log ingest service.  </a:t>
            </a:r>
            <a:endParaRPr/>
          </a:p>
          <a:p>
            <a:pPr indent="0" lvl="0" marL="0" rtl="0" algn="l">
              <a:spcBef>
                <a:spcPts val="0"/>
              </a:spcBef>
              <a:spcAft>
                <a:spcPts val="0"/>
              </a:spcAft>
              <a:buNone/>
            </a:pPr>
            <a:r>
              <a:rPr lang="en-US"/>
              <a:t>Finally map the workload to resources: CPU cores, heap size, disk IOPS, network packets.  Only after you know which resource is the bottleneck should you debate caching, sharding, or rewriting.</a:t>
            </a:r>
            <a:endParaRPr/>
          </a:p>
        </p:txBody>
      </p:sp>
      <p:sp>
        <p:nvSpPr>
          <p:cNvPr id="154" name="Google Shape;154;p1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examine the full diagram on the next slide; focus on the bullet points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Reads outnumber writes by almost two orders of magnitude—300 k timeline requests per second versus 12 k tweet inserts.  That magnifies the cost of each join until the database CPUs peg and p95 latency shoots sky‑high.  </a:t>
            </a:r>
            <a:endParaRPr/>
          </a:p>
          <a:p>
            <a:pPr indent="0" lvl="0" marL="0" rtl="0" algn="l">
              <a:spcBef>
                <a:spcPts val="0"/>
              </a:spcBef>
              <a:spcAft>
                <a:spcPts val="0"/>
              </a:spcAft>
              <a:buNone/>
            </a:pPr>
            <a:r>
              <a:rPr lang="en-US"/>
              <a:t>This illustrates a key lesson: a workload that looks balanced in the ER diagram can be wildly unbalanced in production.  Simply “using SQL joins” wasn’t scalable under Twitter’s load parameters.</a:t>
            </a:r>
            <a:endParaRPr/>
          </a:p>
        </p:txBody>
      </p:sp>
      <p:sp>
        <p:nvSpPr>
          <p:cNvPr id="161" name="Google Shape;161;p1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1‑2 underpins our discussion of Twitter’s first approach—building a user’s home timeline on the fly.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**Reading the diagram**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The diagram taken from page 10 (figure 1‑2) shows Twitter’s **original** schema.  When a user opened their home timeline, the app queried *tweets*, *users*, and *follows* to assemble a feed on the fly.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three tables—**tweets**, **users**, and **follows**—are joined every time a timeline request comes in.  </a:t>
            </a:r>
            <a:endParaRPr/>
          </a:p>
          <a:p>
            <a:pPr indent="0" lvl="0" marL="0" rtl="0" algn="l">
              <a:spcBef>
                <a:spcPts val="0"/>
              </a:spcBef>
              <a:spcAft>
                <a:spcPts val="0"/>
              </a:spcAft>
              <a:buNone/>
            </a:pPr>
            <a:r>
              <a:rPr lang="en-US"/>
              <a:t>• That join must fetch all recent tweets from every followee, sort them, and send them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**Key takeaways**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schema is deceptively simple, but the *query* is expensive because it touches many rows across multiple users.  </a:t>
            </a:r>
            <a:endParaRPr/>
          </a:p>
          <a:p>
            <a:pPr indent="0" lvl="0" marL="0" rtl="0" algn="l">
              <a:spcBef>
                <a:spcPts val="0"/>
              </a:spcBef>
              <a:spcAft>
                <a:spcPts val="0"/>
              </a:spcAft>
              <a:buNone/>
            </a:pPr>
            <a:r>
              <a:rPr lang="en-US"/>
              <a:t>• Under heavy read load (hundreds of thousands of requests per second) the database CPU saturates.  </a:t>
            </a:r>
            <a:endParaRPr/>
          </a:p>
          <a:p>
            <a:pPr indent="0" lvl="0" marL="0" rtl="0" algn="l">
              <a:spcBef>
                <a:spcPts val="0"/>
              </a:spcBef>
              <a:spcAft>
                <a:spcPts val="0"/>
              </a:spcAft>
              <a:buNone/>
            </a:pPr>
            <a:r>
              <a:rPr lang="en-US"/>
              <a:t>• This illustrates why understanding the **load parameter**—here: read frequency times fan‑out—is critical before choosing an architecture.</a:t>
            </a:r>
            <a:endParaRPr/>
          </a:p>
        </p:txBody>
      </p:sp>
      <p:sp>
        <p:nvSpPr>
          <p:cNvPr id="168" name="Google Shape;168;p1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examine the full diagram on the next slide; focus on the bullet points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Page 10’s second diagram (figure 1‑3) flips the strategy: when Alice tweets, the service looks up her list of followers and writes the tweet ID into **each** follower’s timeline cache.  </a:t>
            </a:r>
            <a:endParaRPr/>
          </a:p>
          <a:p>
            <a:pPr indent="0" lvl="0" marL="0" rtl="0" algn="l">
              <a:spcBef>
                <a:spcPts val="0"/>
              </a:spcBef>
              <a:spcAft>
                <a:spcPts val="0"/>
              </a:spcAft>
              <a:buNone/>
            </a:pPr>
            <a:r>
              <a:rPr lang="en-US"/>
              <a:t>On average that’s 75 inserts per tweet, turning 4 .6 k writes/sec into 345 k—but reads drop to a lightweight cache lookup.  </a:t>
            </a:r>
            <a:endParaRPr/>
          </a:p>
          <a:p>
            <a:pPr indent="0" lvl="0" marL="0" rtl="0" algn="l">
              <a:spcBef>
                <a:spcPts val="0"/>
              </a:spcBef>
              <a:spcAft>
                <a:spcPts val="0"/>
              </a:spcAft>
              <a:buNone/>
            </a:pPr>
            <a:r>
              <a:rPr lang="en-US"/>
              <a:t>The snag is the **power‑law** distribution of followers.  A single Lady Gaga post fans out to 30 million timelines, generating 30 million cache writes in under five seconds.  Twitter solved this by going **hybrid**: normal users are fanned out on write; celebrity tweets are fetched on read and merged just‑in‑time.  </a:t>
            </a:r>
            <a:endParaRPr/>
          </a:p>
          <a:p>
            <a:pPr indent="0" lvl="0" marL="0" rtl="0" algn="l">
              <a:spcBef>
                <a:spcPts val="0"/>
              </a:spcBef>
              <a:spcAft>
                <a:spcPts val="0"/>
              </a:spcAft>
              <a:buNone/>
            </a:pPr>
            <a:r>
              <a:rPr lang="en-US"/>
              <a:t>The takeaway: scalable design often means different code paths for the common case and the pathological case.</a:t>
            </a:r>
            <a:endParaRPr/>
          </a:p>
        </p:txBody>
      </p:sp>
      <p:sp>
        <p:nvSpPr>
          <p:cNvPr id="175" name="Google Shape;175;p1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1‑3 shows Twitter’s revised pipeline where the heavy lifting happens at *write*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A user posts **T₁**.  </a:t>
            </a:r>
            <a:endParaRPr/>
          </a:p>
          <a:p>
            <a:pPr indent="0" lvl="0" marL="0" rtl="0" algn="l">
              <a:spcBef>
                <a:spcPts val="0"/>
              </a:spcBef>
              <a:spcAft>
                <a:spcPts val="0"/>
              </a:spcAft>
              <a:buNone/>
            </a:pPr>
            <a:r>
              <a:rPr lang="en-US"/>
              <a:t>2. The service looks up that user’s **followers** list.  </a:t>
            </a:r>
            <a:endParaRPr/>
          </a:p>
          <a:p>
            <a:pPr indent="0" lvl="0" marL="0" rtl="0" algn="l">
              <a:spcBef>
                <a:spcPts val="0"/>
              </a:spcBef>
              <a:spcAft>
                <a:spcPts val="0"/>
              </a:spcAft>
              <a:buNone/>
            </a:pPr>
            <a:r>
              <a:rPr lang="en-US"/>
              <a:t>3. The tweet ID is inserted into each follower’s **timeline cache**.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**Scalability Implications**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Average fan‑out (~75 followers) turns 4.6 k writes/sec into 345 k cache inserts/sec—acceptable given write volume is lower than read volume.  </a:t>
            </a:r>
            <a:endParaRPr/>
          </a:p>
          <a:p>
            <a:pPr indent="0" lvl="0" marL="0" rtl="0" algn="l">
              <a:spcBef>
                <a:spcPts val="0"/>
              </a:spcBef>
              <a:spcAft>
                <a:spcPts val="0"/>
              </a:spcAft>
              <a:buNone/>
            </a:pPr>
            <a:r>
              <a:rPr lang="en-US"/>
              <a:t>• Celebrities with 30 M followers create extreme spikes; those are handled by the later hybrid optimisation we covered.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Explain how this pipeline trades write amplification for simpler, faster reads and why that fits the observed traffic pattern.</a:t>
            </a:r>
            <a:endParaRPr/>
          </a:p>
        </p:txBody>
      </p:sp>
      <p:sp>
        <p:nvSpPr>
          <p:cNvPr id="182" name="Google Shape;182;p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examine the full diagram on the next slide; focus on the bullet points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Figure 1‑4 (extracted on this slide) plots 100 request latencies.  Notice the spiky outliers—those are the tail latencies that ruin a user’s session even if the mean looks fine.  </a:t>
            </a:r>
            <a:endParaRPr/>
          </a:p>
          <a:p>
            <a:pPr indent="0" lvl="0" marL="0" rtl="0" algn="l">
              <a:spcBef>
                <a:spcPts val="0"/>
              </a:spcBef>
              <a:spcAft>
                <a:spcPts val="0"/>
              </a:spcAft>
              <a:buNone/>
            </a:pPr>
            <a:r>
              <a:rPr lang="en-US"/>
              <a:t>In batch processing we talk about **throughput**: how many records we can crunch per second.  For interactive traffic we obsess over **response time**.  But response time is a distribution, not a single number.  </a:t>
            </a:r>
            <a:endParaRPr/>
          </a:p>
          <a:p>
            <a:pPr indent="0" lvl="0" marL="0" rtl="0" algn="l">
              <a:spcBef>
                <a:spcPts val="0"/>
              </a:spcBef>
              <a:spcAft>
                <a:spcPts val="0"/>
              </a:spcAft>
              <a:buNone/>
            </a:pPr>
            <a:r>
              <a:rPr lang="en-US"/>
              <a:t>• **p50** (median) shows the ‘typical’ user.  </a:t>
            </a:r>
            <a:endParaRPr/>
          </a:p>
          <a:p>
            <a:pPr indent="0" lvl="0" marL="0" rtl="0" algn="l">
              <a:spcBef>
                <a:spcPts val="0"/>
              </a:spcBef>
              <a:spcAft>
                <a:spcPts val="0"/>
              </a:spcAft>
              <a:buNone/>
            </a:pPr>
            <a:r>
              <a:rPr lang="en-US"/>
              <a:t>• **p95** and **p99** capture the slowest one in twenty or one in a hundred.  </a:t>
            </a:r>
            <a:endParaRPr/>
          </a:p>
          <a:p>
            <a:pPr indent="0" lvl="0" marL="0" rtl="0" algn="l">
              <a:spcBef>
                <a:spcPts val="0"/>
              </a:spcBef>
              <a:spcAft>
                <a:spcPts val="0"/>
              </a:spcAft>
              <a:buNone/>
            </a:pPr>
            <a:r>
              <a:rPr lang="en-US"/>
              <a:t>• Many internal APIs at Amazon have SLOs set at **p99.9** to protect high‑value customers whose datasets trigger worst‑case behavior.  </a:t>
            </a:r>
            <a:endParaRPr/>
          </a:p>
          <a:p>
            <a:pPr indent="0" lvl="0" marL="0" rtl="0" algn="l">
              <a:spcBef>
                <a:spcPts val="0"/>
              </a:spcBef>
              <a:spcAft>
                <a:spcPts val="0"/>
              </a:spcAft>
              <a:buNone/>
            </a:pPr>
            <a:r>
              <a:rPr lang="en-US"/>
              <a:t>Designing for percentiles changes everything from queue sizing to timeout values.</a:t>
            </a:r>
            <a:endParaRPr/>
          </a:p>
        </p:txBody>
      </p:sp>
      <p:sp>
        <p:nvSpPr>
          <p:cNvPr id="189" name="Google Shape;189;p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chart visualises why averages are misleading.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 to 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Each bar is a request; height = latency.  </a:t>
            </a:r>
            <a:endParaRPr/>
          </a:p>
          <a:p>
            <a:pPr indent="0" lvl="0" marL="0" rtl="0" algn="l">
              <a:spcBef>
                <a:spcPts val="0"/>
              </a:spcBef>
              <a:spcAft>
                <a:spcPts val="0"/>
              </a:spcAft>
              <a:buNone/>
            </a:pPr>
            <a:r>
              <a:rPr lang="en-US"/>
              <a:t>• The dashed lines mark **mean**, **median (p50)**, **p95**, and **p99**.</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**Talking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Notice the long tail—most requests are &lt;150 ms, but a few spike way beyond 500 ms.  </a:t>
            </a:r>
            <a:endParaRPr/>
          </a:p>
          <a:p>
            <a:pPr indent="0" lvl="0" marL="0" rtl="0" algn="l">
              <a:spcBef>
                <a:spcPts val="0"/>
              </a:spcBef>
              <a:spcAft>
                <a:spcPts val="0"/>
              </a:spcAft>
              <a:buNone/>
            </a:pPr>
            <a:r>
              <a:rPr lang="en-US"/>
              <a:t>• User experience is dominated by those tail latencies, not the mean.  </a:t>
            </a:r>
            <a:endParaRPr/>
          </a:p>
          <a:p>
            <a:pPr indent="0" lvl="0" marL="0" rtl="0" algn="l">
              <a:spcBef>
                <a:spcPts val="0"/>
              </a:spcBef>
              <a:spcAft>
                <a:spcPts val="0"/>
              </a:spcAft>
              <a:buNone/>
            </a:pPr>
            <a:r>
              <a:rPr lang="en-US"/>
              <a:t>• Designing for p99 often changes architecture: queue sizing, replication, timeouts,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Encourage the audience to think about what their own latency histogram looks like and whether they monitor it.</a:t>
            </a:r>
            <a:endParaRPr/>
          </a:p>
        </p:txBody>
      </p:sp>
      <p:sp>
        <p:nvSpPr>
          <p:cNvPr id="196" name="Google Shape;196;p1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examine the full diagram on the next slide; focus on the bullet points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This is **tail latency amplification**: the more RPCs you chain, the higher the chance at least one is in the 99th percentile.  </a:t>
            </a:r>
            <a:endParaRPr/>
          </a:p>
          <a:p>
            <a:pPr indent="0" lvl="0" marL="0" rtl="0" algn="l">
              <a:spcBef>
                <a:spcPts val="0"/>
              </a:spcBef>
              <a:spcAft>
                <a:spcPts val="0"/>
              </a:spcAft>
              <a:buNone/>
            </a:pPr>
            <a:r>
              <a:rPr lang="en-US"/>
              <a:t>Queues exacerbate the issue via **head‑of‑line blocking**—a slow operation sits at the front, and faster ones pile up behind it.  </a:t>
            </a:r>
            <a:endParaRPr/>
          </a:p>
          <a:p>
            <a:pPr indent="0" lvl="0" marL="0" rtl="0" algn="l">
              <a:spcBef>
                <a:spcPts val="0"/>
              </a:spcBef>
              <a:spcAft>
                <a:spcPts val="0"/>
              </a:spcAft>
              <a:buNone/>
            </a:pPr>
            <a:r>
              <a:rPr lang="en-US"/>
              <a:t>Mitigation patterns include:  </a:t>
            </a:r>
            <a:endParaRPr/>
          </a:p>
          <a:p>
            <a:pPr indent="0" lvl="0" marL="0" rtl="0" algn="l">
              <a:spcBef>
                <a:spcPts val="0"/>
              </a:spcBef>
              <a:spcAft>
                <a:spcPts val="0"/>
              </a:spcAft>
              <a:buNone/>
            </a:pPr>
            <a:r>
              <a:rPr lang="en-US"/>
              <a:t>• **Replica or hedged requests**—send the same RPC to two nodes and use the first response.  </a:t>
            </a:r>
            <a:endParaRPr/>
          </a:p>
          <a:p>
            <a:pPr indent="0" lvl="0" marL="0" rtl="0" algn="l">
              <a:spcBef>
                <a:spcPts val="0"/>
              </a:spcBef>
              <a:spcAft>
                <a:spcPts val="0"/>
              </a:spcAft>
              <a:buNone/>
            </a:pPr>
            <a:r>
              <a:rPr lang="en-US"/>
              <a:t>• **Load shedding**—fail fast when queues exceed a threshold.  </a:t>
            </a:r>
            <a:endParaRPr/>
          </a:p>
          <a:p>
            <a:pPr indent="0" lvl="0" marL="0" rtl="0" algn="l">
              <a:spcBef>
                <a:spcPts val="0"/>
              </a:spcBef>
              <a:spcAft>
                <a:spcPts val="0"/>
              </a:spcAft>
              <a:buNone/>
            </a:pPr>
            <a:r>
              <a:rPr lang="en-US"/>
              <a:t>• **Scheduling tricks**—serve oldest or small requests first to prevent starvation.  </a:t>
            </a:r>
            <a:endParaRPr/>
          </a:p>
          <a:p>
            <a:pPr indent="0" lvl="0" marL="0" rtl="0" algn="l">
              <a:spcBef>
                <a:spcPts val="0"/>
              </a:spcBef>
              <a:spcAft>
                <a:spcPts val="0"/>
              </a:spcAft>
              <a:buNone/>
            </a:pPr>
            <a:r>
              <a:rPr lang="en-US"/>
              <a:t>• **Service isolation**—run latency‑sensitive and batch workloads on separate fleets so they can’t interfere.</a:t>
            </a:r>
            <a:endParaRPr/>
          </a:p>
        </p:txBody>
      </p:sp>
      <p:sp>
        <p:nvSpPr>
          <p:cNvPr id="203" name="Google Shape;203;p1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1‑5 connects per‑service latency to end‑user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**Walkthrough**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web application fans a request out to seven back‑end services.  </a:t>
            </a:r>
            <a:endParaRPr/>
          </a:p>
          <a:p>
            <a:pPr indent="0" lvl="0" marL="0" rtl="0" algn="l">
              <a:spcBef>
                <a:spcPts val="0"/>
              </a:spcBef>
              <a:spcAft>
                <a:spcPts val="0"/>
              </a:spcAft>
              <a:buNone/>
            </a:pPr>
            <a:r>
              <a:rPr lang="en-US"/>
              <a:t>• Even though most respond in ~90 ms, one service stalls at 487 ms, so the overall request takes ~487 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*maximum* of child latencies, not the average, defines user‑perceived latency.  </a:t>
            </a:r>
            <a:endParaRPr/>
          </a:p>
          <a:p>
            <a:pPr indent="0" lvl="0" marL="0" rtl="0" algn="l">
              <a:spcBef>
                <a:spcPts val="0"/>
              </a:spcBef>
              <a:spcAft>
                <a:spcPts val="0"/>
              </a:spcAft>
              <a:buNone/>
            </a:pPr>
            <a:r>
              <a:rPr lang="en-US"/>
              <a:t>• Adding more microservices or queries multiplies the probability of hitting a slow tail.  </a:t>
            </a:r>
            <a:endParaRPr/>
          </a:p>
          <a:p>
            <a:pPr indent="0" lvl="0" marL="0" rtl="0" algn="l">
              <a:spcBef>
                <a:spcPts val="0"/>
              </a:spcBef>
              <a:spcAft>
                <a:spcPts val="0"/>
              </a:spcAft>
              <a:buNone/>
            </a:pPr>
            <a:r>
              <a:rPr lang="en-US"/>
              <a:t>• Mitigations include hedged requests, timeouts, request prioritisation, and service isolation.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Use the visual as proof that merely meeting p95 at each microservice is insufficient once they’re composed.</a:t>
            </a:r>
            <a:endParaRPr/>
          </a:p>
        </p:txBody>
      </p:sp>
      <p:sp>
        <p:nvSpPr>
          <p:cNvPr id="210" name="Google Shape;210;p1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d96ddce64_132_0: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g34d96ddce64_132_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everyone. Over the next thirty minutes we’re going to unpack Chapter 1 of *Designing Data‑Intensive Applications*, which lays the foundation for every architecture decision you’ll make when you build or operate a modern backend. </a:t>
            </a:r>
            <a:endParaRPr/>
          </a:p>
          <a:p>
            <a:pPr indent="0" lvl="0" marL="0" rtl="0" algn="l">
              <a:spcBef>
                <a:spcPts val="0"/>
              </a:spcBef>
              <a:spcAft>
                <a:spcPts val="0"/>
              </a:spcAft>
              <a:buNone/>
            </a:pPr>
            <a:r>
              <a:rPr lang="en-US"/>
              <a:t>The agenda is simple: we’ll define three big quality pillars—reliability, scalability, and maintainability—then dig into concrete techniques and pitfalls the chapter highlights.  Even if you’ve never heard the term ‘data‑intensive’, you already live in that world: whether you work on search, analytics, IoT or payments, the bottlenecks are almost always about **data size, data complexity, or data velocity**, not CPU instructions.</a:t>
            </a:r>
            <a:endParaRPr/>
          </a:p>
          <a:p>
            <a:pPr indent="0" lvl="0" marL="0" rtl="0" algn="l">
              <a:spcBef>
                <a:spcPts val="0"/>
              </a:spcBef>
              <a:spcAft>
                <a:spcPts val="0"/>
              </a:spcAft>
              <a:buNone/>
            </a:pPr>
            <a:r>
              <a:rPr lang="en-US"/>
              <a:t>By the end you’ll be able to:</a:t>
            </a:r>
            <a:endParaRPr/>
          </a:p>
          <a:p>
            <a:pPr indent="0" lvl="0" marL="0" rtl="0" algn="l">
              <a:spcBef>
                <a:spcPts val="0"/>
              </a:spcBef>
              <a:spcAft>
                <a:spcPts val="0"/>
              </a:spcAft>
              <a:buNone/>
            </a:pPr>
            <a:r>
              <a:rPr lang="en-US"/>
              <a:t>• spot the difference between a *fault* and a *failure*,  </a:t>
            </a:r>
            <a:endParaRPr/>
          </a:p>
          <a:p>
            <a:pPr indent="0" lvl="0" marL="0" rtl="0" algn="l">
              <a:spcBef>
                <a:spcPts val="0"/>
              </a:spcBef>
              <a:spcAft>
                <a:spcPts val="0"/>
              </a:spcAft>
              <a:buNone/>
            </a:pPr>
            <a:r>
              <a:rPr lang="en-US"/>
              <a:t>• translate a business growth scenario into a load parameter,  </a:t>
            </a:r>
            <a:endParaRPr/>
          </a:p>
          <a:p>
            <a:pPr indent="0" lvl="0" marL="0" rtl="0" algn="l">
              <a:spcBef>
                <a:spcPts val="0"/>
              </a:spcBef>
              <a:spcAft>
                <a:spcPts val="0"/>
              </a:spcAft>
              <a:buNone/>
            </a:pPr>
            <a:r>
              <a:rPr lang="en-US"/>
              <a:t>• and explain why ‘simple’ code can still be impossible to change in production.</a:t>
            </a:r>
            <a:endParaRPr/>
          </a:p>
          <a:p>
            <a:pPr indent="0" lvl="0" marL="0" rtl="0" algn="l">
              <a:spcBef>
                <a:spcPts val="0"/>
              </a:spcBef>
              <a:spcAft>
                <a:spcPts val="0"/>
              </a:spcAft>
              <a:buNone/>
            </a:pPr>
            <a:r>
              <a:rPr lang="en-US"/>
              <a:t>All slides use plain layouts so you can drop this deck straight into Google Slides and rearrange or extend it as your own.  Let’s get started.</a:t>
            </a:r>
            <a:endParaRPr/>
          </a:p>
        </p:txBody>
      </p:sp>
      <p:sp>
        <p:nvSpPr>
          <p:cNvPr id="91" name="Google Shape;91;g34d96ddce64_132_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single technique handles every growth curve.  **Scaling up**—moving to a beefier instance—wins on simplicity and works for surprising volumes if your software is multithreaded, but specialised hardware gets expensive and eventually you top out.  </a:t>
            </a:r>
            <a:endParaRPr/>
          </a:p>
          <a:p>
            <a:pPr indent="0" lvl="0" marL="0" rtl="0" algn="l">
              <a:spcBef>
                <a:spcPts val="0"/>
              </a:spcBef>
              <a:spcAft>
                <a:spcPts val="0"/>
              </a:spcAft>
              <a:buNone/>
            </a:pPr>
            <a:r>
              <a:rPr lang="en-US"/>
              <a:t>**Scaling out** requires distributed coordination and data partitioning yet lets you grow by racking more commodity servers or spinning up cloud instances.  </a:t>
            </a:r>
            <a:endParaRPr/>
          </a:p>
          <a:p>
            <a:pPr indent="0" lvl="0" marL="0" rtl="0" algn="l">
              <a:spcBef>
                <a:spcPts val="0"/>
              </a:spcBef>
              <a:spcAft>
                <a:spcPts val="0"/>
              </a:spcAft>
              <a:buNone/>
            </a:pPr>
            <a:r>
              <a:rPr lang="en-US"/>
              <a:t>Modern architectures blend the two: a handful of well‑sized database masters plus many read replicas; or stateless microservices scaled horizontally while a few stateful systems scale vertically.  </a:t>
            </a:r>
            <a:endParaRPr/>
          </a:p>
          <a:p>
            <a:pPr indent="0" lvl="0" marL="0" rtl="0" algn="l">
              <a:spcBef>
                <a:spcPts val="0"/>
              </a:spcBef>
              <a:spcAft>
                <a:spcPts val="0"/>
              </a:spcAft>
              <a:buNone/>
            </a:pPr>
            <a:r>
              <a:rPr lang="en-US"/>
              <a:t>Elastic autoscaling adds another dimension—machines appear and disappear in response to traffic.  That’s great for flash‑sale spikes but demands statelessness or fast data rebalancing.</a:t>
            </a:r>
            <a:endParaRPr/>
          </a:p>
        </p:txBody>
      </p:sp>
      <p:sp>
        <p:nvSpPr>
          <p:cNvPr id="217" name="Google Shape;217;p1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Martin Kleppmann frames maintainability through three lenses.  </a:t>
            </a:r>
            <a:endParaRPr/>
          </a:p>
          <a:p>
            <a:pPr indent="0" lvl="0" marL="0" rtl="0" algn="l">
              <a:spcBef>
                <a:spcPts val="0"/>
              </a:spcBef>
              <a:spcAft>
                <a:spcPts val="0"/>
              </a:spcAft>
              <a:buNone/>
            </a:pPr>
            <a:r>
              <a:rPr lang="en-US"/>
              <a:t>**Operability** is the ops team’s experience: alerts fire only for actionable issues; restarts are routine; documentation matches reality.  A boring system is a success story.  </a:t>
            </a:r>
            <a:endParaRPr/>
          </a:p>
          <a:p>
            <a:pPr indent="0" lvl="0" marL="0" rtl="0" algn="l">
              <a:spcBef>
                <a:spcPts val="0"/>
              </a:spcBef>
              <a:spcAft>
                <a:spcPts val="0"/>
              </a:spcAft>
              <a:buNone/>
            </a:pPr>
            <a:r>
              <a:rPr lang="en-US"/>
              <a:t>**Simplicity** isn’t about fewer features; it’s about *understandability*.  Remove accidental complexity—duplicate states, leaky abstractions, mysterious conventions—so a new hire can gain mental ownership quickly.  </a:t>
            </a:r>
            <a:endParaRPr/>
          </a:p>
          <a:p>
            <a:pPr indent="0" lvl="0" marL="0" rtl="0" algn="l">
              <a:spcBef>
                <a:spcPts val="0"/>
              </a:spcBef>
              <a:spcAft>
                <a:spcPts val="0"/>
              </a:spcAft>
              <a:buNone/>
            </a:pPr>
            <a:r>
              <a:rPr lang="en-US"/>
              <a:t>**Evolvability** means you can add fields, split components, or change storage engines without a six‑month rewrite.  Practices like loose coupling, versioned schemas, and exhaustive automated tests make this possible.</a:t>
            </a:r>
            <a:endParaRPr/>
          </a:p>
        </p:txBody>
      </p:sp>
      <p:sp>
        <p:nvSpPr>
          <p:cNvPr id="224" name="Google Shape;224;p2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2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Operations teams thrive on **predictability**.  They need to see problems coming and have confidence that routine tasks are safe.  </a:t>
            </a:r>
            <a:endParaRPr/>
          </a:p>
          <a:p>
            <a:pPr indent="0" lvl="0" marL="0" rtl="0" algn="l">
              <a:spcBef>
                <a:spcPts val="0"/>
              </a:spcBef>
              <a:spcAft>
                <a:spcPts val="0"/>
              </a:spcAft>
              <a:buNone/>
            </a:pPr>
            <a:r>
              <a:rPr lang="en-US"/>
              <a:t>That starts with **observability**: the code exports the right metrics, logs are structured and machine‑parsable, and distributed tracing ties a user’s UUID across microservices.  </a:t>
            </a:r>
            <a:endParaRPr/>
          </a:p>
          <a:p>
            <a:pPr indent="0" lvl="0" marL="0" rtl="0" algn="l">
              <a:spcBef>
                <a:spcPts val="0"/>
              </a:spcBef>
              <a:spcAft>
                <a:spcPts val="0"/>
              </a:spcAft>
              <a:buNone/>
            </a:pPr>
            <a:r>
              <a:rPr lang="en-US"/>
              <a:t>Next is **automation**.  If your datastore can only be backed up or deployed by running ad‑hoc scripts on a specific host, things will break.  Build in REST hooks, readiness probes, and idempotent config so tools like Kubernetes or Ansible can treat the service as cattle, not pets.  </a:t>
            </a:r>
            <a:endParaRPr/>
          </a:p>
          <a:p>
            <a:pPr indent="0" lvl="0" marL="0" rtl="0" algn="l">
              <a:spcBef>
                <a:spcPts val="0"/>
              </a:spcBef>
              <a:spcAft>
                <a:spcPts val="0"/>
              </a:spcAft>
              <a:buNone/>
            </a:pPr>
            <a:r>
              <a:rPr lang="en-US"/>
              <a:t>Finally, keep the mental model simple.  Document invariants, default behaviors, and failure modes so that an on‑call engineer at 2 a.m. can predict the consequences of shutting down node 42.</a:t>
            </a:r>
            <a:endParaRPr/>
          </a:p>
        </p:txBody>
      </p:sp>
      <p:sp>
        <p:nvSpPr>
          <p:cNvPr id="231" name="Google Shape;231;p2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High‑level languages let us ignore registers and syscalls; SQL lets us ignore B‑tree pages and crash recovery.  These are **good abstractions** – they expose a small, coherent surface and deliver on their promises.  </a:t>
            </a:r>
            <a:endParaRPr/>
          </a:p>
          <a:p>
            <a:pPr indent="0" lvl="0" marL="0" rtl="0" algn="l">
              <a:spcBef>
                <a:spcPts val="0"/>
              </a:spcBef>
              <a:spcAft>
                <a:spcPts val="0"/>
              </a:spcAft>
              <a:buNone/>
            </a:pPr>
            <a:r>
              <a:rPr lang="en-US"/>
              <a:t>When many teams reuse the same abstraction, every bug fix and performance win helps everyone.  That shared investment raises the floor for the entire industry.  </a:t>
            </a:r>
            <a:endParaRPr/>
          </a:p>
          <a:p>
            <a:pPr indent="0" lvl="0" marL="0" rtl="0" algn="l">
              <a:spcBef>
                <a:spcPts val="0"/>
              </a:spcBef>
              <a:spcAft>
                <a:spcPts val="0"/>
              </a:spcAft>
              <a:buNone/>
            </a:pPr>
            <a:r>
              <a:rPr lang="en-US"/>
              <a:t>But abstractions can leak.  An ORM that hides SQL yet requires you to tune every generated query has doubled your complexity.  Design or choose abstractions that *reduce* cognitive load rather than shift it around.</a:t>
            </a:r>
            <a:endParaRPr/>
          </a:p>
        </p:txBody>
      </p:sp>
      <p:sp>
        <p:nvSpPr>
          <p:cNvPr id="238" name="Google Shape;238;p2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Systems live longer than anyone expects; features come and go.  </a:t>
            </a:r>
            <a:endParaRPr/>
          </a:p>
          <a:p>
            <a:pPr indent="0" lvl="0" marL="0" rtl="0" algn="l">
              <a:spcBef>
                <a:spcPts val="0"/>
              </a:spcBef>
              <a:spcAft>
                <a:spcPts val="0"/>
              </a:spcAft>
              <a:buNone/>
            </a:pPr>
            <a:r>
              <a:rPr lang="en-US"/>
              <a:t>**Versioned schemas**—using migrations, semantic versioning, and backward‑compatible protobufs—mean you can roll a 2025 deploy without taking 2020 clients offline.  </a:t>
            </a:r>
            <a:endParaRPr/>
          </a:p>
          <a:p>
            <a:pPr indent="0" lvl="0" marL="0" rtl="0" algn="l">
              <a:spcBef>
                <a:spcPts val="0"/>
              </a:spcBef>
              <a:spcAft>
                <a:spcPts val="0"/>
              </a:spcAft>
              <a:buNone/>
            </a:pPr>
            <a:r>
              <a:rPr lang="en-US"/>
              <a:t>**Refactoring** at the system level mirrors what we do in code.  Twitter’s shift from fan‑out‑on‑read to fan‑out‑on‑write was essentially an architectural refactor done in stages while the site stayed live.  </a:t>
            </a:r>
            <a:endParaRPr/>
          </a:p>
          <a:p>
            <a:pPr indent="0" lvl="0" marL="0" rtl="0" algn="l">
              <a:spcBef>
                <a:spcPts val="0"/>
              </a:spcBef>
              <a:spcAft>
                <a:spcPts val="0"/>
              </a:spcAft>
              <a:buNone/>
            </a:pPr>
            <a:r>
              <a:rPr lang="en-US"/>
              <a:t>Finally, **modularization**—whether microservices or carefully bounded contexts—localises change.  You can replace the search subsystem or move from MySQL to Postgres without rewriting the payment flow.</a:t>
            </a:r>
            <a:endParaRPr/>
          </a:p>
        </p:txBody>
      </p:sp>
      <p:sp>
        <p:nvSpPr>
          <p:cNvPr id="245" name="Google Shape;245;p2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We’ve covered a lot of ground, but the storyline is consistent.  </a:t>
            </a:r>
            <a:endParaRPr/>
          </a:p>
          <a:p>
            <a:pPr indent="0" lvl="0" marL="0" rtl="0" algn="l">
              <a:spcBef>
                <a:spcPts val="0"/>
              </a:spcBef>
              <a:spcAft>
                <a:spcPts val="0"/>
              </a:spcAft>
              <a:buNone/>
            </a:pPr>
            <a:r>
              <a:rPr lang="en-US"/>
              <a:t>First, pursue **reliability** by accepting that faults happen daily and engineering them out of the user’s experience.  </a:t>
            </a:r>
            <a:endParaRPr/>
          </a:p>
          <a:p>
            <a:pPr indent="0" lvl="0" marL="0" rtl="0" algn="l">
              <a:spcBef>
                <a:spcPts val="0"/>
              </a:spcBef>
              <a:spcAft>
                <a:spcPts val="0"/>
              </a:spcAft>
              <a:buNone/>
            </a:pPr>
            <a:r>
              <a:rPr lang="en-US"/>
              <a:t>Second, achieve **scalability** by quantifying load, measuring correctly, and choosing architectures that fit the skew and fan‑out of your real data.  </a:t>
            </a:r>
            <a:endParaRPr/>
          </a:p>
          <a:p>
            <a:pPr indent="0" lvl="0" marL="0" rtl="0" algn="l">
              <a:spcBef>
                <a:spcPts val="0"/>
              </a:spcBef>
              <a:spcAft>
                <a:spcPts val="0"/>
              </a:spcAft>
              <a:buNone/>
            </a:pPr>
            <a:r>
              <a:rPr lang="en-US"/>
              <a:t>Third, guarantee **maintainability** because the code you write this week will belong to someone else next quarter.  Make their life easy, and future features will ship faster.  </a:t>
            </a:r>
            <a:endParaRPr/>
          </a:p>
          <a:p>
            <a:pPr indent="0" lvl="0" marL="0" rtl="0" algn="l">
              <a:spcBef>
                <a:spcPts val="0"/>
              </a:spcBef>
              <a:spcAft>
                <a:spcPts val="0"/>
              </a:spcAft>
              <a:buNone/>
            </a:pPr>
            <a:r>
              <a:rPr lang="en-US"/>
              <a:t>If you remember nothing else: *systems are socio‑technical*.  Good architecture aligns with the messy, fallible humans who build and operate it.</a:t>
            </a:r>
            <a:endParaRPr/>
          </a:p>
        </p:txBody>
      </p:sp>
      <p:sp>
        <p:nvSpPr>
          <p:cNvPr id="252" name="Google Shape;252;p2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for your attention!  These prompts often spark great hallway conversations.  </a:t>
            </a:r>
            <a:endParaRPr/>
          </a:p>
          <a:p>
            <a:pPr indent="0" lvl="0" marL="0" rtl="0" algn="l">
              <a:spcBef>
                <a:spcPts val="0"/>
              </a:spcBef>
              <a:spcAft>
                <a:spcPts val="0"/>
              </a:spcAft>
              <a:buNone/>
            </a:pPr>
            <a:r>
              <a:rPr lang="en-US"/>
              <a:t>• Think about the last outage or near‑miss you experienced—was it hardware, software, or human, and how might Chapter 1’s guidance have mitigated it?  </a:t>
            </a:r>
            <a:endParaRPr/>
          </a:p>
          <a:p>
            <a:pPr indent="0" lvl="0" marL="0" rtl="0" algn="l">
              <a:spcBef>
                <a:spcPts val="0"/>
              </a:spcBef>
              <a:spcAft>
                <a:spcPts val="0"/>
              </a:spcAft>
              <a:buNone/>
            </a:pPr>
            <a:r>
              <a:rPr lang="en-US"/>
              <a:t>• Many teams know their average latency but not their tail; do you track p99 or p99.9, and if not, what would it take to add those metrics?  </a:t>
            </a:r>
            <a:endParaRPr/>
          </a:p>
          <a:p>
            <a:pPr indent="0" lvl="0" marL="0" rtl="0" algn="l">
              <a:spcBef>
                <a:spcPts val="0"/>
              </a:spcBef>
              <a:spcAft>
                <a:spcPts val="0"/>
              </a:spcAft>
              <a:buNone/>
            </a:pPr>
            <a:r>
              <a:rPr lang="en-US"/>
              <a:t>• Finally, where does change feel painful?  That’s a signal of low evolvability—maybe tight coupling, schema rigidity, or an un‑automated deployment path.  </a:t>
            </a:r>
            <a:endParaRPr/>
          </a:p>
          <a:p>
            <a:pPr indent="0" lvl="0" marL="0" rtl="0" algn="l">
              <a:spcBef>
                <a:spcPts val="0"/>
              </a:spcBef>
              <a:spcAft>
                <a:spcPts val="0"/>
              </a:spcAft>
              <a:buNone/>
            </a:pPr>
            <a:r>
              <a:rPr lang="en-US"/>
              <a:t>Let’s discuss!</a:t>
            </a:r>
            <a:endParaRPr/>
          </a:p>
        </p:txBody>
      </p:sp>
      <p:sp>
        <p:nvSpPr>
          <p:cNvPr id="259" name="Google Shape;259;p2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book starts with three non‑functional requirements that show up in every design doc.  </a:t>
            </a:r>
            <a:endParaRPr/>
          </a:p>
          <a:p>
            <a:pPr indent="0" lvl="0" marL="0" rtl="0" algn="l">
              <a:spcBef>
                <a:spcPts val="0"/>
              </a:spcBef>
              <a:spcAft>
                <a:spcPts val="0"/>
              </a:spcAft>
              <a:buNone/>
            </a:pPr>
            <a:r>
              <a:rPr lang="en-US"/>
              <a:t>**Reliability** is not abstract perfection—it means the system *still* works even when a disk fails, a kernel bug is triggered, or somebody fat‑fingers a config flag at 3 a.m.  </a:t>
            </a:r>
            <a:endParaRPr/>
          </a:p>
          <a:p>
            <a:pPr indent="0" lvl="0" marL="0" rtl="0" algn="l">
              <a:spcBef>
                <a:spcPts val="0"/>
              </a:spcBef>
              <a:spcAft>
                <a:spcPts val="0"/>
              </a:spcAft>
              <a:buNone/>
            </a:pPr>
            <a:r>
              <a:rPr lang="en-US"/>
              <a:t>**Scalability** asks a different question: what happens when the same software has to cope with ten or a hundred times the volume?  You can’t just say “it scales”; you have to name a load parameter—requests per second, dataset size, fan‑out—and show how the architecture adapts.  </a:t>
            </a:r>
            <a:endParaRPr/>
          </a:p>
          <a:p>
            <a:pPr indent="0" lvl="0" marL="0" rtl="0" algn="l">
              <a:spcBef>
                <a:spcPts val="0"/>
              </a:spcBef>
              <a:spcAft>
                <a:spcPts val="0"/>
              </a:spcAft>
              <a:buNone/>
            </a:pPr>
            <a:r>
              <a:rPr lang="en-US"/>
              <a:t>Finally, **maintainability** is the long game.  It’s the difference between a codebase you can iterate on every week and one that petrifies after the original author leaves.  The chapter frames maintainability through operability, simplicity, and evolvability, which we’ll revisit soon.</a:t>
            </a:r>
            <a:endParaRPr/>
          </a:p>
        </p:txBody>
      </p:sp>
      <p:sp>
        <p:nvSpPr>
          <p:cNvPr id="98" name="Google Shape;98;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These pillars aren’t academic—they translate directly into cost.  </a:t>
            </a:r>
            <a:endParaRPr/>
          </a:p>
          <a:p>
            <a:pPr indent="0" lvl="0" marL="0" rtl="0" algn="l">
              <a:spcBef>
                <a:spcPts val="0"/>
              </a:spcBef>
              <a:spcAft>
                <a:spcPts val="0"/>
              </a:spcAft>
              <a:buNone/>
            </a:pPr>
            <a:r>
              <a:rPr lang="en-US"/>
              <a:t>*User trust* is fragile; a single incident that loses photos or brings down checkout during Black Friday can undo months of roadmap work.  </a:t>
            </a:r>
            <a:endParaRPr/>
          </a:p>
          <a:p>
            <a:pPr indent="0" lvl="0" marL="0" rtl="0" algn="l">
              <a:spcBef>
                <a:spcPts val="0"/>
              </a:spcBef>
              <a:spcAft>
                <a:spcPts val="0"/>
              </a:spcAft>
              <a:buNone/>
            </a:pPr>
            <a:r>
              <a:rPr lang="en-US"/>
              <a:t>*Cost curve* is about money and time.  A data‑store that only scales by buying exotic hardware will hurt your margins and limit growth.  Many teams get locked into “scaling by re‑write,” re‑implementing the same logic whenever they outgrow today’s constraints.  </a:t>
            </a:r>
            <a:endParaRPr/>
          </a:p>
          <a:p>
            <a:pPr indent="0" lvl="0" marL="0" rtl="0" algn="l">
              <a:spcBef>
                <a:spcPts val="0"/>
              </a:spcBef>
              <a:spcAft>
                <a:spcPts val="0"/>
              </a:spcAft>
              <a:buNone/>
            </a:pPr>
            <a:r>
              <a:rPr lang="en-US"/>
              <a:t>*Team velocity* ties it all together.  If engineers need days to understand hidden couplings or recover from deployment surprises, innovation stalls.  That’s why we treat reliability, scalability, and maintainability as **co‑equal first‑class requirements**, not after‑thought ‘‑ilities’.  With that context, let’s dive deeper—starting with reliability.</a:t>
            </a:r>
            <a:endParaRPr/>
          </a:p>
        </p:txBody>
      </p:sp>
      <p:sp>
        <p:nvSpPr>
          <p:cNvPr id="105" name="Google Shape;105;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Reliability starts by defining what “correct” means for your service.  For a key‑value store it might be “every acknowledged write is durable and every read returns the latest acknowledged value.”  </a:t>
            </a:r>
            <a:endParaRPr/>
          </a:p>
          <a:p>
            <a:pPr indent="0" lvl="0" marL="0" rtl="0" algn="l">
              <a:spcBef>
                <a:spcPts val="0"/>
              </a:spcBef>
              <a:spcAft>
                <a:spcPts val="0"/>
              </a:spcAft>
              <a:buNone/>
            </a:pPr>
            <a:r>
              <a:rPr lang="en-US"/>
              <a:t>From there the chapter stresses a crucial distinction: a **fault** is an internal deviation like a burnt‑out disk, a kernel panic, or a process crash.  A **failure** is when the user sees something wrong—an error response, stale data, or unacceptable latency.  We can never eliminate all faults, but we can *contain* them so they don’t escalate into failures	.  </a:t>
            </a:r>
            <a:endParaRPr/>
          </a:p>
          <a:p>
            <a:pPr indent="0" lvl="0" marL="0" rtl="0" algn="l">
              <a:spcBef>
                <a:spcPts val="0"/>
              </a:spcBef>
              <a:spcAft>
                <a:spcPts val="0"/>
              </a:spcAft>
              <a:buNone/>
            </a:pPr>
            <a:r>
              <a:rPr lang="en-US"/>
              <a:t>That containment toolkit is fault tolerance: redundant components, isolation boundaries, fast detection, and automated recovery—think RAID for disks, replica sets for databases, and rolling restarts for services.  Notice the emphasis on tolerance *over* prevention: you simply cannot debug cosmic rays or human typos out of existence.</a:t>
            </a:r>
            <a:endParaRPr/>
          </a:p>
        </p:txBody>
      </p:sp>
      <p:sp>
        <p:nvSpPr>
          <p:cNvPr id="112" name="Google Shape;112;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examine the full diagram on the next slide; focus on the bullet points here.</a:t>
            </a:r>
            <a:br>
              <a:rPr lang="en-US"/>
            </a:br>
            <a:br>
              <a:rPr lang="en-US"/>
            </a:br>
            <a:r>
              <a:rPr lang="en-US"/>
              <a:t>NICs flap - temporarly loss in connectivity of drives (cable/network)</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a:t>**Hardware faults** feel random and independent.  A fleet with 10 k spinning disks statistically expects a failure every day, so we replicate or RAID them.  </a:t>
            </a:r>
            <a:endParaRPr/>
          </a:p>
          <a:p>
            <a:pPr indent="0" lvl="0" marL="0" rtl="0" algn="l">
              <a:spcBef>
                <a:spcPts val="0"/>
              </a:spcBef>
              <a:spcAft>
                <a:spcPts val="0"/>
              </a:spcAft>
              <a:buNone/>
            </a:pPr>
            <a:r>
              <a:rPr lang="en-US"/>
              <a:t>**Software faults** are nastier.  They’re correlated—one bad input or quirks like the 2012 leap second can crash every JVM simultaneously.  Netflix combats this with Chaos Monkey, deliberately killing instances to keep recovery paths sharp.  </a:t>
            </a:r>
            <a:endParaRPr/>
          </a:p>
          <a:p>
            <a:pPr indent="0" lvl="0" marL="0" rtl="0" algn="l">
              <a:spcBef>
                <a:spcPts val="0"/>
              </a:spcBef>
              <a:spcAft>
                <a:spcPts val="0"/>
              </a:spcAft>
              <a:buNone/>
            </a:pPr>
            <a:r>
              <a:rPr lang="en-US"/>
              <a:t>**Human faults** are the #1 root cause in most post‑mortems.  The fix isn’t better humans; it’s safer systems: layered reviews, sandbox environments, and one‑click rollbacks.  Keep these categories in mind—they drive different mitigation strategies.</a:t>
            </a:r>
            <a:endParaRPr/>
          </a:p>
        </p:txBody>
      </p:sp>
      <p:sp>
        <p:nvSpPr>
          <p:cNvPr id="119" name="Google Shape;119;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dedicated slide lets us walk through Figure 1‑1 in detail without crowding the bullets on the previous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you’re seeing**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Page 3’s architecture diagram (on the slide) reminds us that real systems are **composites**: app servers, caches, databases, search indexes, queues.  Each link is a new failure surface.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The dashed box represents a single **service** boundary exposed to clients via an API.  </a:t>
            </a:r>
            <a:endParaRPr/>
          </a:p>
          <a:p>
            <a:pPr indent="0" lvl="0" marL="0" rtl="0" algn="l">
              <a:spcBef>
                <a:spcPts val="0"/>
              </a:spcBef>
              <a:spcAft>
                <a:spcPts val="0"/>
              </a:spcAft>
              <a:buNone/>
            </a:pPr>
            <a:r>
              <a:rPr lang="en-US"/>
              <a:t>• Inside that boundary, the application combines an **in‑memory cache**, the **primary database**, a **full‑text index**, and a **message queue**.  </a:t>
            </a:r>
            <a:endParaRPr/>
          </a:p>
          <a:p>
            <a:pPr indent="0" lvl="0" marL="0" rtl="0" algn="l">
              <a:spcBef>
                <a:spcPts val="0"/>
              </a:spcBef>
              <a:spcAft>
                <a:spcPts val="0"/>
              </a:spcAft>
              <a:buNone/>
            </a:pPr>
            <a:r>
              <a:rPr lang="en-US"/>
              <a:t>• Application code propagates state changes: when new data is written, the cache is invalidated, the search index is updated, and asynchronous tasks are queued.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it matters**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diagram makes two points:  </a:t>
            </a:r>
            <a:endParaRPr/>
          </a:p>
          <a:p>
            <a:pPr indent="0" lvl="0" marL="0" rtl="0" algn="l">
              <a:spcBef>
                <a:spcPts val="0"/>
              </a:spcBef>
              <a:spcAft>
                <a:spcPts val="0"/>
              </a:spcAft>
              <a:buNone/>
            </a:pPr>
            <a:r>
              <a:rPr lang="en-US"/>
              <a:t>1. Real systems are **compositions of specialised data systems** rather than a monolithic “database that does everything.”  </a:t>
            </a:r>
            <a:endParaRPr/>
          </a:p>
          <a:p>
            <a:pPr indent="0" lvl="0" marL="0" rtl="0" algn="l">
              <a:spcBef>
                <a:spcPts val="0"/>
              </a:spcBef>
              <a:spcAft>
                <a:spcPts val="0"/>
              </a:spcAft>
              <a:buNone/>
            </a:pPr>
            <a:r>
              <a:rPr lang="en-US"/>
              <a:t>2. Once you stitch components together, **you become the data‑system designer** responsible for end‑to‑end guarantees like consistency between the cache and DB.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Call out how each arrow indicates data flow and potential failure surfaces.  Use this as a segue into the next reliability mitigation techniques.</a:t>
            </a:r>
            <a:endParaRPr/>
          </a:p>
        </p:txBody>
      </p:sp>
      <p:sp>
        <p:nvSpPr>
          <p:cNvPr id="126" name="Google Shape;126;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Because hardware failures are expected, we fight them with **redundancy**.  At the component level that’s mirrored disks or dual power supplies; at the system level it’s multi‑Availability‑Zone replicas.  </a:t>
            </a:r>
            <a:endParaRPr/>
          </a:p>
          <a:p>
            <a:pPr indent="0" lvl="0" marL="0" rtl="0" algn="l">
              <a:spcBef>
                <a:spcPts val="0"/>
              </a:spcBef>
              <a:spcAft>
                <a:spcPts val="0"/>
              </a:spcAft>
              <a:buNone/>
            </a:pPr>
            <a:r>
              <a:rPr lang="en-US"/>
              <a:t>Redundancy only helps if the system can **detect** a failed component and fail over automatically.  A database that needs a human to promote a replica at 3 a.m. isn’t truly fault‑tolerant.  </a:t>
            </a:r>
            <a:endParaRPr/>
          </a:p>
          <a:p>
            <a:pPr indent="0" lvl="0" marL="0" rtl="0" algn="l">
              <a:spcBef>
                <a:spcPts val="0"/>
              </a:spcBef>
              <a:spcAft>
                <a:spcPts val="0"/>
              </a:spcAft>
              <a:buNone/>
            </a:pPr>
            <a:r>
              <a:rPr lang="en-US"/>
              <a:t>Finally, rolling upgrades: if your cluster can sustain N‑1 nodes, then rebooting one node for a kernel patch is no drama.  The users never notice, and ops can patch on weekdays instead of scheduling downtime windows.</a:t>
            </a:r>
            <a:endParaRPr/>
          </a:p>
        </p:txBody>
      </p:sp>
      <p:sp>
        <p:nvSpPr>
          <p:cNvPr id="133" name="Google Shape;133;p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500005" y="0"/>
            <a:ext cx="3999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bugs lurk in seldom‑used branches of code; they only surface under unusual load or inputs.  </a:t>
            </a:r>
            <a:endParaRPr/>
          </a:p>
          <a:p>
            <a:pPr indent="0" lvl="0" marL="0" rtl="0" algn="l">
              <a:spcBef>
                <a:spcPts val="0"/>
              </a:spcBef>
              <a:spcAft>
                <a:spcPts val="0"/>
              </a:spcAft>
              <a:buNone/>
            </a:pPr>
            <a:r>
              <a:rPr lang="en-US"/>
              <a:t>**Isolation**—separating tenants by process or container—reduces cascading crashes.  </a:t>
            </a:r>
            <a:endParaRPr/>
          </a:p>
          <a:p>
            <a:pPr indent="0" lvl="0" marL="0" rtl="0" algn="l">
              <a:spcBef>
                <a:spcPts val="0"/>
              </a:spcBef>
              <a:spcAft>
                <a:spcPts val="0"/>
              </a:spcAft>
              <a:buNone/>
            </a:pPr>
            <a:r>
              <a:rPr lang="en-US"/>
              <a:t>**Chaos Engineering** flips intuition: by *adding* controlled faults (killing processes, corrupting packets) you surface hidden assumptions before production traffic does.  Netflix’s Simian Army is the textbook example.  </a:t>
            </a:r>
            <a:endParaRPr/>
          </a:p>
          <a:p>
            <a:pPr indent="0" lvl="0" marL="0" rtl="0" algn="l">
              <a:spcBef>
                <a:spcPts val="0"/>
              </a:spcBef>
              <a:spcAft>
                <a:spcPts val="0"/>
              </a:spcAft>
              <a:buNone/>
            </a:pPr>
            <a:r>
              <a:rPr lang="en-US"/>
              <a:t>Finally, **observability**.  Rich metrics, high‑cardinality logs, and distributed traces act as a flight recorder.  They let the on‑call engineer correlate an uptick in 500s to a specific canary release or JVM pause and fix it fast.</a:t>
            </a:r>
            <a:endParaRPr/>
          </a:p>
        </p:txBody>
      </p:sp>
      <p:sp>
        <p:nvSpPr>
          <p:cNvPr id="140" name="Google Shape;140;p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0"/>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1"/>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1"/>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1"/>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1792288" y="459581"/>
            <a:ext cx="5486400" cy="3086100"/>
          </a:xfrm>
          <a:prstGeom prst="rect">
            <a:avLst/>
          </a:prstGeom>
          <a:noFill/>
          <a:ln>
            <a:noFill/>
          </a:ln>
        </p:spPr>
      </p:sp>
      <p:sp>
        <p:nvSpPr>
          <p:cNvPr id="64" name="Google Shape;64;p35"/>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685800" y="382549"/>
            <a:ext cx="7772400" cy="110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5 	Question Zoom Quiz</a:t>
            </a:r>
            <a:endParaRPr/>
          </a:p>
        </p:txBody>
      </p:sp>
      <p:sp>
        <p:nvSpPr>
          <p:cNvPr id="86" name="Google Shape;86;p1"/>
          <p:cNvSpPr txBox="1"/>
          <p:nvPr>
            <p:ph idx="1" type="subTitle"/>
          </p:nvPr>
        </p:nvSpPr>
        <p:spPr>
          <a:xfrm>
            <a:off x="1129350" y="1608500"/>
            <a:ext cx="6885300" cy="2094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1" lang="en-US">
                <a:solidFill>
                  <a:srgbClr val="FF0000"/>
                </a:solidFill>
              </a:rPr>
              <a:t>The goal isn't to be right. We actually ignore correct answers and only focus on what people get wrong to know where to spend more time </a:t>
            </a:r>
            <a:r>
              <a:rPr b="1" lang="en-US">
                <a:solidFill>
                  <a:srgbClr val="FF0000"/>
                </a:solidFill>
              </a:rPr>
              <a:t>explaining</a:t>
            </a:r>
            <a:r>
              <a:rPr b="1" lang="en-US">
                <a:solidFill>
                  <a:srgbClr val="FF0000"/>
                </a:solidFill>
              </a:rPr>
              <a:t>.</a:t>
            </a:r>
            <a:endParaRPr b="1">
              <a:solidFill>
                <a:srgbClr val="FF0000"/>
              </a:solidFill>
            </a:endParaRPr>
          </a:p>
        </p:txBody>
      </p:sp>
      <p:sp>
        <p:nvSpPr>
          <p:cNvPr id="87" name="Google Shape;87;p1"/>
          <p:cNvSpPr txBox="1"/>
          <p:nvPr/>
        </p:nvSpPr>
        <p:spPr>
          <a:xfrm>
            <a:off x="850375" y="3958906"/>
            <a:ext cx="777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888888"/>
                </a:solidFill>
                <a:latin typeface="Calibri"/>
                <a:ea typeface="Calibri"/>
                <a:cs typeface="Calibri"/>
                <a:sym typeface="Calibri"/>
              </a:rPr>
              <a:t>Once the quiz reaches quorum we'll start.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Mitigating Human Faults</a:t>
            </a:r>
            <a:endParaRPr/>
          </a:p>
        </p:txBody>
      </p:sp>
      <p:sp>
        <p:nvSpPr>
          <p:cNvPr id="150" name="Google Shape;150;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Ergonomic Tooling: </a:t>
            </a:r>
            <a:r>
              <a:rPr lang="en-US" sz="3200">
                <a:solidFill>
                  <a:schemeClr val="dk1"/>
                </a:solidFill>
                <a:latin typeface="Calibri"/>
                <a:ea typeface="Calibri"/>
                <a:cs typeface="Calibri"/>
                <a:sym typeface="Calibri"/>
              </a:rPr>
              <a:t>interfaces make the right action easy &amp; wrong action hard</a:t>
            </a:r>
            <a:endParaRPr/>
          </a:p>
          <a:p>
            <a:pPr indent="-342900" lvl="0" marL="342900" rtl="0" algn="l">
              <a:spcBef>
                <a:spcPts val="1440"/>
              </a:spcBef>
              <a:spcAft>
                <a:spcPts val="0"/>
              </a:spcAft>
              <a:buClr>
                <a:schemeClr val="dk1"/>
              </a:buClr>
              <a:buSzPts val="3200"/>
              <a:buChar char="•"/>
            </a:pPr>
            <a:r>
              <a:rPr b="1" lang="en-US"/>
              <a:t>Safe Experimentation: </a:t>
            </a:r>
            <a:r>
              <a:rPr lang="en-US" sz="3200">
                <a:solidFill>
                  <a:schemeClr val="dk1"/>
                </a:solidFill>
                <a:latin typeface="Calibri"/>
                <a:ea typeface="Calibri"/>
                <a:cs typeface="Calibri"/>
                <a:sym typeface="Calibri"/>
              </a:rPr>
              <a:t>production‑like sandboxes and staged roll‑outs</a:t>
            </a:r>
            <a:endParaRPr/>
          </a:p>
          <a:p>
            <a:pPr indent="-342900" lvl="0" marL="342900" rtl="0" algn="l">
              <a:spcBef>
                <a:spcPts val="1440"/>
              </a:spcBef>
              <a:spcAft>
                <a:spcPts val="0"/>
              </a:spcAft>
              <a:buClr>
                <a:schemeClr val="dk1"/>
              </a:buClr>
              <a:buSzPts val="3200"/>
              <a:buChar char="•"/>
            </a:pPr>
            <a:r>
              <a:rPr b="1" lang="en-US"/>
              <a:t>Fast Undo: </a:t>
            </a:r>
            <a:r>
              <a:rPr lang="en-US" sz="3200">
                <a:solidFill>
                  <a:schemeClr val="dk1"/>
                </a:solidFill>
                <a:latin typeface="Calibri"/>
                <a:ea typeface="Calibri"/>
                <a:cs typeface="Calibri"/>
                <a:sym typeface="Calibri"/>
              </a:rPr>
              <a:t>versioned configs, immutable infrastructure, point‑in‑time restore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Scalability – What to Measure</a:t>
            </a:r>
            <a:endParaRPr/>
          </a:p>
        </p:txBody>
      </p:sp>
      <p:sp>
        <p:nvSpPr>
          <p:cNvPr id="157" name="Google Shape;157;p1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Load Parameters: </a:t>
            </a:r>
            <a:r>
              <a:rPr lang="en-US" sz="3200">
                <a:solidFill>
                  <a:schemeClr val="dk1"/>
                </a:solidFill>
                <a:latin typeface="Calibri"/>
                <a:ea typeface="Calibri"/>
                <a:cs typeface="Calibri"/>
                <a:sym typeface="Calibri"/>
              </a:rPr>
              <a:t>define *which* axis grows (req/s, data size, fan‑out, ...)</a:t>
            </a:r>
            <a:endParaRPr/>
          </a:p>
          <a:p>
            <a:pPr indent="-342900" lvl="0" marL="342900" rtl="0" algn="l">
              <a:spcBef>
                <a:spcPts val="1440"/>
              </a:spcBef>
              <a:spcAft>
                <a:spcPts val="0"/>
              </a:spcAft>
              <a:buClr>
                <a:schemeClr val="dk1"/>
              </a:buClr>
              <a:buSzPts val="3200"/>
              <a:buChar char="•"/>
            </a:pPr>
            <a:r>
              <a:rPr b="1" lang="en-US"/>
              <a:t>Workload Mix: </a:t>
            </a:r>
            <a:r>
              <a:rPr lang="en-US" sz="3200">
                <a:solidFill>
                  <a:schemeClr val="dk1"/>
                </a:solidFill>
                <a:latin typeface="Calibri"/>
                <a:ea typeface="Calibri"/>
                <a:cs typeface="Calibri"/>
                <a:sym typeface="Calibri"/>
              </a:rPr>
              <a:t>ratio of reads/writes, average vs worst‑case request</a:t>
            </a:r>
            <a:endParaRPr/>
          </a:p>
          <a:p>
            <a:pPr indent="-342900" lvl="0" marL="342900" rtl="0" algn="l">
              <a:spcBef>
                <a:spcPts val="1440"/>
              </a:spcBef>
              <a:spcAft>
                <a:spcPts val="0"/>
              </a:spcAft>
              <a:buClr>
                <a:schemeClr val="dk1"/>
              </a:buClr>
              <a:buSzPts val="3200"/>
              <a:buChar char="•"/>
            </a:pPr>
            <a:r>
              <a:rPr b="1" lang="en-US"/>
              <a:t>Resource Model: </a:t>
            </a:r>
            <a:r>
              <a:rPr lang="en-US" sz="3200">
                <a:solidFill>
                  <a:schemeClr val="dk1"/>
                </a:solidFill>
                <a:latin typeface="Calibri"/>
                <a:ea typeface="Calibri"/>
                <a:cs typeface="Calibri"/>
                <a:sym typeface="Calibri"/>
              </a:rPr>
              <a:t>CPU, memory, I/O, network &amp; how they saturate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Case Study – Twitter Fan‑Out v1</a:t>
            </a:r>
            <a:endParaRPr/>
          </a:p>
        </p:txBody>
      </p:sp>
      <p:sp>
        <p:nvSpPr>
          <p:cNvPr id="164" name="Google Shape;164;p1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Approach 1: </a:t>
            </a:r>
            <a:r>
              <a:rPr lang="en-US" sz="3200">
                <a:solidFill>
                  <a:schemeClr val="dk1"/>
                </a:solidFill>
                <a:latin typeface="Calibri"/>
                <a:ea typeface="Calibri"/>
                <a:cs typeface="Calibri"/>
                <a:sym typeface="Calibri"/>
              </a:rPr>
              <a:t>store tweets once; build home timeline *on‑read* by joining tables</a:t>
            </a:r>
            <a:endParaRPr/>
          </a:p>
          <a:p>
            <a:pPr indent="-342900" lvl="0" marL="342900" rtl="0" algn="l">
              <a:spcBef>
                <a:spcPts val="1440"/>
              </a:spcBef>
              <a:spcAft>
                <a:spcPts val="0"/>
              </a:spcAft>
              <a:buClr>
                <a:schemeClr val="dk1"/>
              </a:buClr>
              <a:buSzPts val="3200"/>
              <a:buChar char="•"/>
            </a:pPr>
            <a:r>
              <a:rPr b="1" lang="en-US"/>
              <a:t>Peak Load: </a:t>
            </a:r>
            <a:r>
              <a:rPr lang="en-US" sz="3200">
                <a:solidFill>
                  <a:schemeClr val="dk1"/>
                </a:solidFill>
                <a:latin typeface="Calibri"/>
                <a:ea typeface="Calibri"/>
                <a:cs typeface="Calibri"/>
                <a:sym typeface="Calibri"/>
              </a:rPr>
              <a:t>300 k timeline reads/sec vs 12 k tweet writes/sec</a:t>
            </a:r>
            <a:endParaRPr/>
          </a:p>
          <a:p>
            <a:pPr indent="-342900" lvl="0" marL="342900" rtl="0" algn="l">
              <a:spcBef>
                <a:spcPts val="1440"/>
              </a:spcBef>
              <a:spcAft>
                <a:spcPts val="0"/>
              </a:spcAft>
              <a:buClr>
                <a:schemeClr val="dk1"/>
              </a:buClr>
              <a:buSzPts val="3200"/>
              <a:buChar char="•"/>
            </a:pPr>
            <a:r>
              <a:rPr b="1" lang="en-US"/>
              <a:t>Bottleneck: </a:t>
            </a:r>
            <a:r>
              <a:rPr lang="en-US" sz="3200">
                <a:solidFill>
                  <a:schemeClr val="dk1"/>
                </a:solidFill>
                <a:latin typeface="Calibri"/>
                <a:ea typeface="Calibri"/>
                <a:cs typeface="Calibri"/>
                <a:sym typeface="Calibri"/>
              </a:rPr>
              <a:t>expensive joins on every read overwhelmed DB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Figure 1‑2: Home‑Timeline Query (Fan‑Out on Read)</a:t>
            </a:r>
            <a:endParaRPr/>
          </a:p>
        </p:txBody>
      </p:sp>
      <p:pic>
        <p:nvPicPr>
          <p:cNvPr descr="image.png" id="171" name="Google Shape;171;p12"/>
          <p:cNvPicPr preferRelativeResize="0"/>
          <p:nvPr/>
        </p:nvPicPr>
        <p:blipFill rotWithShape="1">
          <a:blip r:embed="rId3">
            <a:alphaModFix/>
          </a:blip>
          <a:srcRect b="0" l="0" r="0" t="0"/>
          <a:stretch/>
        </p:blipFill>
        <p:spPr>
          <a:xfrm>
            <a:off x="457200" y="1472019"/>
            <a:ext cx="7985851" cy="2875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Case Study – Twitter Fan‑Out v2</a:t>
            </a:r>
            <a:endParaRPr/>
          </a:p>
        </p:txBody>
      </p:sp>
      <p:sp>
        <p:nvSpPr>
          <p:cNvPr id="178" name="Google Shape;178;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l">
              <a:spcBef>
                <a:spcPts val="0"/>
              </a:spcBef>
              <a:spcAft>
                <a:spcPts val="0"/>
              </a:spcAft>
              <a:buClr>
                <a:schemeClr val="dk1"/>
              </a:buClr>
              <a:buSzPct val="100000"/>
              <a:buChar char="•"/>
            </a:pPr>
            <a:r>
              <a:rPr b="1" lang="en-US"/>
              <a:t>Approach 2: </a:t>
            </a:r>
            <a:r>
              <a:rPr lang="en-US" sz="3200">
                <a:solidFill>
                  <a:schemeClr val="dk1"/>
                </a:solidFill>
                <a:latin typeface="Calibri"/>
                <a:ea typeface="Calibri"/>
                <a:cs typeface="Calibri"/>
                <a:sym typeface="Calibri"/>
              </a:rPr>
              <a:t>**fan‑out on write** – push tweet into each follower's cache</a:t>
            </a:r>
            <a:endParaRPr/>
          </a:p>
          <a:p>
            <a:pPr indent="-312420" lvl="0" marL="342900" rtl="0" algn="l">
              <a:spcBef>
                <a:spcPts val="1440"/>
              </a:spcBef>
              <a:spcAft>
                <a:spcPts val="0"/>
              </a:spcAft>
              <a:buClr>
                <a:schemeClr val="dk1"/>
              </a:buClr>
              <a:buSzPct val="100000"/>
              <a:buChar char="•"/>
            </a:pPr>
            <a:r>
              <a:rPr b="1" lang="en-US"/>
              <a:t>Average Fan‑Out: </a:t>
            </a:r>
            <a:r>
              <a:rPr lang="en-US" sz="3200">
                <a:solidFill>
                  <a:schemeClr val="dk1"/>
                </a:solidFill>
                <a:latin typeface="Calibri"/>
                <a:ea typeface="Calibri"/>
                <a:cs typeface="Calibri"/>
                <a:sym typeface="Calibri"/>
              </a:rPr>
              <a:t>75 followers ⇒ 4.6 k writes → 345 k cache inserts/sec</a:t>
            </a:r>
            <a:endParaRPr/>
          </a:p>
          <a:p>
            <a:pPr indent="-312420" lvl="0" marL="342900" rtl="0" algn="l">
              <a:spcBef>
                <a:spcPts val="1440"/>
              </a:spcBef>
              <a:spcAft>
                <a:spcPts val="0"/>
              </a:spcAft>
              <a:buClr>
                <a:schemeClr val="dk1"/>
              </a:buClr>
              <a:buSzPct val="100000"/>
              <a:buChar char="•"/>
            </a:pPr>
            <a:r>
              <a:rPr b="1" lang="en-US"/>
              <a:t>Edge Case: </a:t>
            </a:r>
            <a:r>
              <a:rPr lang="en-US" sz="3200">
                <a:solidFill>
                  <a:schemeClr val="dk1"/>
                </a:solidFill>
                <a:latin typeface="Calibri"/>
                <a:ea typeface="Calibri"/>
                <a:cs typeface="Calibri"/>
                <a:sym typeface="Calibri"/>
              </a:rPr>
              <a:t>celebrities with 30 M followers create huge spikes</a:t>
            </a:r>
            <a:endParaRPr/>
          </a:p>
          <a:p>
            <a:pPr indent="-312420" lvl="0" marL="342900" rtl="0" algn="l">
              <a:spcBef>
                <a:spcPts val="1440"/>
              </a:spcBef>
              <a:spcAft>
                <a:spcPts val="0"/>
              </a:spcAft>
              <a:buClr>
                <a:schemeClr val="dk1"/>
              </a:buClr>
              <a:buSzPct val="100000"/>
              <a:buChar char="•"/>
            </a:pPr>
            <a:r>
              <a:rPr b="1" lang="en-US"/>
              <a:t>Hybrid: </a:t>
            </a:r>
            <a:r>
              <a:rPr lang="en-US" sz="3200">
                <a:solidFill>
                  <a:schemeClr val="dk1"/>
                </a:solidFill>
                <a:latin typeface="Calibri"/>
                <a:ea typeface="Calibri"/>
                <a:cs typeface="Calibri"/>
                <a:sym typeface="Calibri"/>
              </a:rPr>
              <a:t>fan‑out most users; fetch celebrity tweets on‑read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Figure 1‑3: Fan‑Out on Write Pipeline</a:t>
            </a:r>
            <a:endParaRPr/>
          </a:p>
        </p:txBody>
      </p:sp>
      <p:pic>
        <p:nvPicPr>
          <p:cNvPr descr="image.png" id="185" name="Google Shape;185;p14"/>
          <p:cNvPicPr preferRelativeResize="0"/>
          <p:nvPr/>
        </p:nvPicPr>
        <p:blipFill rotWithShape="1">
          <a:blip r:embed="rId3">
            <a:alphaModFix/>
          </a:blip>
          <a:srcRect b="0" l="0" r="0" t="0"/>
          <a:stretch/>
        </p:blipFill>
        <p:spPr>
          <a:xfrm>
            <a:off x="215700" y="1234817"/>
            <a:ext cx="8712598" cy="3137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Throughput vs Response Time</a:t>
            </a:r>
            <a:endParaRPr/>
          </a:p>
        </p:txBody>
      </p:sp>
      <p:sp>
        <p:nvSpPr>
          <p:cNvPr id="192" name="Google Shape;192;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Batch Systems: </a:t>
            </a:r>
            <a:r>
              <a:rPr lang="en-US" sz="3200">
                <a:solidFill>
                  <a:schemeClr val="dk1"/>
                </a:solidFill>
                <a:latin typeface="Calibri"/>
                <a:ea typeface="Calibri"/>
                <a:cs typeface="Calibri"/>
                <a:sym typeface="Calibri"/>
              </a:rPr>
              <a:t>optimize **throughput** (records/sec, job runtime)</a:t>
            </a:r>
            <a:endParaRPr/>
          </a:p>
          <a:p>
            <a:pPr indent="-342900" lvl="0" marL="342900" rtl="0" algn="l">
              <a:spcBef>
                <a:spcPts val="1440"/>
              </a:spcBef>
              <a:spcAft>
                <a:spcPts val="0"/>
              </a:spcAft>
              <a:buClr>
                <a:schemeClr val="dk1"/>
              </a:buClr>
              <a:buSzPts val="3200"/>
              <a:buChar char="•"/>
            </a:pPr>
            <a:r>
              <a:rPr b="1" lang="en-US"/>
              <a:t>Online Systems: </a:t>
            </a:r>
            <a:r>
              <a:rPr lang="en-US" sz="3200">
                <a:solidFill>
                  <a:schemeClr val="dk1"/>
                </a:solidFill>
                <a:latin typeface="Calibri"/>
                <a:ea typeface="Calibri"/>
                <a:cs typeface="Calibri"/>
                <a:sym typeface="Calibri"/>
              </a:rPr>
              <a:t>optimize **response time** distribution, not just average</a:t>
            </a:r>
            <a:endParaRPr/>
          </a:p>
          <a:p>
            <a:pPr indent="-342900" lvl="0" marL="342900" rtl="0" algn="l">
              <a:spcBef>
                <a:spcPts val="1440"/>
              </a:spcBef>
              <a:spcAft>
                <a:spcPts val="0"/>
              </a:spcAft>
              <a:buClr>
                <a:schemeClr val="dk1"/>
              </a:buClr>
              <a:buSzPts val="3200"/>
              <a:buChar char="•"/>
            </a:pPr>
            <a:r>
              <a:rPr b="1" lang="en-US"/>
              <a:t>Percentiles: </a:t>
            </a:r>
            <a:r>
              <a:rPr lang="en-US" sz="3200">
                <a:solidFill>
                  <a:schemeClr val="dk1"/>
                </a:solidFill>
                <a:latin typeface="Calibri"/>
                <a:ea typeface="Calibri"/>
                <a:cs typeface="Calibri"/>
                <a:sym typeface="Calibri"/>
              </a:rPr>
              <a:t>p50 median, p95 long tail, p99.9 SLO contracts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Figure 1‑4: Response‑Time Distribution</a:t>
            </a:r>
            <a:endParaRPr/>
          </a:p>
        </p:txBody>
      </p:sp>
      <p:pic>
        <p:nvPicPr>
          <p:cNvPr descr="image.png" id="199" name="Google Shape;199;p16"/>
          <p:cNvPicPr preferRelativeResize="0"/>
          <p:nvPr/>
        </p:nvPicPr>
        <p:blipFill rotWithShape="1">
          <a:blip r:embed="rId3">
            <a:alphaModFix/>
          </a:blip>
          <a:srcRect b="0" l="0" r="0" t="0"/>
          <a:stretch/>
        </p:blipFill>
        <p:spPr>
          <a:xfrm>
            <a:off x="351050" y="1521018"/>
            <a:ext cx="8578598" cy="2397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Tail Latency Amplification</a:t>
            </a:r>
            <a:endParaRPr/>
          </a:p>
        </p:txBody>
      </p:sp>
      <p:sp>
        <p:nvSpPr>
          <p:cNvPr id="206" name="Google Shape;206;p1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Multiple Backend Calls: </a:t>
            </a:r>
            <a:r>
              <a:rPr lang="en-US" sz="3200">
                <a:solidFill>
                  <a:schemeClr val="dk1"/>
                </a:solidFill>
                <a:latin typeface="Calibri"/>
                <a:ea typeface="Calibri"/>
                <a:cs typeface="Calibri"/>
                <a:sym typeface="Calibri"/>
              </a:rPr>
              <a:t>end‑user latency = max(child calls)</a:t>
            </a:r>
            <a:endParaRPr/>
          </a:p>
          <a:p>
            <a:pPr indent="-342900" lvl="0" marL="342900" rtl="0" algn="l">
              <a:spcBef>
                <a:spcPts val="1440"/>
              </a:spcBef>
              <a:spcAft>
                <a:spcPts val="0"/>
              </a:spcAft>
              <a:buClr>
                <a:schemeClr val="dk1"/>
              </a:buClr>
              <a:buSzPts val="3200"/>
              <a:buChar char="•"/>
            </a:pPr>
            <a:r>
              <a:rPr b="1" lang="en-US"/>
              <a:t>Head‑of‑Line Blocking: </a:t>
            </a:r>
            <a:r>
              <a:rPr lang="en-US" sz="3200">
                <a:solidFill>
                  <a:schemeClr val="dk1"/>
                </a:solidFill>
                <a:latin typeface="Calibri"/>
                <a:ea typeface="Calibri"/>
                <a:cs typeface="Calibri"/>
                <a:sym typeface="Calibri"/>
              </a:rPr>
              <a:t>one slow request delays everything queued behind it</a:t>
            </a:r>
            <a:endParaRPr/>
          </a:p>
          <a:p>
            <a:pPr indent="-342900" lvl="0" marL="342900" rtl="0" algn="l">
              <a:spcBef>
                <a:spcPts val="1440"/>
              </a:spcBef>
              <a:spcAft>
                <a:spcPts val="0"/>
              </a:spcAft>
              <a:buClr>
                <a:schemeClr val="dk1"/>
              </a:buClr>
              <a:buSzPts val="3200"/>
              <a:buChar char="•"/>
            </a:pPr>
            <a:r>
              <a:rPr b="1" lang="en-US"/>
              <a:t>Mitigations: </a:t>
            </a:r>
            <a:r>
              <a:rPr lang="en-US" sz="3200">
                <a:solidFill>
                  <a:schemeClr val="dk1"/>
                </a:solidFill>
                <a:latin typeface="Calibri"/>
                <a:ea typeface="Calibri"/>
                <a:cs typeface="Calibri"/>
                <a:sym typeface="Calibri"/>
              </a:rPr>
              <a:t>replicate requests, shed load, prioritize oldest, stage isolation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Figure 1‑5: Tail‑Latency Amplification</a:t>
            </a:r>
            <a:endParaRPr/>
          </a:p>
        </p:txBody>
      </p:sp>
      <p:pic>
        <p:nvPicPr>
          <p:cNvPr descr="image.png" id="213" name="Google Shape;213;p18"/>
          <p:cNvPicPr preferRelativeResize="0"/>
          <p:nvPr/>
        </p:nvPicPr>
        <p:blipFill rotWithShape="1">
          <a:blip r:embed="rId3">
            <a:alphaModFix/>
          </a:blip>
          <a:srcRect b="0" l="0" r="0" t="0"/>
          <a:stretch/>
        </p:blipFill>
        <p:spPr>
          <a:xfrm>
            <a:off x="706200" y="1386295"/>
            <a:ext cx="7243200" cy="3279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4d96ddce64_132_0"/>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Chapter 1: Reliable, Scalable, and Maintainable Applications</a:t>
            </a:r>
            <a:endParaRPr/>
          </a:p>
        </p:txBody>
      </p:sp>
      <p:sp>
        <p:nvSpPr>
          <p:cNvPr id="94" name="Google Shape;94;g34d96ddce64_132_0"/>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solidFill>
                  <a:srgbClr val="888888"/>
                </a:solidFill>
              </a:rPr>
              <a:t>Designing Data‑Intensive Systems – 30‑minute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Scaling Strategies</a:t>
            </a:r>
            <a:endParaRPr/>
          </a:p>
        </p:txBody>
      </p:sp>
      <p:sp>
        <p:nvSpPr>
          <p:cNvPr id="220" name="Google Shape;220;p1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85000" lnSpcReduction="10000"/>
          </a:bodyPr>
          <a:lstStyle/>
          <a:p>
            <a:pPr indent="-312420" lvl="0" marL="342900" rtl="0" algn="l">
              <a:spcBef>
                <a:spcPts val="0"/>
              </a:spcBef>
              <a:spcAft>
                <a:spcPts val="0"/>
              </a:spcAft>
              <a:buClr>
                <a:schemeClr val="dk1"/>
              </a:buClr>
              <a:buSzPct val="100000"/>
              <a:buChar char="•"/>
            </a:pPr>
            <a:r>
              <a:rPr b="1" lang="en-US"/>
              <a:t>Scale Up: </a:t>
            </a:r>
            <a:r>
              <a:rPr lang="en-US" sz="3200">
                <a:solidFill>
                  <a:schemeClr val="dk1"/>
                </a:solidFill>
                <a:latin typeface="Calibri"/>
                <a:ea typeface="Calibri"/>
                <a:cs typeface="Calibri"/>
                <a:sym typeface="Calibri"/>
              </a:rPr>
              <a:t>buy a bigger box – simple but $$$ and capacity caps</a:t>
            </a:r>
            <a:endParaRPr/>
          </a:p>
          <a:p>
            <a:pPr indent="-312420" lvl="0" marL="342900" rtl="0" algn="l">
              <a:spcBef>
                <a:spcPts val="1440"/>
              </a:spcBef>
              <a:spcAft>
                <a:spcPts val="0"/>
              </a:spcAft>
              <a:buClr>
                <a:schemeClr val="dk1"/>
              </a:buClr>
              <a:buSzPct val="100000"/>
              <a:buChar char="•"/>
            </a:pPr>
            <a:r>
              <a:rPr b="1" lang="en-US"/>
              <a:t>Scale Out: </a:t>
            </a:r>
            <a:r>
              <a:rPr lang="en-US" sz="3200">
                <a:solidFill>
                  <a:schemeClr val="dk1"/>
                </a:solidFill>
                <a:latin typeface="Calibri"/>
                <a:ea typeface="Calibri"/>
                <a:cs typeface="Calibri"/>
                <a:sym typeface="Calibri"/>
              </a:rPr>
              <a:t>shard across commodity nodes – complex but elastic</a:t>
            </a:r>
            <a:endParaRPr/>
          </a:p>
          <a:p>
            <a:pPr indent="-312420" lvl="0" marL="342900" rtl="0" algn="l">
              <a:spcBef>
                <a:spcPts val="1440"/>
              </a:spcBef>
              <a:spcAft>
                <a:spcPts val="0"/>
              </a:spcAft>
              <a:buClr>
                <a:schemeClr val="dk1"/>
              </a:buClr>
              <a:buSzPct val="100000"/>
              <a:buChar char="•"/>
            </a:pPr>
            <a:r>
              <a:rPr b="1" lang="en-US"/>
              <a:t>Elasticity: </a:t>
            </a:r>
            <a:r>
              <a:rPr lang="en-US" sz="3200">
                <a:solidFill>
                  <a:schemeClr val="dk1"/>
                </a:solidFill>
                <a:latin typeface="Calibri"/>
                <a:ea typeface="Calibri"/>
                <a:cs typeface="Calibri"/>
                <a:sym typeface="Calibri"/>
              </a:rPr>
              <a:t>auto‑detect load &amp; add/remove resources</a:t>
            </a:r>
            <a:endParaRPr/>
          </a:p>
          <a:p>
            <a:pPr indent="-312420" lvl="0" marL="342900" rtl="0" algn="l">
              <a:spcBef>
                <a:spcPts val="1440"/>
              </a:spcBef>
              <a:spcAft>
                <a:spcPts val="0"/>
              </a:spcAft>
              <a:buClr>
                <a:schemeClr val="dk1"/>
              </a:buClr>
              <a:buSzPct val="100000"/>
              <a:buChar char="•"/>
            </a:pPr>
            <a:r>
              <a:rPr b="1" lang="en-US"/>
              <a:t>Shared‑Nothing: </a:t>
            </a:r>
            <a:r>
              <a:rPr lang="en-US" sz="3200">
                <a:solidFill>
                  <a:schemeClr val="dk1"/>
                </a:solidFill>
                <a:latin typeface="Calibri"/>
                <a:ea typeface="Calibri"/>
                <a:cs typeface="Calibri"/>
                <a:sym typeface="Calibri"/>
              </a:rPr>
              <a:t>each node independent ⇒ easier horizontal growth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Maintainability – Three Design Principles</a:t>
            </a:r>
            <a:endParaRPr/>
          </a:p>
        </p:txBody>
      </p:sp>
      <p:sp>
        <p:nvSpPr>
          <p:cNvPr id="227" name="Google Shape;227;p2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Operability: </a:t>
            </a:r>
            <a:r>
              <a:rPr lang="en-US" sz="3200">
                <a:solidFill>
                  <a:schemeClr val="dk1"/>
                </a:solidFill>
                <a:latin typeface="Calibri"/>
                <a:ea typeface="Calibri"/>
                <a:cs typeface="Calibri"/>
                <a:sym typeface="Calibri"/>
              </a:rPr>
              <a:t>day‑to‑day running *must* be boring</a:t>
            </a:r>
            <a:endParaRPr/>
          </a:p>
          <a:p>
            <a:pPr indent="-342900" lvl="0" marL="342900" rtl="0" algn="l">
              <a:spcBef>
                <a:spcPts val="1440"/>
              </a:spcBef>
              <a:spcAft>
                <a:spcPts val="0"/>
              </a:spcAft>
              <a:buClr>
                <a:schemeClr val="dk1"/>
              </a:buClr>
              <a:buSzPts val="3200"/>
              <a:buChar char="•"/>
            </a:pPr>
            <a:r>
              <a:rPr b="1" lang="en-US"/>
              <a:t>Simplicity: </a:t>
            </a:r>
            <a:r>
              <a:rPr lang="en-US" sz="3200">
                <a:solidFill>
                  <a:schemeClr val="dk1"/>
                </a:solidFill>
                <a:latin typeface="Calibri"/>
                <a:ea typeface="Calibri"/>
                <a:cs typeface="Calibri"/>
                <a:sym typeface="Calibri"/>
              </a:rPr>
              <a:t>fight the **big ball of mud** by removing accidental complexity</a:t>
            </a:r>
            <a:endParaRPr/>
          </a:p>
          <a:p>
            <a:pPr indent="-342900" lvl="0" marL="342900" rtl="0" algn="l">
              <a:spcBef>
                <a:spcPts val="1440"/>
              </a:spcBef>
              <a:spcAft>
                <a:spcPts val="0"/>
              </a:spcAft>
              <a:buClr>
                <a:schemeClr val="dk1"/>
              </a:buClr>
              <a:buSzPts val="3200"/>
              <a:buChar char="•"/>
            </a:pPr>
            <a:r>
              <a:rPr b="1" lang="en-US"/>
              <a:t>Evolvability: </a:t>
            </a:r>
            <a:r>
              <a:rPr lang="en-US" sz="3200">
                <a:solidFill>
                  <a:schemeClr val="dk1"/>
                </a:solidFill>
                <a:latin typeface="Calibri"/>
                <a:ea typeface="Calibri"/>
                <a:cs typeface="Calibri"/>
                <a:sym typeface="Calibri"/>
              </a:rPr>
              <a:t>enable safe, rapid change as requirements shift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Operational Excellence</a:t>
            </a:r>
            <a:endParaRPr/>
          </a:p>
        </p:txBody>
      </p:sp>
      <p:sp>
        <p:nvSpPr>
          <p:cNvPr id="234" name="Google Shape;234;p2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Observability: </a:t>
            </a:r>
            <a:r>
              <a:rPr lang="en-US" sz="3200">
                <a:solidFill>
                  <a:schemeClr val="dk1"/>
                </a:solidFill>
                <a:latin typeface="Calibri"/>
                <a:ea typeface="Calibri"/>
                <a:cs typeface="Calibri"/>
                <a:sym typeface="Calibri"/>
              </a:rPr>
              <a:t>logs, metrics, traces and health checks built‑in</a:t>
            </a:r>
            <a:endParaRPr/>
          </a:p>
          <a:p>
            <a:pPr indent="-342900" lvl="0" marL="342900" rtl="0" algn="l">
              <a:spcBef>
                <a:spcPts val="1440"/>
              </a:spcBef>
              <a:spcAft>
                <a:spcPts val="0"/>
              </a:spcAft>
              <a:buClr>
                <a:schemeClr val="dk1"/>
              </a:buClr>
              <a:buSzPts val="3200"/>
              <a:buChar char="•"/>
            </a:pPr>
            <a:r>
              <a:rPr b="1" lang="en-US"/>
              <a:t>Automation Hooks: </a:t>
            </a:r>
            <a:r>
              <a:rPr lang="en-US" sz="3200">
                <a:solidFill>
                  <a:schemeClr val="dk1"/>
                </a:solidFill>
                <a:latin typeface="Calibri"/>
                <a:ea typeface="Calibri"/>
                <a:cs typeface="Calibri"/>
                <a:sym typeface="Calibri"/>
              </a:rPr>
              <a:t>first‑class support for container orchestration &amp; CI/CD</a:t>
            </a:r>
            <a:endParaRPr/>
          </a:p>
          <a:p>
            <a:pPr indent="-342900" lvl="0" marL="342900" rtl="0" algn="l">
              <a:spcBef>
                <a:spcPts val="1440"/>
              </a:spcBef>
              <a:spcAft>
                <a:spcPts val="0"/>
              </a:spcAft>
              <a:buClr>
                <a:schemeClr val="dk1"/>
              </a:buClr>
              <a:buSzPts val="3200"/>
              <a:buChar char="•"/>
            </a:pPr>
            <a:r>
              <a:rPr b="1" lang="en-US"/>
              <a:t>Predictability: </a:t>
            </a:r>
            <a:r>
              <a:rPr lang="en-US" sz="3200">
                <a:solidFill>
                  <a:schemeClr val="dk1"/>
                </a:solidFill>
                <a:latin typeface="Calibri"/>
                <a:ea typeface="Calibri"/>
                <a:cs typeface="Calibri"/>
                <a:sym typeface="Calibri"/>
              </a:rPr>
              <a:t>clear mental model – 'if I do X, Y happens'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Simplicity through Abstraction</a:t>
            </a:r>
            <a:endParaRPr/>
          </a:p>
        </p:txBody>
      </p:sp>
      <p:sp>
        <p:nvSpPr>
          <p:cNvPr id="241" name="Google Shape;241;p2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Good Abstractions hide *implementation detail* behind a clean façade</a:t>
            </a:r>
            <a:endParaRPr/>
          </a:p>
          <a:p>
            <a:pPr indent="-342900" lvl="0" marL="342900" rtl="0" algn="l">
              <a:spcBef>
                <a:spcPts val="1440"/>
              </a:spcBef>
              <a:spcAft>
                <a:spcPts val="0"/>
              </a:spcAft>
              <a:buClr>
                <a:schemeClr val="dk1"/>
              </a:buClr>
              <a:buSzPts val="3200"/>
              <a:buChar char="•"/>
            </a:pPr>
            <a:r>
              <a:rPr b="1" lang="en-US"/>
              <a:t>Re‑use beats Re‑invent: </a:t>
            </a:r>
            <a:r>
              <a:rPr lang="en-US" sz="3200">
                <a:solidFill>
                  <a:schemeClr val="dk1"/>
                </a:solidFill>
                <a:latin typeface="Calibri"/>
                <a:ea typeface="Calibri"/>
                <a:cs typeface="Calibri"/>
                <a:sym typeface="Calibri"/>
              </a:rPr>
              <a:t>shared components accrue quality improvements</a:t>
            </a:r>
            <a:endParaRPr/>
          </a:p>
          <a:p>
            <a:pPr indent="-342900" lvl="0" marL="342900" rtl="0" algn="l">
              <a:spcBef>
                <a:spcPts val="1440"/>
              </a:spcBef>
              <a:spcAft>
                <a:spcPts val="0"/>
              </a:spcAft>
              <a:buClr>
                <a:schemeClr val="dk1"/>
              </a:buClr>
              <a:buSzPts val="3200"/>
              <a:buChar char="•"/>
            </a:pPr>
            <a:r>
              <a:rPr b="1" lang="en-US"/>
              <a:t>Beware Leaky Layers: </a:t>
            </a:r>
            <a:r>
              <a:rPr lang="en-US" sz="3200">
                <a:solidFill>
                  <a:schemeClr val="dk1"/>
                </a:solidFill>
                <a:latin typeface="Calibri"/>
                <a:ea typeface="Calibri"/>
                <a:cs typeface="Calibri"/>
                <a:sym typeface="Calibri"/>
              </a:rPr>
              <a:t>bad abstractions **add** complexity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Evolvability Patterns</a:t>
            </a:r>
            <a:endParaRPr/>
          </a:p>
        </p:txBody>
      </p:sp>
      <p:sp>
        <p:nvSpPr>
          <p:cNvPr id="248" name="Google Shape;248;p2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Versioned Schemas &amp; APIs: </a:t>
            </a:r>
            <a:r>
              <a:rPr lang="en-US" sz="3200">
                <a:solidFill>
                  <a:schemeClr val="dk1"/>
                </a:solidFill>
                <a:latin typeface="Calibri"/>
                <a:ea typeface="Calibri"/>
                <a:cs typeface="Calibri"/>
                <a:sym typeface="Calibri"/>
              </a:rPr>
              <a:t>additive changes stay backward compatible</a:t>
            </a:r>
            <a:endParaRPr/>
          </a:p>
          <a:p>
            <a:pPr indent="-342900" lvl="0" marL="342900" rtl="0" algn="l">
              <a:spcBef>
                <a:spcPts val="1440"/>
              </a:spcBef>
              <a:spcAft>
                <a:spcPts val="0"/>
              </a:spcAft>
              <a:buClr>
                <a:schemeClr val="dk1"/>
              </a:buClr>
              <a:buSzPts val="3200"/>
              <a:buChar char="•"/>
            </a:pPr>
            <a:r>
              <a:rPr b="1" lang="en-US"/>
              <a:t>Refactoring: </a:t>
            </a:r>
            <a:r>
              <a:rPr lang="en-US" sz="3200">
                <a:solidFill>
                  <a:schemeClr val="dk1"/>
                </a:solidFill>
                <a:latin typeface="Calibri"/>
                <a:ea typeface="Calibri"/>
                <a:cs typeface="Calibri"/>
                <a:sym typeface="Calibri"/>
              </a:rPr>
              <a:t>incremental, test‑driven reorganisations keep code fresh</a:t>
            </a:r>
            <a:endParaRPr/>
          </a:p>
          <a:p>
            <a:pPr indent="-342900" lvl="0" marL="342900" rtl="0" algn="l">
              <a:spcBef>
                <a:spcPts val="1440"/>
              </a:spcBef>
              <a:spcAft>
                <a:spcPts val="0"/>
              </a:spcAft>
              <a:buClr>
                <a:schemeClr val="dk1"/>
              </a:buClr>
              <a:buSzPts val="3200"/>
              <a:buChar char="•"/>
            </a:pPr>
            <a:r>
              <a:rPr b="1" lang="en-US"/>
              <a:t>Modularization: </a:t>
            </a:r>
            <a:r>
              <a:rPr lang="en-US" sz="3200">
                <a:solidFill>
                  <a:schemeClr val="dk1"/>
                </a:solidFill>
                <a:latin typeface="Calibri"/>
                <a:ea typeface="Calibri"/>
                <a:cs typeface="Calibri"/>
                <a:sym typeface="Calibri"/>
              </a:rPr>
              <a:t>isolate contexts to limit blast radius of change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Summary &amp; Takeaways</a:t>
            </a:r>
            <a:endParaRPr/>
          </a:p>
        </p:txBody>
      </p:sp>
      <p:sp>
        <p:nvSpPr>
          <p:cNvPr id="255" name="Google Shape;255;p2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Reliability: </a:t>
            </a:r>
            <a:r>
              <a:rPr lang="en-US" sz="3200">
                <a:solidFill>
                  <a:schemeClr val="dk1"/>
                </a:solidFill>
                <a:latin typeface="Calibri"/>
                <a:ea typeface="Calibri"/>
                <a:cs typeface="Calibri"/>
                <a:sym typeface="Calibri"/>
              </a:rPr>
              <a:t>tolerate faults; focus on user‑visible correctness</a:t>
            </a:r>
            <a:endParaRPr/>
          </a:p>
          <a:p>
            <a:pPr indent="-342900" lvl="0" marL="342900" rtl="0" algn="l">
              <a:spcBef>
                <a:spcPts val="1440"/>
              </a:spcBef>
              <a:spcAft>
                <a:spcPts val="0"/>
              </a:spcAft>
              <a:buClr>
                <a:schemeClr val="dk1"/>
              </a:buClr>
              <a:buSzPts val="3200"/>
              <a:buChar char="•"/>
            </a:pPr>
            <a:r>
              <a:rPr b="1" lang="en-US"/>
              <a:t>Scalability: </a:t>
            </a:r>
            <a:r>
              <a:rPr lang="en-US" sz="3200">
                <a:solidFill>
                  <a:schemeClr val="dk1"/>
                </a:solidFill>
                <a:latin typeface="Calibri"/>
                <a:ea typeface="Calibri"/>
                <a:cs typeface="Calibri"/>
                <a:sym typeface="Calibri"/>
              </a:rPr>
              <a:t>name your load parameters and measure percentile latency</a:t>
            </a:r>
            <a:endParaRPr/>
          </a:p>
          <a:p>
            <a:pPr indent="-342900" lvl="0" marL="342900" rtl="0" algn="l">
              <a:spcBef>
                <a:spcPts val="1440"/>
              </a:spcBef>
              <a:spcAft>
                <a:spcPts val="0"/>
              </a:spcAft>
              <a:buClr>
                <a:schemeClr val="dk1"/>
              </a:buClr>
              <a:buSzPts val="3200"/>
              <a:buChar char="•"/>
            </a:pPr>
            <a:r>
              <a:rPr b="1" lang="en-US"/>
              <a:t>Maintainability: </a:t>
            </a:r>
            <a:r>
              <a:rPr lang="en-US" sz="3200">
                <a:solidFill>
                  <a:schemeClr val="dk1"/>
                </a:solidFill>
                <a:latin typeface="Calibri"/>
                <a:ea typeface="Calibri"/>
                <a:cs typeface="Calibri"/>
                <a:sym typeface="Calibri"/>
              </a:rPr>
              <a:t>design for people – operability, simplicity, evolvability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Questions &amp; Discussion</a:t>
            </a:r>
            <a:endParaRPr/>
          </a:p>
        </p:txBody>
      </p:sp>
      <p:sp>
        <p:nvSpPr>
          <p:cNvPr id="262" name="Google Shape;262;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Which fault has bitten *you* most recently?</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How does your current stack measure p99 latency?</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What part of your system is hardest to change today?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Pillars (1/2)</a:t>
            </a:r>
            <a:endParaRPr/>
          </a:p>
        </p:txBody>
      </p:sp>
      <p:sp>
        <p:nvSpPr>
          <p:cNvPr id="101" name="Google Shape;101;p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b="1" lang="en-US"/>
              <a:t>Reliability: </a:t>
            </a:r>
            <a:r>
              <a:rPr lang="en-US" sz="3200">
                <a:solidFill>
                  <a:schemeClr val="dk1"/>
                </a:solidFill>
                <a:latin typeface="Calibri"/>
                <a:ea typeface="Calibri"/>
                <a:cs typeface="Calibri"/>
                <a:sym typeface="Calibri"/>
              </a:rPr>
              <a:t>continues to deliver the **correct** results even when components misbehave</a:t>
            </a:r>
            <a:endParaRPr/>
          </a:p>
          <a:p>
            <a:pPr indent="-342900" lvl="0" marL="342900" rtl="0" algn="l">
              <a:spcBef>
                <a:spcPts val="1440"/>
              </a:spcBef>
              <a:spcAft>
                <a:spcPts val="0"/>
              </a:spcAft>
              <a:buClr>
                <a:schemeClr val="dk1"/>
              </a:buClr>
              <a:buSzPts val="3200"/>
              <a:buChar char="•"/>
            </a:pPr>
            <a:r>
              <a:rPr b="1" lang="en-US"/>
              <a:t>Scalability: </a:t>
            </a:r>
            <a:r>
              <a:rPr lang="en-US" sz="3200">
                <a:solidFill>
                  <a:schemeClr val="dk1"/>
                </a:solidFill>
                <a:latin typeface="Calibri"/>
                <a:ea typeface="Calibri"/>
                <a:cs typeface="Calibri"/>
                <a:sym typeface="Calibri"/>
              </a:rPr>
              <a:t>maintains acceptable performance when **load parameters** grow</a:t>
            </a:r>
            <a:endParaRPr/>
          </a:p>
          <a:p>
            <a:pPr indent="-342900" lvl="0" marL="342900" rtl="0" algn="l">
              <a:spcBef>
                <a:spcPts val="1440"/>
              </a:spcBef>
              <a:spcAft>
                <a:spcPts val="0"/>
              </a:spcAft>
              <a:buClr>
                <a:schemeClr val="dk1"/>
              </a:buClr>
              <a:buSzPts val="3200"/>
              <a:buChar char="•"/>
            </a:pPr>
            <a:r>
              <a:rPr b="1" lang="en-US"/>
              <a:t>Maintainability: </a:t>
            </a:r>
            <a:r>
              <a:rPr lang="en-US" sz="3200">
                <a:solidFill>
                  <a:schemeClr val="dk1"/>
                </a:solidFill>
                <a:latin typeface="Calibri"/>
                <a:ea typeface="Calibri"/>
                <a:cs typeface="Calibri"/>
                <a:sym typeface="Calibri"/>
              </a:rPr>
              <a:t>remains **easy for humans** to understand, operate, and evolve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Pillars (2/2) – Why They Matter</a:t>
            </a:r>
            <a:endParaRPr/>
          </a:p>
        </p:txBody>
      </p:sp>
      <p:sp>
        <p:nvSpPr>
          <p:cNvPr id="108" name="Google Shape;108;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User Trust: </a:t>
            </a:r>
            <a:r>
              <a:rPr lang="en-US" sz="3200">
                <a:solidFill>
                  <a:schemeClr val="dk1"/>
                </a:solidFill>
                <a:latin typeface="Calibri"/>
                <a:ea typeface="Calibri"/>
                <a:cs typeface="Calibri"/>
                <a:sym typeface="Calibri"/>
              </a:rPr>
              <a:t>outages or corrupt data erode confidence faster than features build it</a:t>
            </a:r>
            <a:endParaRPr/>
          </a:p>
          <a:p>
            <a:pPr indent="-342900" lvl="0" marL="342900" rtl="0" algn="l">
              <a:spcBef>
                <a:spcPts val="1440"/>
              </a:spcBef>
              <a:spcAft>
                <a:spcPts val="0"/>
              </a:spcAft>
              <a:buClr>
                <a:schemeClr val="dk1"/>
              </a:buClr>
              <a:buSzPts val="3200"/>
              <a:buChar char="•"/>
            </a:pPr>
            <a:r>
              <a:rPr b="1" lang="en-US"/>
              <a:t>Cost Curve: </a:t>
            </a:r>
            <a:r>
              <a:rPr lang="en-US" sz="3200">
                <a:solidFill>
                  <a:schemeClr val="dk1"/>
                </a:solidFill>
                <a:latin typeface="Calibri"/>
                <a:ea typeface="Calibri"/>
                <a:cs typeface="Calibri"/>
                <a:sym typeface="Calibri"/>
              </a:rPr>
              <a:t>poorly scaling code forces expensive hardware or rewrites</a:t>
            </a:r>
            <a:endParaRPr/>
          </a:p>
          <a:p>
            <a:pPr indent="-342900" lvl="0" marL="342900" rtl="0" algn="l">
              <a:spcBef>
                <a:spcPts val="1440"/>
              </a:spcBef>
              <a:spcAft>
                <a:spcPts val="0"/>
              </a:spcAft>
              <a:buClr>
                <a:schemeClr val="dk1"/>
              </a:buClr>
              <a:buSzPts val="3200"/>
              <a:buChar char="•"/>
            </a:pPr>
            <a:r>
              <a:rPr b="1" lang="en-US"/>
              <a:t>Team Velocity: </a:t>
            </a:r>
            <a:r>
              <a:rPr lang="en-US" sz="3200">
                <a:solidFill>
                  <a:schemeClr val="dk1"/>
                </a:solidFill>
                <a:latin typeface="Calibri"/>
                <a:ea typeface="Calibri"/>
                <a:cs typeface="Calibri"/>
                <a:sym typeface="Calibri"/>
              </a:rPr>
              <a:t>complex, opaque systems slow every new feature or bug‑fix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Reliability – The Goal</a:t>
            </a:r>
            <a:endParaRPr/>
          </a:p>
        </p:txBody>
      </p:sp>
      <p:sp>
        <p:nvSpPr>
          <p:cNvPr id="115" name="Google Shape;115;p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Work Correctly: </a:t>
            </a:r>
            <a:r>
              <a:rPr lang="en-US" sz="3200">
                <a:solidFill>
                  <a:schemeClr val="dk1"/>
                </a:solidFill>
                <a:latin typeface="Calibri"/>
                <a:ea typeface="Calibri"/>
                <a:cs typeface="Calibri"/>
                <a:sym typeface="Calibri"/>
              </a:rPr>
              <a:t>perform the intended function at the expected performance level</a:t>
            </a:r>
            <a:endParaRPr/>
          </a:p>
          <a:p>
            <a:pPr indent="-342900" lvl="0" marL="342900" rtl="0" algn="l">
              <a:spcBef>
                <a:spcPts val="1440"/>
              </a:spcBef>
              <a:spcAft>
                <a:spcPts val="0"/>
              </a:spcAft>
              <a:buClr>
                <a:schemeClr val="dk1"/>
              </a:buClr>
              <a:buSzPts val="3200"/>
              <a:buChar char="•"/>
            </a:pPr>
            <a:r>
              <a:rPr b="1" lang="en-US"/>
              <a:t>Fault ≠ Failure: </a:t>
            </a:r>
            <a:r>
              <a:rPr lang="en-US" sz="3200">
                <a:solidFill>
                  <a:schemeClr val="dk1"/>
                </a:solidFill>
                <a:latin typeface="Calibri"/>
                <a:ea typeface="Calibri"/>
                <a:cs typeface="Calibri"/>
                <a:sym typeface="Calibri"/>
              </a:rPr>
              <a:t>design so *individual* faults don't become *user‑visible* failures</a:t>
            </a:r>
            <a:endParaRPr/>
          </a:p>
          <a:p>
            <a:pPr indent="-342900" lvl="0" marL="342900" rtl="0" algn="l">
              <a:spcBef>
                <a:spcPts val="1440"/>
              </a:spcBef>
              <a:spcAft>
                <a:spcPts val="0"/>
              </a:spcAft>
              <a:buClr>
                <a:schemeClr val="dk1"/>
              </a:buClr>
              <a:buSzPts val="3200"/>
              <a:buChar char="•"/>
            </a:pPr>
            <a:r>
              <a:rPr b="1" lang="en-US"/>
              <a:t>Fault Tolerance: </a:t>
            </a:r>
            <a:r>
              <a:rPr lang="en-US" sz="3200">
                <a:solidFill>
                  <a:schemeClr val="dk1"/>
                </a:solidFill>
                <a:latin typeface="Calibri"/>
                <a:ea typeface="Calibri"/>
                <a:cs typeface="Calibri"/>
                <a:sym typeface="Calibri"/>
              </a:rPr>
              <a:t>redundancy, isolation, and recovery over prevention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Three Sources of Faults</a:t>
            </a:r>
            <a:endParaRPr/>
          </a:p>
        </p:txBody>
      </p:sp>
      <p:sp>
        <p:nvSpPr>
          <p:cNvPr id="122" name="Google Shape;122;p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Hardware: </a:t>
            </a:r>
            <a:r>
              <a:rPr lang="en-US" sz="3200">
                <a:solidFill>
                  <a:schemeClr val="dk1"/>
                </a:solidFill>
                <a:latin typeface="Calibri"/>
                <a:ea typeface="Calibri"/>
                <a:cs typeface="Calibri"/>
                <a:sym typeface="Calibri"/>
              </a:rPr>
              <a:t>disks die (~1 per day per 10 k drives), power goes out, NICs flap</a:t>
            </a:r>
            <a:endParaRPr/>
          </a:p>
          <a:p>
            <a:pPr indent="-342900" lvl="0" marL="342900" rtl="0" algn="l">
              <a:spcBef>
                <a:spcPts val="1440"/>
              </a:spcBef>
              <a:spcAft>
                <a:spcPts val="0"/>
              </a:spcAft>
              <a:buClr>
                <a:schemeClr val="dk1"/>
              </a:buClr>
              <a:buSzPts val="3200"/>
              <a:buChar char="•"/>
            </a:pPr>
            <a:r>
              <a:rPr b="1" lang="en-US"/>
              <a:t>Software: </a:t>
            </a:r>
            <a:r>
              <a:rPr lang="en-US" sz="3200">
                <a:solidFill>
                  <a:schemeClr val="dk1"/>
                </a:solidFill>
                <a:latin typeface="Calibri"/>
                <a:ea typeface="Calibri"/>
                <a:cs typeface="Calibri"/>
                <a:sym typeface="Calibri"/>
              </a:rPr>
              <a:t>systematic bugs—e.g., Linux leap‑second hang (2012)</a:t>
            </a:r>
            <a:endParaRPr/>
          </a:p>
          <a:p>
            <a:pPr indent="-342900" lvl="0" marL="342900" rtl="0" algn="l">
              <a:spcBef>
                <a:spcPts val="1440"/>
              </a:spcBef>
              <a:spcAft>
                <a:spcPts val="0"/>
              </a:spcAft>
              <a:buClr>
                <a:schemeClr val="dk1"/>
              </a:buClr>
              <a:buSzPts val="3200"/>
              <a:buChar char="•"/>
            </a:pPr>
            <a:r>
              <a:rPr b="1" lang="en-US"/>
              <a:t>Human: </a:t>
            </a:r>
            <a:r>
              <a:rPr lang="en-US" sz="3200">
                <a:solidFill>
                  <a:schemeClr val="dk1"/>
                </a:solidFill>
                <a:latin typeface="Calibri"/>
                <a:ea typeface="Calibri"/>
                <a:cs typeface="Calibri"/>
                <a:sym typeface="Calibri"/>
              </a:rPr>
              <a:t>mis‑configurations dominate outage reports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Figure 1‑1: Composite Data System Architecture</a:t>
            </a:r>
            <a:endParaRPr/>
          </a:p>
        </p:txBody>
      </p:sp>
      <p:pic>
        <p:nvPicPr>
          <p:cNvPr descr="image.png" id="129" name="Google Shape;129;p6"/>
          <p:cNvPicPr preferRelativeResize="0"/>
          <p:nvPr/>
        </p:nvPicPr>
        <p:blipFill rotWithShape="1">
          <a:blip r:embed="rId3">
            <a:alphaModFix/>
          </a:blip>
          <a:srcRect b="0" l="0" r="0" t="0"/>
          <a:stretch/>
        </p:blipFill>
        <p:spPr>
          <a:xfrm>
            <a:off x="1318525" y="714472"/>
            <a:ext cx="6225278" cy="4429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Mitigating Hardware Faults</a:t>
            </a:r>
            <a:endParaRPr/>
          </a:p>
        </p:txBody>
      </p:sp>
      <p:sp>
        <p:nvSpPr>
          <p:cNvPr id="136" name="Google Shape;136;p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Redundancy: </a:t>
            </a:r>
            <a:r>
              <a:rPr lang="en-US" sz="3200">
                <a:solidFill>
                  <a:schemeClr val="dk1"/>
                </a:solidFill>
                <a:latin typeface="Calibri"/>
                <a:ea typeface="Calibri"/>
                <a:cs typeface="Calibri"/>
                <a:sym typeface="Calibri"/>
              </a:rPr>
              <a:t>RAID, dual PSUs, multi‑AZ replicas across failure domains</a:t>
            </a:r>
            <a:endParaRPr/>
          </a:p>
          <a:p>
            <a:pPr indent="-342900" lvl="0" marL="342900" rtl="0" algn="l">
              <a:spcBef>
                <a:spcPts val="1440"/>
              </a:spcBef>
              <a:spcAft>
                <a:spcPts val="0"/>
              </a:spcAft>
              <a:buClr>
                <a:schemeClr val="dk1"/>
              </a:buClr>
              <a:buSzPts val="3200"/>
              <a:buChar char="•"/>
            </a:pPr>
            <a:r>
              <a:rPr b="1" lang="en-US"/>
              <a:t>Automated Failover: </a:t>
            </a:r>
            <a:r>
              <a:rPr lang="en-US" sz="3200">
                <a:solidFill>
                  <a:schemeClr val="dk1"/>
                </a:solidFill>
                <a:latin typeface="Calibri"/>
                <a:ea typeface="Calibri"/>
                <a:cs typeface="Calibri"/>
                <a:sym typeface="Calibri"/>
              </a:rPr>
              <a:t>detect unhealthy nodes &amp; route traffic seamlessly</a:t>
            </a:r>
            <a:endParaRPr/>
          </a:p>
          <a:p>
            <a:pPr indent="-342900" lvl="0" marL="342900" rtl="0" algn="l">
              <a:spcBef>
                <a:spcPts val="1440"/>
              </a:spcBef>
              <a:spcAft>
                <a:spcPts val="0"/>
              </a:spcAft>
              <a:buClr>
                <a:schemeClr val="dk1"/>
              </a:buClr>
              <a:buSzPts val="3200"/>
              <a:buChar char="•"/>
            </a:pPr>
            <a:r>
              <a:rPr b="1" lang="en-US"/>
              <a:t>Rolling Upgrades: </a:t>
            </a:r>
            <a:r>
              <a:rPr lang="en-US" sz="3200">
                <a:solidFill>
                  <a:schemeClr val="dk1"/>
                </a:solidFill>
                <a:latin typeface="Calibri"/>
                <a:ea typeface="Calibri"/>
                <a:cs typeface="Calibri"/>
                <a:sym typeface="Calibri"/>
              </a:rPr>
              <a:t>design so individual machines can be rebooted anytime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Mitigating Software Faults</a:t>
            </a:r>
            <a:endParaRPr/>
          </a:p>
        </p:txBody>
      </p:sp>
      <p:sp>
        <p:nvSpPr>
          <p:cNvPr id="143" name="Google Shape;143;p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Defense in Depth: </a:t>
            </a:r>
            <a:r>
              <a:rPr lang="en-US" sz="3200">
                <a:solidFill>
                  <a:schemeClr val="dk1"/>
                </a:solidFill>
                <a:latin typeface="Calibri"/>
                <a:ea typeface="Calibri"/>
                <a:cs typeface="Calibri"/>
                <a:sym typeface="Calibri"/>
              </a:rPr>
              <a:t>isolation (process / containers) to limit blast radius</a:t>
            </a:r>
            <a:endParaRPr/>
          </a:p>
          <a:p>
            <a:pPr indent="-342900" lvl="0" marL="342900" rtl="0" algn="l">
              <a:spcBef>
                <a:spcPts val="1440"/>
              </a:spcBef>
              <a:spcAft>
                <a:spcPts val="0"/>
              </a:spcAft>
              <a:buClr>
                <a:schemeClr val="dk1"/>
              </a:buClr>
              <a:buSzPts val="3200"/>
              <a:buChar char="•"/>
            </a:pPr>
            <a:r>
              <a:rPr b="1" lang="en-US"/>
              <a:t>Inject Failure: </a:t>
            </a:r>
            <a:r>
              <a:rPr lang="en-US" sz="3200">
                <a:solidFill>
                  <a:schemeClr val="dk1"/>
                </a:solidFill>
                <a:latin typeface="Calibri"/>
                <a:ea typeface="Calibri"/>
                <a:cs typeface="Calibri"/>
                <a:sym typeface="Calibri"/>
              </a:rPr>
              <a:t>Chaos Engineering validates error‑handling paths</a:t>
            </a:r>
            <a:endParaRPr/>
          </a:p>
          <a:p>
            <a:pPr indent="-342900" lvl="0" marL="342900" rtl="0" algn="l">
              <a:spcBef>
                <a:spcPts val="1440"/>
              </a:spcBef>
              <a:spcAft>
                <a:spcPts val="0"/>
              </a:spcAft>
              <a:buClr>
                <a:schemeClr val="dk1"/>
              </a:buClr>
              <a:buSzPts val="3200"/>
              <a:buChar char="•"/>
            </a:pPr>
            <a:r>
              <a:rPr b="1" lang="en-US"/>
              <a:t>Observability: </a:t>
            </a:r>
            <a:r>
              <a:rPr lang="en-US" sz="3200">
                <a:solidFill>
                  <a:schemeClr val="dk1"/>
                </a:solidFill>
                <a:latin typeface="Calibri"/>
                <a:ea typeface="Calibri"/>
                <a:cs typeface="Calibri"/>
                <a:sym typeface="Calibri"/>
              </a:rPr>
              <a:t>metrics, structured logs &amp; tracing expose latent defects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