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8895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1" roundtripDataSignature="AMtx7mhqsXuyLpA6X5FKMhi4CwZjFadQ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6b44710e5_0_16:notes"/>
          <p:cNvSpPr/>
          <p:nvPr>
            <p:ph idx="2" type="sldImg"/>
          </p:nvPr>
        </p:nvSpPr>
        <p:spPr>
          <a:xfrm>
            <a:off x="-499505" y="0"/>
            <a:ext cx="3999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 name="Google Shape;82;g356b44710e5_0_1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950">
                <a:solidFill>
                  <a:schemeClr val="dk1"/>
                </a:solidFill>
              </a:rPr>
              <a:t>PLEASE choose "I don't know" instead of guessing because guessing the right answers disrupts this process</a:t>
            </a:r>
            <a:endParaRPr sz="1950">
              <a:solidFill>
                <a:schemeClr val="dk1"/>
              </a:solidFill>
            </a:endParaRPr>
          </a:p>
          <a:p>
            <a:pPr indent="0" lvl="0" marL="0" rtl="0" algn="l">
              <a:spcBef>
                <a:spcPts val="0"/>
              </a:spcBef>
              <a:spcAft>
                <a:spcPts val="0"/>
              </a:spcAft>
              <a:buNone/>
            </a:pPr>
            <a:br>
              <a:rPr lang="en-US"/>
            </a:br>
            <a:r>
              <a:rPr lang="en-US"/>
              <a:t>If you think you'll get the answers wrong please take the quiz. We actually ignore correct answers and only focus on what people get wrong.</a:t>
            </a:r>
            <a:endParaRPr/>
          </a:p>
        </p:txBody>
      </p:sp>
      <p:sp>
        <p:nvSpPr>
          <p:cNvPr id="83" name="Google Shape;83;g356b44710e5_0_16: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Focus on the root node labelled </a:t>
            </a:r>
            <a:r>
              <a:rPr b="1" lang="en-US"/>
              <a:t>user 251</a:t>
            </a:r>
            <a:r>
              <a:rPr lang="en-US"/>
              <a:t>. </a:t>
            </a:r>
            <a:br>
              <a:rPr lang="en-US"/>
            </a:br>
            <a:endParaRPr/>
          </a:p>
          <a:p>
            <a:pPr indent="0" lvl="0" marL="0" rtl="0" algn="l">
              <a:spcBef>
                <a:spcPts val="0"/>
              </a:spcBef>
              <a:spcAft>
                <a:spcPts val="0"/>
              </a:spcAft>
              <a:buNone/>
            </a:pPr>
            <a:r>
              <a:rPr lang="en-US"/>
              <a:t>Branches descend to embedded arrays: </a:t>
            </a:r>
            <a:r>
              <a:rPr b="1" lang="en-US"/>
              <a:t>positions</a:t>
            </a:r>
            <a:r>
              <a:rPr lang="en-US"/>
              <a:t> and </a:t>
            </a:r>
            <a:r>
              <a:rPr b="1" lang="en-US"/>
              <a:t>education</a:t>
            </a:r>
            <a:r>
              <a:rPr lang="en-US"/>
              <a:t>.  </a:t>
            </a:r>
            <a:br>
              <a:rPr lang="en-US"/>
            </a:br>
            <a:endParaRPr/>
          </a:p>
          <a:p>
            <a:pPr indent="0" lvl="0" marL="0" rtl="0" algn="l">
              <a:spcBef>
                <a:spcPts val="0"/>
              </a:spcBef>
              <a:spcAft>
                <a:spcPts val="0"/>
              </a:spcAft>
              <a:buNone/>
            </a:pPr>
            <a:r>
              <a:rPr lang="en-US"/>
              <a:t>Because the JSON document mirrors this tree, a single `findOne({user_id:251})` returns everything.  </a:t>
            </a:r>
            <a:br>
              <a:rPr lang="en-US"/>
            </a:br>
            <a:endParaRPr/>
          </a:p>
          <a:p>
            <a:pPr indent="0" lvl="0" marL="0" rtl="0" algn="l">
              <a:spcBef>
                <a:spcPts val="0"/>
              </a:spcBef>
              <a:spcAft>
                <a:spcPts val="0"/>
              </a:spcAft>
              <a:buNone/>
            </a:pPr>
            <a:r>
              <a:rPr lang="en-US"/>
              <a:t>Fields like —</a:t>
            </a:r>
            <a:r>
              <a:rPr b="1" lang="en-US"/>
              <a:t>job_title</a:t>
            </a:r>
            <a:r>
              <a:rPr lang="en-US"/>
              <a:t>, </a:t>
            </a:r>
            <a:r>
              <a:rPr b="1" lang="en-US"/>
              <a:t>organization</a:t>
            </a:r>
            <a:r>
              <a:rPr lang="en-US"/>
              <a:t>—travel with each array element, sacrificing some space to gain locality.</a:t>
            </a:r>
            <a:br>
              <a:rPr lang="en-US"/>
            </a:br>
            <a:r>
              <a:rPr lang="en-US"/>
              <a:t>  </a:t>
            </a:r>
            <a:endParaRPr/>
          </a:p>
          <a:p>
            <a:pPr indent="0" lvl="0" marL="0" rtl="0" algn="l">
              <a:spcBef>
                <a:spcPts val="0"/>
              </a:spcBef>
              <a:spcAft>
                <a:spcPts val="0"/>
              </a:spcAft>
              <a:buNone/>
            </a:pPr>
            <a:r>
              <a:rPr lang="en-US"/>
              <a:t>This tree only works for one‑to‑many edges; the moment two résumés reference the same organisation we face duplication or additional collections.</a:t>
            </a:r>
            <a:endParaRPr/>
          </a:p>
        </p:txBody>
      </p:sp>
      <p:sp>
        <p:nvSpPr>
          <p:cNvPr id="150" name="Google Shape;150;p8: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As LinkedIn adds company pages, school pages and peer recommendations, the data morphs from a neat tree into a graph.  </a:t>
            </a:r>
            <a:endParaRPr/>
          </a:p>
          <a:p>
            <a:pPr indent="0" lvl="0" marL="0" rtl="0" algn="l">
              <a:spcBef>
                <a:spcPts val="0"/>
              </a:spcBef>
              <a:spcAft>
                <a:spcPts val="0"/>
              </a:spcAft>
              <a:buNone/>
            </a:pPr>
            <a:br>
              <a:rPr lang="en-US"/>
            </a:br>
            <a:r>
              <a:rPr lang="en-US"/>
              <a:t>Every extra line is a join the document database cannot execute natively; developers must choose between client‑side joins or denormalising.  </a:t>
            </a:r>
            <a:endParaRPr/>
          </a:p>
          <a:p>
            <a:pPr indent="0" lvl="0" marL="0" rtl="0" algn="l">
              <a:spcBef>
                <a:spcPts val="0"/>
              </a:spcBef>
              <a:spcAft>
                <a:spcPts val="0"/>
              </a:spcAft>
              <a:buNone/>
            </a:pPr>
            <a:br>
              <a:rPr lang="en-US"/>
            </a:br>
            <a:r>
              <a:rPr lang="en-US"/>
              <a:t>Neither is free: the former hurts latency, the latter complicates consistency.  </a:t>
            </a:r>
            <a:endParaRPr/>
          </a:p>
          <a:p>
            <a:pPr indent="0" lvl="0" marL="0" rtl="0" algn="l">
              <a:spcBef>
                <a:spcPts val="0"/>
              </a:spcBef>
              <a:spcAft>
                <a:spcPts val="0"/>
              </a:spcAft>
              <a:buNone/>
            </a:pPr>
            <a:r>
              <a:rPr lang="en-US"/>
              <a:t>This visual sets the stage for graph databases later in the talk.</a:t>
            </a:r>
            <a:endParaRPr/>
          </a:p>
        </p:txBody>
      </p:sp>
      <p:sp>
        <p:nvSpPr>
          <p:cNvPr id="158" name="Google Shape;158;p9: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1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Re‑use the tree diagram to emphasise locality.  </a:t>
            </a:r>
            <a:br>
              <a:rPr lang="en-US"/>
            </a:br>
            <a:endParaRPr/>
          </a:p>
          <a:p>
            <a:pPr indent="0" lvl="0" marL="0" rtl="0" algn="l">
              <a:spcBef>
                <a:spcPts val="0"/>
              </a:spcBef>
              <a:spcAft>
                <a:spcPts val="0"/>
              </a:spcAft>
              <a:buNone/>
            </a:pPr>
            <a:r>
              <a:rPr lang="en-US"/>
              <a:t>When the application routinely needs the full subtree—say to render a LinkedIn profile—storing it contiguously is a big win: fewer disk seeks, predictable I/O.  </a:t>
            </a:r>
            <a:br>
              <a:rPr lang="en-US"/>
            </a:br>
            <a:endParaRPr/>
          </a:p>
          <a:p>
            <a:pPr indent="0" lvl="0" marL="0" rtl="0" algn="l">
              <a:spcBef>
                <a:spcPts val="0"/>
              </a:spcBef>
              <a:spcAft>
                <a:spcPts val="0"/>
              </a:spcAft>
              <a:buNone/>
            </a:pPr>
            <a:r>
              <a:rPr lang="en-US"/>
              <a:t>But locality is a double‑edged sword: any update that grows the document forces a rewrite, making write amplification proportional to document size.  </a:t>
            </a:r>
            <a:endParaRPr/>
          </a:p>
        </p:txBody>
      </p:sp>
      <p:sp>
        <p:nvSpPr>
          <p:cNvPr id="166" name="Google Shape;166;p1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1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Coined at a casual meetup, the term **NoSQL** caught on because it bundled several dissatisfactions: rigid schemas, licence costs, and single‑node ceilings.  </a:t>
            </a:r>
            <a:br>
              <a:rPr lang="en-US"/>
            </a:br>
            <a:endParaRPr/>
          </a:p>
          <a:p>
            <a:pPr indent="0" lvl="0" marL="0" rtl="0" algn="l">
              <a:spcBef>
                <a:spcPts val="0"/>
              </a:spcBef>
              <a:spcAft>
                <a:spcPts val="0"/>
              </a:spcAft>
              <a:buNone/>
            </a:pPr>
            <a:r>
              <a:rPr lang="en-US"/>
              <a:t>Modern architectures increasingly embrace **polyglot persistence**—it is normal for the same product to keep payments in Postgres, events in Kafka, search in Elasticsearch and graphs in Neo4j.  </a:t>
            </a:r>
            <a:br>
              <a:rPr lang="en-US"/>
            </a:br>
            <a:endParaRPr/>
          </a:p>
          <a:p>
            <a:pPr indent="0" lvl="0" marL="0" rtl="0" algn="l">
              <a:spcBef>
                <a:spcPts val="0"/>
              </a:spcBef>
              <a:spcAft>
                <a:spcPts val="0"/>
              </a:spcAft>
              <a:buNone/>
            </a:pPr>
            <a:r>
              <a:rPr lang="en-US"/>
              <a:t>This mindset reframes the question from *Which database is best?* to *Which database is best for this access pattern?*</a:t>
            </a:r>
            <a:endParaRPr/>
          </a:p>
        </p:txBody>
      </p:sp>
      <p:sp>
        <p:nvSpPr>
          <p:cNvPr id="174" name="Google Shape;174;p10: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6b44710e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6b44710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Lets have an open </a:t>
            </a:r>
            <a:r>
              <a:rPr lang="en-US"/>
              <a:t>discussion</a:t>
            </a:r>
            <a:r>
              <a:rPr lang="en-US"/>
              <a:t> about this system design challenge which relies on polyglot persistence. In the </a:t>
            </a:r>
            <a:r>
              <a:rPr lang="en-US"/>
              <a:t>next slide I’ll present a scenario and I want people from the audience to tell me which data stores will be a good fit. You are not limited to the options here. The only requirement is to explain why you choose which option.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p1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Don’t read these notes out loud:</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US"/>
              <a:t>Any solution that addresses the high writes and reads appropriately is good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Also needs to address how to recover from crashes to prevent data loss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How to score quickly</a:t>
            </a:r>
            <a:endParaRPr/>
          </a:p>
          <a:p>
            <a:pPr indent="0" lvl="0" marL="0" rtl="0" algn="l">
              <a:spcBef>
                <a:spcPts val="0"/>
              </a:spcBef>
              <a:spcAft>
                <a:spcPts val="0"/>
              </a:spcAft>
              <a:buNone/>
            </a:pPr>
            <a:r>
              <a:rPr lang="en-US"/>
              <a:t>	•	Green flag answer:</a:t>
            </a:r>
            <a:endParaRPr/>
          </a:p>
          <a:p>
            <a:pPr indent="0" lvl="0" marL="0" rtl="0" algn="l">
              <a:spcBef>
                <a:spcPts val="0"/>
              </a:spcBef>
              <a:spcAft>
                <a:spcPts val="0"/>
              </a:spcAft>
              <a:buNone/>
            </a:pPr>
            <a:r>
              <a:rPr lang="en-US"/>
              <a:t>“I’d keep the battle state in Redis Cluster for sub-ms ops; every mutation is also written asynchronously to Kafka, then persisted into DynamoDB/S3 for recovery and analytics.”</a:t>
            </a:r>
            <a:endParaRPr/>
          </a:p>
          <a:p>
            <a:pPr indent="0" lvl="0" marL="0" rtl="0" algn="l">
              <a:spcBef>
                <a:spcPts val="0"/>
              </a:spcBef>
              <a:spcAft>
                <a:spcPts val="0"/>
              </a:spcAft>
              <a:buNone/>
            </a:pPr>
            <a:r>
              <a:rPr lang="en-US"/>
              <a:t>	•	Yellow flag:</a:t>
            </a:r>
            <a:endParaRPr/>
          </a:p>
          <a:p>
            <a:pPr indent="0" lvl="0" marL="0" rtl="0" algn="l">
              <a:spcBef>
                <a:spcPts val="0"/>
              </a:spcBef>
              <a:spcAft>
                <a:spcPts val="0"/>
              </a:spcAft>
              <a:buNone/>
            </a:pPr>
            <a:r>
              <a:rPr lang="en-US"/>
              <a:t>Mentions Cassandra or MongoDB in place of Redis but still combines with cache/event log.</a:t>
            </a:r>
            <a:endParaRPr/>
          </a:p>
          <a:p>
            <a:pPr indent="0" lvl="0" marL="0" rtl="0" algn="l">
              <a:spcBef>
                <a:spcPts val="0"/>
              </a:spcBef>
              <a:spcAft>
                <a:spcPts val="0"/>
              </a:spcAft>
              <a:buNone/>
            </a:pPr>
            <a:r>
              <a:rPr lang="en-US"/>
              <a:t>	•	Red flag:</a:t>
            </a:r>
            <a:endParaRPr/>
          </a:p>
          <a:p>
            <a:pPr indent="0" lvl="0" marL="0" rtl="0" algn="l">
              <a:spcBef>
                <a:spcPts val="0"/>
              </a:spcBef>
              <a:spcAft>
                <a:spcPts val="0"/>
              </a:spcAft>
              <a:buNone/>
            </a:pPr>
            <a:r>
              <a:rPr lang="en-US"/>
              <a:t>Relies solely on Postgres/MySQL for live play, or confuses queue with datastore.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One-liner the stand-in can 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“Remember, we need both a lightning-fast in-memory store for the current battle and a durable log for replay or audit.  If your design covers those and avoids hot partitions, you’re on the right track!”</a:t>
            </a:r>
            <a:endParaRPr/>
          </a:p>
        </p:txBody>
      </p:sp>
      <p:sp>
        <p:nvSpPr>
          <p:cNvPr id="186" name="Google Shape;186;p11: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6b44710e5_0_11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g356b44710e5_0_11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356b44710e5_0_117: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56b44710e5_0_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g356b44710e5_0_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Lets contrast two versions of the same feature request: split full names into first and last.</a:t>
            </a:r>
            <a:endParaRPr/>
          </a:p>
        </p:txBody>
      </p:sp>
      <p:sp>
        <p:nvSpPr>
          <p:cNvPr id="200" name="Google Shape;200;g356b44710e5_0_6: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56b44710e5_0_12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g356b44710e5_0_12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SQL the change is explicit—`ALTER TABLE users ADD COLUMN first_name text;` possibly followed by an `UPDATE`.  </a:t>
            </a:r>
            <a:endParaRPr/>
          </a:p>
          <a:p>
            <a:pPr indent="0" lvl="0" marL="0" rtl="0" algn="l">
              <a:spcBef>
                <a:spcPts val="0"/>
              </a:spcBef>
              <a:spcAft>
                <a:spcPts val="0"/>
              </a:spcAft>
              <a:buNone/>
            </a:pPr>
            <a:r>
              <a:rPr lang="en-US"/>
              <a:t>Contrary to folklore, most engines apply these types of migrations in milliseconds, though MySQL’s historical table‑copy penalty spawned tools like pt‑online‑schema‑change.</a:t>
            </a:r>
            <a:endParaRPr/>
          </a:p>
        </p:txBody>
      </p:sp>
      <p:sp>
        <p:nvSpPr>
          <p:cNvPr id="207" name="Google Shape;207;g356b44710e5_0_123: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6b44710e5_0_13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g356b44710e5_0_13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a schemaless store you simply start writing new documents; legacy readers detect the absence of *first_name* and derive it.  </a:t>
            </a:r>
            <a:endParaRPr/>
          </a:p>
          <a:p>
            <a:pPr indent="0" lvl="0" marL="0" rtl="0" algn="l">
              <a:spcBef>
                <a:spcPts val="0"/>
              </a:spcBef>
              <a:spcAft>
                <a:spcPts val="0"/>
              </a:spcAft>
              <a:buNone/>
            </a:pPr>
            <a:r>
              <a:rPr lang="en-US"/>
              <a:t>Both strategies cost engineering time, just at different stages; what looks agile today can incur subtle complexity tomorrow.  </a:t>
            </a:r>
            <a:endParaRPr/>
          </a:p>
          <a:p>
            <a:pPr indent="0" lvl="0" marL="0" rtl="0" algn="l">
              <a:spcBef>
                <a:spcPts val="0"/>
              </a:spcBef>
              <a:spcAft>
                <a:spcPts val="0"/>
              </a:spcAft>
              <a:buNone/>
            </a:pPr>
            <a:r>
              <a:rPr lang="en-US"/>
              <a:t>Many teams now embed unstructured JSON inside relational tables to mix guarantees with flexibility.</a:t>
            </a:r>
            <a:endParaRPr/>
          </a:p>
        </p:txBody>
      </p:sp>
      <p:sp>
        <p:nvSpPr>
          <p:cNvPr id="215" name="Google Shape;215;g356b44710e5_0_13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Welcome everyone. This thirty‑minute session distills Chapter 2 of **“Designing Data‑Intensive Applications”**. </a:t>
            </a:r>
            <a:endParaRPr/>
          </a:p>
          <a:p>
            <a:pPr indent="0" lvl="0" marL="0" rtl="0" algn="l">
              <a:spcBef>
                <a:spcPts val="0"/>
              </a:spcBef>
              <a:spcAft>
                <a:spcPts val="0"/>
              </a:spcAft>
              <a:buNone/>
            </a:pPr>
            <a:r>
              <a:rPr lang="en-US"/>
              <a:t>We will trace the evolution from hierarchical and relational data models through today’s document and graph paradigms, and we will explore how query languages—from SQL to SPARQL—shape the way we think about data. </a:t>
            </a:r>
            <a:endParaRPr/>
          </a:p>
          <a:p>
            <a:pPr indent="0" lvl="0" marL="0" rtl="0" algn="l">
              <a:spcBef>
                <a:spcPts val="0"/>
              </a:spcBef>
              <a:spcAft>
                <a:spcPts val="0"/>
              </a:spcAft>
              <a:buNone/>
            </a:pPr>
            <a:r>
              <a:rPr lang="en-US"/>
              <a:t>Whether you build APIs, architect storage layers, or optimise queries, understanding the trade‑offs behind each model will help you choose the right tool and avoid costly rewrites later. </a:t>
            </a:r>
            <a:endParaRPr/>
          </a:p>
          <a:p>
            <a:pPr indent="0" lvl="0" marL="0" rtl="0" algn="l">
              <a:spcBef>
                <a:spcPts val="0"/>
              </a:spcBef>
              <a:spcAft>
                <a:spcPts val="0"/>
              </a:spcAft>
              <a:buNone/>
            </a:pPr>
            <a:r>
              <a:rPr lang="en-US"/>
              <a:t>I will first give a high‑level map of key concepts, then dive into each model with concrete diagrams and code samples lifted directly from the book. </a:t>
            </a:r>
            <a:endParaRPr/>
          </a:p>
          <a:p>
            <a:pPr indent="0" lvl="0" marL="0" rtl="0" algn="l">
              <a:spcBef>
                <a:spcPts val="0"/>
              </a:spcBef>
              <a:spcAft>
                <a:spcPts val="0"/>
              </a:spcAft>
              <a:buNone/>
            </a:pPr>
            <a:r>
              <a:rPr lang="en-US"/>
              <a:t>By the end you should be able to:  </a:t>
            </a:r>
            <a:endParaRPr/>
          </a:p>
          <a:p>
            <a:pPr indent="0" lvl="0" marL="0" rtl="0" algn="l">
              <a:spcBef>
                <a:spcPts val="0"/>
              </a:spcBef>
              <a:spcAft>
                <a:spcPts val="0"/>
              </a:spcAft>
              <a:buNone/>
            </a:pPr>
            <a:r>
              <a:rPr lang="en-US"/>
              <a:t>• recognise when documents beat tables,  </a:t>
            </a:r>
            <a:endParaRPr/>
          </a:p>
          <a:p>
            <a:pPr indent="0" lvl="0" marL="0" rtl="0" algn="l">
              <a:spcBef>
                <a:spcPts val="0"/>
              </a:spcBef>
              <a:spcAft>
                <a:spcPts val="0"/>
              </a:spcAft>
              <a:buNone/>
            </a:pPr>
            <a:r>
              <a:rPr lang="en-US"/>
              <a:t>• spot impedance mismatches early,  </a:t>
            </a:r>
            <a:endParaRPr/>
          </a:p>
          <a:p>
            <a:pPr indent="0" lvl="0" marL="0" rtl="0" algn="l">
              <a:spcBef>
                <a:spcPts val="0"/>
              </a:spcBef>
              <a:spcAft>
                <a:spcPts val="0"/>
              </a:spcAft>
              <a:buNone/>
            </a:pPr>
            <a:r>
              <a:rPr lang="en-US"/>
              <a:t>• articulate why declarative languages improve performance,  </a:t>
            </a:r>
            <a:endParaRPr/>
          </a:p>
          <a:p>
            <a:pPr indent="0" lvl="0" marL="0" rtl="0" algn="l">
              <a:spcBef>
                <a:spcPts val="0"/>
              </a:spcBef>
              <a:spcAft>
                <a:spcPts val="0"/>
              </a:spcAft>
              <a:buNone/>
            </a:pPr>
            <a:r>
              <a:rPr lang="en-US"/>
              <a:t>• and explain how property graphs and triple‑stores unlock highly connected data.  </a:t>
            </a:r>
            <a:endParaRPr/>
          </a:p>
          <a:p>
            <a:pPr indent="0" lvl="0" marL="0" rtl="0" algn="l">
              <a:spcBef>
                <a:spcPts val="0"/>
              </a:spcBef>
              <a:spcAft>
                <a:spcPts val="0"/>
              </a:spcAft>
              <a:buNone/>
            </a:pPr>
            <a:r>
              <a:rPr lang="en-US"/>
              <a:t>Please jot down questions as we go—we will have time at the end. Let us begin.</a:t>
            </a:r>
            <a:endParaRPr/>
          </a:p>
        </p:txBody>
      </p:sp>
      <p:sp>
        <p:nvSpPr>
          <p:cNvPr id="92" name="Google Shape;92;p1: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56b44710e5_0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56b44710e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56b44710e5_0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56b44710e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is useful in large scale </a:t>
            </a:r>
            <a:r>
              <a:rPr lang="en-US"/>
              <a:t>distributed</a:t>
            </a:r>
            <a:r>
              <a:rPr lang="en-US"/>
              <a:t> systems where data flows through many microservices before reaching the destination where it will be used</a:t>
            </a:r>
            <a:endParaRPr/>
          </a:p>
          <a:p>
            <a:pPr indent="0" lvl="0" marL="0" rtl="0" algn="l">
              <a:spcBef>
                <a:spcPts val="0"/>
              </a:spcBef>
              <a:spcAft>
                <a:spcPts val="0"/>
              </a:spcAft>
              <a:buNone/>
            </a:pPr>
            <a:br>
              <a:rPr lang="en-US"/>
            </a:br>
            <a:r>
              <a:rPr lang="en-US"/>
              <a:t>It avoid needing to modify all services within that read path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1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Use the classic animal filtering example:  </a:t>
            </a:r>
            <a:endParaRPr/>
          </a:p>
          <a:p>
            <a:pPr indent="0" lvl="0" marL="0" rtl="0" algn="l">
              <a:spcBef>
                <a:spcPts val="0"/>
              </a:spcBef>
              <a:spcAft>
                <a:spcPts val="0"/>
              </a:spcAft>
              <a:buNone/>
            </a:pPr>
            <a:r>
              <a:rPr lang="en-US"/>
              <a:t>Imperative JavaScript loops over `animals[]` comparing each family. Declarative SQL simply says `SELECT * FROM animals WHERE family = 'Sharks';`  </a:t>
            </a:r>
            <a:endParaRPr/>
          </a:p>
          <a:p>
            <a:pPr indent="0" lvl="0" marL="0" rtl="0" algn="l">
              <a:spcBef>
                <a:spcPts val="0"/>
              </a:spcBef>
              <a:spcAft>
                <a:spcPts val="0"/>
              </a:spcAft>
              <a:buNone/>
            </a:pPr>
            <a:r>
              <a:rPr lang="en-US"/>
              <a:t>The latter is shorter **and** allows the engine to pick an index, push predicates, or parallelise execution without changing code.  </a:t>
            </a:r>
            <a:endParaRPr/>
          </a:p>
          <a:p>
            <a:pPr indent="0" lvl="0" marL="0" rtl="0" algn="l">
              <a:spcBef>
                <a:spcPts val="0"/>
              </a:spcBef>
              <a:spcAft>
                <a:spcPts val="0"/>
              </a:spcAft>
              <a:buNone/>
            </a:pPr>
            <a:r>
              <a:rPr lang="en-US"/>
              <a:t>This separation of concern is why declarative languages have aged so well and why even MapReduce jobs are now wrapped in higher‑level DSLs.</a:t>
            </a:r>
            <a:endParaRPr/>
          </a:p>
        </p:txBody>
      </p:sp>
      <p:sp>
        <p:nvSpPr>
          <p:cNvPr id="235" name="Google Shape;235;p13: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1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Walk through the JavaScript shown in the book: the map extracts *year‑month* and emits `numAnimals`; the reduce sums the array of counts.  </a:t>
            </a:r>
            <a:endParaRPr/>
          </a:p>
          <a:p>
            <a:pPr indent="0" lvl="0" marL="0" rtl="0" algn="l">
              <a:spcBef>
                <a:spcPts val="0"/>
              </a:spcBef>
              <a:spcAft>
                <a:spcPts val="0"/>
              </a:spcAft>
              <a:buNone/>
            </a:pPr>
            <a:r>
              <a:rPr lang="en-US"/>
              <a:t>Stress purity constraints: no side effects, no secondary queries.  </a:t>
            </a:r>
            <a:endParaRPr/>
          </a:p>
          <a:p>
            <a:pPr indent="0" lvl="0" marL="0" rtl="0" algn="l">
              <a:spcBef>
                <a:spcPts val="0"/>
              </a:spcBef>
              <a:spcAft>
                <a:spcPts val="0"/>
              </a:spcAft>
              <a:buNone/>
            </a:pPr>
            <a:r>
              <a:rPr lang="en-US"/>
              <a:t>Then contrast with Mongo’s newer pipeline—`$match`, `$group`, `$sum`—which is closer to SQL and easier for the optimiser to rearrange.  </a:t>
            </a:r>
            <a:endParaRPr/>
          </a:p>
          <a:p>
            <a:pPr indent="0" lvl="0" marL="0" rtl="0" algn="l">
              <a:spcBef>
                <a:spcPts val="0"/>
              </a:spcBef>
              <a:spcAft>
                <a:spcPts val="0"/>
              </a:spcAft>
              <a:buNone/>
            </a:pPr>
            <a:r>
              <a:rPr lang="en-US"/>
              <a:t>Point out that Hadoop‑era MapReduce popularised horizontal scalability but has since been largely abstracted away by Spark, Presto and Beam.</a:t>
            </a:r>
            <a:endParaRPr/>
          </a:p>
        </p:txBody>
      </p:sp>
      <p:sp>
        <p:nvSpPr>
          <p:cNvPr id="242" name="Google Shape;242;p1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p2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Wrap up the narrative:  </a:t>
            </a:r>
            <a:endParaRPr/>
          </a:p>
          <a:p>
            <a:pPr indent="0" lvl="0" marL="0" rtl="0" algn="l">
              <a:spcBef>
                <a:spcPts val="0"/>
              </a:spcBef>
              <a:spcAft>
                <a:spcPts val="0"/>
              </a:spcAft>
              <a:buNone/>
            </a:pPr>
            <a:r>
              <a:rPr lang="en-US"/>
              <a:t>Relational, document and graph models are complementary, not replacements.  </a:t>
            </a:r>
            <a:endParaRPr/>
          </a:p>
          <a:p>
            <a:pPr indent="0" lvl="0" marL="0" rtl="0" algn="l">
              <a:spcBef>
                <a:spcPts val="0"/>
              </a:spcBef>
              <a:spcAft>
                <a:spcPts val="0"/>
              </a:spcAft>
              <a:buNone/>
            </a:pPr>
            <a:r>
              <a:rPr lang="en-US"/>
              <a:t>Evaluate by query shape, update patterns, team skill and ecosystem maturity.  </a:t>
            </a:r>
            <a:endParaRPr/>
          </a:p>
          <a:p>
            <a:pPr indent="0" lvl="0" marL="0" rtl="0" algn="l">
              <a:spcBef>
                <a:spcPts val="0"/>
              </a:spcBef>
              <a:spcAft>
                <a:spcPts val="0"/>
              </a:spcAft>
              <a:buNone/>
            </a:pPr>
            <a:r>
              <a:rPr lang="en-US"/>
              <a:t>Use declarative languages wherever possible—they future‑proof your code by isolating you from physical storage decisions.</a:t>
            </a:r>
            <a:endParaRPr/>
          </a:p>
        </p:txBody>
      </p:sp>
      <p:sp>
        <p:nvSpPr>
          <p:cNvPr id="249" name="Google Shape;249;p20: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5" name="Google Shape;255;p2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Thank the audience and open the floor.  </a:t>
            </a:r>
            <a:endParaRPr/>
          </a:p>
          <a:p>
            <a:pPr indent="0" lvl="0" marL="0" rtl="0" algn="l">
              <a:spcBef>
                <a:spcPts val="0"/>
              </a:spcBef>
              <a:spcAft>
                <a:spcPts val="0"/>
              </a:spcAft>
              <a:buNone/>
            </a:pPr>
            <a:r>
              <a:rPr lang="en-US"/>
              <a:t>Good prompts include asking who has performed a painful schema migration or who has denormalised for performance.  </a:t>
            </a:r>
            <a:endParaRPr/>
          </a:p>
          <a:p>
            <a:pPr indent="0" lvl="0" marL="0" rtl="0" algn="l">
              <a:spcBef>
                <a:spcPts val="0"/>
              </a:spcBef>
              <a:spcAft>
                <a:spcPts val="0"/>
              </a:spcAft>
              <a:buNone/>
            </a:pPr>
            <a:r>
              <a:rPr lang="en-US"/>
              <a:t>Encourage experience sharing—stories anchor these abstract ideas.</a:t>
            </a:r>
            <a:endParaRPr/>
          </a:p>
        </p:txBody>
      </p:sp>
      <p:sp>
        <p:nvSpPr>
          <p:cNvPr id="256" name="Google Shape;256;p21: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6b44710e5_0_10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g356b44710e5_0_10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slide orients the audience. </a:t>
            </a:r>
            <a:br>
              <a:rPr lang="en-US"/>
            </a:br>
            <a:endParaRPr/>
          </a:p>
          <a:p>
            <a:pPr indent="0" lvl="0" marL="0" rtl="0" algn="l">
              <a:spcBef>
                <a:spcPts val="0"/>
              </a:spcBef>
              <a:spcAft>
                <a:spcPts val="0"/>
              </a:spcAft>
              <a:buNone/>
            </a:pPr>
            <a:r>
              <a:rPr lang="en-US"/>
              <a:t>First, we will briefly revisit why choosing a data model is not merely a storage decision but a cognitive framework that influences every layer above it. </a:t>
            </a:r>
            <a:br>
              <a:rPr lang="en-US"/>
            </a:br>
            <a:endParaRPr/>
          </a:p>
          <a:p>
            <a:pPr indent="0" lvl="0" marL="0" rtl="0" algn="l">
              <a:spcBef>
                <a:spcPts val="0"/>
              </a:spcBef>
              <a:spcAft>
                <a:spcPts val="0"/>
              </a:spcAft>
              <a:buNone/>
            </a:pPr>
            <a:r>
              <a:rPr lang="en-US"/>
              <a:t>Next, we compare the long‑standing relational model with the increasingly common document model (SQL vs NoSQL), teasing out cases where JSON’s hierarchical representation shines. </a:t>
            </a:r>
            <a:br>
              <a:rPr lang="en-US"/>
            </a:br>
            <a:endParaRPr/>
          </a:p>
          <a:p>
            <a:pPr indent="0" lvl="0" marL="0" rtl="0" algn="l">
              <a:spcBef>
                <a:spcPts val="0"/>
              </a:spcBef>
              <a:spcAft>
                <a:spcPts val="0"/>
              </a:spcAft>
              <a:buNone/>
            </a:pPr>
            <a:r>
              <a:rPr lang="en-US"/>
              <a:t>That naturally leads to schema flexibility and the deep performance implication of locality—how bytes on disk map to objects in memory. </a:t>
            </a:r>
            <a:br>
              <a:rPr lang="en-US"/>
            </a:br>
            <a:endParaRPr/>
          </a:p>
          <a:p>
            <a:pPr indent="0" lvl="0" marL="0" rtl="0" algn="l">
              <a:spcBef>
                <a:spcPts val="0"/>
              </a:spcBef>
              <a:spcAft>
                <a:spcPts val="0"/>
              </a:spcAft>
              <a:buNone/>
            </a:pPr>
            <a:r>
              <a:rPr lang="en-US"/>
              <a:t>We then widen the lens to query paradigms: declarative SQL, functional MapReduce, and pipeline abstractions such as MongoDB’s aggregator. </a:t>
            </a:r>
            <a:br>
              <a:rPr lang="en-US"/>
            </a:br>
            <a:endParaRPr/>
          </a:p>
          <a:p>
            <a:pPr indent="0" lvl="0" marL="0" rtl="0" algn="l">
              <a:spcBef>
                <a:spcPts val="0"/>
              </a:spcBef>
              <a:spcAft>
                <a:spcPts val="0"/>
              </a:spcAft>
              <a:buNone/>
            </a:pPr>
            <a:r>
              <a:rPr lang="en-US"/>
              <a:t>Finally, we venture into graph territory, examining how property graphs and triple‑stores solve many‑to‑many relationships, and we sample three expressive languages: Cypher, SPARQL and Datalog. </a:t>
            </a:r>
            <a:endParaRPr/>
          </a:p>
        </p:txBody>
      </p:sp>
      <p:sp>
        <p:nvSpPr>
          <p:cNvPr id="107" name="Google Shape;107;g356b44710e5_0_101: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Before diving into specific models, we establish four foundational terms.  </a:t>
            </a:r>
            <a:endParaRPr/>
          </a:p>
          <a:p>
            <a:pPr indent="0" lvl="0" marL="0" rtl="0" algn="l">
              <a:spcBef>
                <a:spcPts val="0"/>
              </a:spcBef>
              <a:spcAft>
                <a:spcPts val="0"/>
              </a:spcAft>
              <a:buNone/>
            </a:pPr>
            <a:r>
              <a:rPr lang="en-US"/>
              <a:t>**Data model** is the explicit vocabulary that lets software agree on shape, constraints and operations. Think of it as the grammar of data.  </a:t>
            </a:r>
            <a:endParaRPr/>
          </a:p>
          <a:p>
            <a:pPr indent="0" lvl="0" marL="0" rtl="0" algn="l">
              <a:spcBef>
                <a:spcPts val="0"/>
              </a:spcBef>
              <a:spcAft>
                <a:spcPts val="0"/>
              </a:spcAft>
              <a:buNone/>
            </a:pPr>
            <a:r>
              <a:rPr lang="en-US"/>
              <a:t>A **schema** can be enforced when data is written—classical SQL—or interpreted lazily when read, common in document stores.  </a:t>
            </a:r>
            <a:endParaRPr/>
          </a:p>
          <a:p>
            <a:pPr indent="0" lvl="0" marL="0" rtl="0" algn="l">
              <a:spcBef>
                <a:spcPts val="0"/>
              </a:spcBef>
              <a:spcAft>
                <a:spcPts val="0"/>
              </a:spcAft>
              <a:buNone/>
            </a:pPr>
            <a:r>
              <a:rPr lang="en-US"/>
              <a:t>**Impedance mismatch** is a hardware analogy describing the friction when object‑oriented code must map to tables; ORMs help but never remove it entirely.  </a:t>
            </a:r>
            <a:endParaRPr/>
          </a:p>
          <a:p>
            <a:pPr indent="0" lvl="0" marL="0" rtl="0" algn="l">
              <a:spcBef>
                <a:spcPts val="0"/>
              </a:spcBef>
              <a:spcAft>
                <a:spcPts val="0"/>
              </a:spcAft>
              <a:buNone/>
            </a:pPr>
            <a:r>
              <a:rPr lang="en-US"/>
              <a:t>Finally, **locality** captures the performance edge we gain when bytes that are read together live next to each other on disk or in cache.  </a:t>
            </a:r>
            <a:endParaRPr/>
          </a:p>
          <a:p>
            <a:pPr indent="0" lvl="0" marL="0" rtl="0" algn="l">
              <a:spcBef>
                <a:spcPts val="0"/>
              </a:spcBef>
              <a:spcAft>
                <a:spcPts val="0"/>
              </a:spcAft>
              <a:buNone/>
            </a:pPr>
            <a:r>
              <a:rPr lang="en-US"/>
              <a:t>These four ideas will recur, so lock them in now.</a:t>
            </a:r>
            <a:endParaRPr/>
          </a:p>
        </p:txBody>
      </p:sp>
      <p:sp>
        <p:nvSpPr>
          <p:cNvPr id="114" name="Google Shape;114;p3: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Why spend half an hour on theory? Because the choice of model surfaces in every performance incident, every refactor and every scaling project.  </a:t>
            </a:r>
            <a:br>
              <a:rPr lang="en-US"/>
            </a:br>
            <a:endParaRPr/>
          </a:p>
          <a:p>
            <a:pPr indent="0" lvl="0" marL="0" rtl="0" algn="l">
              <a:spcBef>
                <a:spcPts val="0"/>
              </a:spcBef>
              <a:spcAft>
                <a:spcPts val="0"/>
              </a:spcAft>
              <a:buNone/>
            </a:pPr>
            <a:r>
              <a:rPr lang="en-US"/>
              <a:t>When the layout on disk mirrors the application’s access pattern, caches warm quickly, and indexes are simple.  </a:t>
            </a:r>
            <a:br>
              <a:rPr lang="en-US"/>
            </a:br>
            <a:endParaRPr/>
          </a:p>
          <a:p>
            <a:pPr indent="0" lvl="0" marL="0" rtl="0" algn="l">
              <a:spcBef>
                <a:spcPts val="0"/>
              </a:spcBef>
              <a:spcAft>
                <a:spcPts val="0"/>
              </a:spcAft>
              <a:buNone/>
            </a:pPr>
            <a:r>
              <a:rPr lang="en-US"/>
              <a:t>When tables collide with the developer’s mental model, code accrues hacks and duplication.  </a:t>
            </a:r>
            <a:br>
              <a:rPr lang="en-US"/>
            </a:br>
            <a:endParaRPr/>
          </a:p>
          <a:p>
            <a:pPr indent="0" lvl="0" marL="0" rtl="0" algn="l">
              <a:spcBef>
                <a:spcPts val="0"/>
              </a:spcBef>
              <a:spcAft>
                <a:spcPts val="0"/>
              </a:spcAft>
              <a:buNone/>
            </a:pPr>
            <a:r>
              <a:rPr lang="en-US"/>
              <a:t>In distributed systems, the true cost of a join explodes—pushing some teams toward denormalisation, others toward graph stores. </a:t>
            </a:r>
            <a:br>
              <a:rPr lang="en-US"/>
            </a:br>
            <a:r>
              <a:rPr lang="en-US"/>
              <a:t> </a:t>
            </a:r>
            <a:endParaRPr/>
          </a:p>
          <a:p>
            <a:pPr indent="0" lvl="0" marL="0" rtl="0" algn="l">
              <a:spcBef>
                <a:spcPts val="0"/>
              </a:spcBef>
              <a:spcAft>
                <a:spcPts val="0"/>
              </a:spcAft>
              <a:buNone/>
            </a:pPr>
            <a:r>
              <a:rPr lang="en-US"/>
              <a:t>Lastly, schemas that are either too rigid or too lax can turn a harmless feature request into a multi‑week migration.  </a:t>
            </a:r>
            <a:endParaRPr/>
          </a:p>
          <a:p>
            <a:pPr indent="0" lvl="0" marL="0" rtl="0" algn="l">
              <a:spcBef>
                <a:spcPts val="0"/>
              </a:spcBef>
              <a:spcAft>
                <a:spcPts val="0"/>
              </a:spcAft>
              <a:buNone/>
            </a:pPr>
            <a:r>
              <a:rPr lang="en-US"/>
              <a:t>With the stakes clarified, let’s explore the concrete models.</a:t>
            </a:r>
            <a:endParaRPr/>
          </a:p>
        </p:txBody>
      </p:sp>
      <p:sp>
        <p:nvSpPr>
          <p:cNvPr id="121" name="Google Shape;121;p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500">
                <a:solidFill>
                  <a:schemeClr val="dk1"/>
                </a:solidFill>
                <a:latin typeface="Calibri"/>
                <a:ea typeface="Calibri"/>
                <a:cs typeface="Calibri"/>
                <a:sym typeface="Calibri"/>
              </a:rPr>
              <a:t>OLTP - Online transaction processing</a:t>
            </a:r>
            <a:br>
              <a:rPr lang="en-US"/>
            </a:br>
            <a:br>
              <a:rPr lang="en-US"/>
            </a:br>
            <a:r>
              <a:rPr lang="en-US"/>
              <a:t>The relational model, conceived by Edgar F. Codd in 1970, treats every dataset as a set of tuples in relations—what we call rows in tables.  </a:t>
            </a:r>
            <a:br>
              <a:rPr lang="en-US"/>
            </a:br>
            <a:endParaRPr/>
          </a:p>
          <a:p>
            <a:pPr indent="0" lvl="0" marL="0" rtl="0" algn="l">
              <a:spcBef>
                <a:spcPts val="0"/>
              </a:spcBef>
              <a:spcAft>
                <a:spcPts val="0"/>
              </a:spcAft>
              <a:buNone/>
            </a:pPr>
            <a:r>
              <a:rPr lang="en-US"/>
              <a:t>Because order is irrelevant, the optimizer is free to reorganise storage, build indexes and rewrite plans without breaking semantics.  </a:t>
            </a:r>
            <a:endParaRPr/>
          </a:p>
          <a:p>
            <a:pPr indent="0" lvl="0" marL="0" rtl="0" algn="l">
              <a:spcBef>
                <a:spcPts val="0"/>
              </a:spcBef>
              <a:spcAft>
                <a:spcPts val="0"/>
              </a:spcAft>
              <a:buNone/>
            </a:pPr>
            <a:r>
              <a:rPr lang="en-US"/>
              <a:t>ACID transactions—Atomic, Consistent, Isolated, Durable—make it the bedrock for banking, reservations and later web workloads. </a:t>
            </a:r>
            <a:br>
              <a:rPr lang="en-US"/>
            </a:br>
            <a:r>
              <a:rPr lang="en-US"/>
              <a:t> </a:t>
            </a:r>
            <a:endParaRPr/>
          </a:p>
          <a:p>
            <a:pPr indent="0" lvl="0" marL="0" rtl="0" algn="l">
              <a:spcBef>
                <a:spcPts val="0"/>
              </a:spcBef>
              <a:spcAft>
                <a:spcPts val="0"/>
              </a:spcAft>
              <a:buNone/>
            </a:pPr>
            <a:r>
              <a:rPr lang="en-US"/>
              <a:t>Crucially, **joins** let one table reference another through foreign keys, eliminating duplication at the price of extra lookups. Normal forms 1 through 3 formalise when to split tables.  (Deep dive doc will be sent out that walks </a:t>
            </a:r>
            <a:r>
              <a:rPr lang="en-US"/>
              <a:t>through the "normal forms")</a:t>
            </a:r>
            <a:br>
              <a:rPr lang="en-US"/>
            </a:br>
            <a:endParaRPr/>
          </a:p>
          <a:p>
            <a:pPr indent="0" lvl="0" marL="0" rtl="0" algn="l">
              <a:spcBef>
                <a:spcPts val="0"/>
              </a:spcBef>
              <a:spcAft>
                <a:spcPts val="0"/>
              </a:spcAft>
              <a:buNone/>
            </a:pPr>
            <a:r>
              <a:rPr lang="en-US"/>
              <a:t>For three decades relational databases dominated because no competitor matched their mix of flexibility and safety.</a:t>
            </a:r>
            <a:endParaRPr/>
          </a:p>
        </p:txBody>
      </p:sp>
      <p:sp>
        <p:nvSpPr>
          <p:cNvPr id="128" name="Google Shape;128;p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 name="Google Shape;134;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Document databases treat each record as a standalone JSON or BSON document. Nested arrays capture one‑to‑many relations inline, so the entire résumé or order ships in a single fetch.  </a:t>
            </a:r>
            <a:endParaRPr/>
          </a:p>
          <a:p>
            <a:pPr indent="0" lvl="0" marL="0" rtl="0" algn="l">
              <a:spcBef>
                <a:spcPts val="0"/>
              </a:spcBef>
              <a:spcAft>
                <a:spcPts val="0"/>
              </a:spcAft>
              <a:buNone/>
            </a:pPr>
            <a:r>
              <a:rPr lang="en-US"/>
              <a:t>With **schema‑on‑read** we trade compile‑time guarantees for agility—new fields can appear without DDL.  </a:t>
            </a:r>
            <a:endParaRPr/>
          </a:p>
          <a:p>
            <a:pPr indent="0" lvl="0" marL="0" rtl="0" algn="l">
              <a:spcBef>
                <a:spcPts val="0"/>
              </a:spcBef>
              <a:spcAft>
                <a:spcPts val="0"/>
              </a:spcAft>
              <a:buNone/>
            </a:pPr>
            <a:r>
              <a:rPr lang="en-US"/>
              <a:t>Developers often claim this closes the impedance mismatch: the in‑memory representation resembles what’s on disk.  </a:t>
            </a:r>
            <a:endParaRPr/>
          </a:p>
          <a:p>
            <a:pPr indent="0" lvl="0" marL="0" rtl="0" algn="l">
              <a:spcBef>
                <a:spcPts val="0"/>
              </a:spcBef>
              <a:spcAft>
                <a:spcPts val="0"/>
              </a:spcAft>
              <a:buNone/>
            </a:pPr>
            <a:r>
              <a:rPr lang="en-US"/>
              <a:t>That said, documents excel only when relationships rarely cross document boundaries, otherwise duplication or multi‑query gymnastics rear their head.  </a:t>
            </a:r>
            <a:endParaRPr/>
          </a:p>
          <a:p>
            <a:pPr indent="0" lvl="0" marL="0" rtl="0" algn="l">
              <a:spcBef>
                <a:spcPts val="0"/>
              </a:spcBef>
              <a:spcAft>
                <a:spcPts val="0"/>
              </a:spcAft>
              <a:buNone/>
            </a:pPr>
            <a:r>
              <a:rPr lang="en-US"/>
              <a:t>The model surged with the web 2.0 era through engines like MongoDB, CouchDB and RethinkDB.</a:t>
            </a:r>
            <a:endParaRPr/>
          </a:p>
        </p:txBody>
      </p:sp>
      <p:sp>
        <p:nvSpPr>
          <p:cNvPr id="135" name="Google Shape;135;p6: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Let's</a:t>
            </a:r>
            <a:r>
              <a:rPr lang="en-US"/>
              <a:t> walk through an example using LinkedIn profiles</a:t>
            </a:r>
            <a:endParaRPr/>
          </a:p>
          <a:p>
            <a:pPr indent="0" lvl="0" marL="0" rtl="0" algn="l">
              <a:spcBef>
                <a:spcPts val="0"/>
              </a:spcBef>
              <a:spcAft>
                <a:spcPts val="0"/>
              </a:spcAft>
              <a:buNone/>
            </a:pPr>
            <a:br>
              <a:rPr lang="en-US"/>
            </a:br>
            <a:r>
              <a:rPr lang="en-US"/>
              <a:t>On the left you see the user interface sketch; on the right four tables.  </a:t>
            </a:r>
            <a:br>
              <a:rPr lang="en-US"/>
            </a:br>
            <a:endParaRPr/>
          </a:p>
          <a:p>
            <a:pPr indent="0" lvl="0" marL="0" rtl="0" algn="l">
              <a:spcBef>
                <a:spcPts val="0"/>
              </a:spcBef>
              <a:spcAft>
                <a:spcPts val="0"/>
              </a:spcAft>
              <a:buNone/>
            </a:pPr>
            <a:r>
              <a:rPr lang="en-US"/>
              <a:t>Follow the arrows: the **users** table’s primary key *user_id = 251* fans out to **positions**, **education**, **contact_info**.  </a:t>
            </a:r>
            <a:endParaRPr/>
          </a:p>
          <a:p>
            <a:pPr indent="0" lvl="0" marL="0" rtl="0" algn="l">
              <a:spcBef>
                <a:spcPts val="0"/>
              </a:spcBef>
              <a:spcAft>
                <a:spcPts val="0"/>
              </a:spcAft>
              <a:buNone/>
            </a:pPr>
            <a:br>
              <a:rPr lang="en-US"/>
            </a:br>
            <a:r>
              <a:rPr lang="en-US"/>
              <a:t>Each child table contains multiple rows per user, establishing one‑to‑many relationships.  </a:t>
            </a:r>
            <a:endParaRPr/>
          </a:p>
          <a:p>
            <a:pPr indent="0" lvl="0" marL="0" rtl="0" algn="l">
              <a:spcBef>
                <a:spcPts val="0"/>
              </a:spcBef>
              <a:spcAft>
                <a:spcPts val="0"/>
              </a:spcAft>
              <a:buNone/>
            </a:pPr>
            <a:br>
              <a:rPr lang="en-US"/>
            </a:br>
            <a:r>
              <a:rPr lang="en-US"/>
              <a:t>While this structure is elegant on paper and prevents duplication, rendering a single profile triggers at least four joins or round‑trips (seperate queries).  </a:t>
            </a:r>
            <a:endParaRPr/>
          </a:p>
          <a:p>
            <a:pPr indent="0" lvl="0" marL="0" rtl="0" algn="l">
              <a:spcBef>
                <a:spcPts val="0"/>
              </a:spcBef>
              <a:spcAft>
                <a:spcPts val="0"/>
              </a:spcAft>
              <a:buNone/>
            </a:pPr>
            <a:br>
              <a:rPr lang="en-US"/>
            </a:br>
            <a:r>
              <a:rPr lang="en-US"/>
              <a:t>In latency‑sensitive APIs it quickly becomes a bottleneck, motivating the document alternative we will see next.</a:t>
            </a:r>
            <a:endParaRPr/>
          </a:p>
        </p:txBody>
      </p:sp>
      <p:sp>
        <p:nvSpPr>
          <p:cNvPr id="142" name="Google Shape;142;p7: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1792288" y="612775"/>
            <a:ext cx="5486400" cy="4114800"/>
          </a:xfrm>
          <a:prstGeom prst="rect">
            <a:avLst/>
          </a:prstGeom>
          <a:noFill/>
          <a:ln>
            <a:noFill/>
          </a:ln>
        </p:spPr>
      </p:sp>
      <p:sp>
        <p:nvSpPr>
          <p:cNvPr id="64" name="Google Shape;64;p3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drive.google.com/file/d/1Zjm0nNzQAI8hXAlNK-FDsnLJR3-TIWeH/view" TargetMode="Externa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hyperlink" Target="https://www.uber.com/en-GB/blog/microservice-architectur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356b44710e5_0_16"/>
          <p:cNvSpPr txBox="1"/>
          <p:nvPr>
            <p:ph type="ctrTitle"/>
          </p:nvPr>
        </p:nvSpPr>
        <p:spPr>
          <a:xfrm>
            <a:off x="914171" y="510066"/>
            <a:ext cx="10360500" cy="1470000"/>
          </a:xfrm>
          <a:prstGeom prst="rect">
            <a:avLst/>
          </a:prstGeom>
          <a:noFill/>
          <a:ln>
            <a:noFill/>
          </a:ln>
        </p:spPr>
        <p:txBody>
          <a:bodyPr anchorCtr="0" anchor="ctr" bIns="60925" lIns="121875" spcFirstLastPara="1" rIns="121875" wrap="square" tIns="60925">
            <a:normAutofit/>
          </a:bodyPr>
          <a:lstStyle/>
          <a:p>
            <a:pPr indent="0" lvl="0" marL="0" rtl="0" algn="ctr">
              <a:spcBef>
                <a:spcPts val="0"/>
              </a:spcBef>
              <a:spcAft>
                <a:spcPts val="0"/>
              </a:spcAft>
              <a:buClr>
                <a:schemeClr val="dk1"/>
              </a:buClr>
              <a:buSzPts val="5900"/>
              <a:buFont typeface="Calibri"/>
              <a:buNone/>
            </a:pPr>
            <a:r>
              <a:rPr lang="en-US"/>
              <a:t>5 	Question Zoom Quiz</a:t>
            </a:r>
            <a:endParaRPr/>
          </a:p>
        </p:txBody>
      </p:sp>
      <p:sp>
        <p:nvSpPr>
          <p:cNvPr id="86" name="Google Shape;86;g356b44710e5_0_16"/>
          <p:cNvSpPr txBox="1"/>
          <p:nvPr>
            <p:ph idx="1" type="subTitle"/>
          </p:nvPr>
        </p:nvSpPr>
        <p:spPr>
          <a:xfrm>
            <a:off x="1017275" y="2128250"/>
            <a:ext cx="10154400" cy="1616100"/>
          </a:xfrm>
          <a:prstGeom prst="rect">
            <a:avLst/>
          </a:prstGeom>
          <a:noFill/>
          <a:ln>
            <a:noFill/>
          </a:ln>
        </p:spPr>
        <p:txBody>
          <a:bodyPr anchorCtr="0" anchor="t" bIns="60925" lIns="121875" spcFirstLastPara="1" rIns="121875" wrap="square" tIns="60925">
            <a:normAutofit/>
          </a:bodyPr>
          <a:lstStyle/>
          <a:p>
            <a:pPr indent="0" lvl="0" marL="0" rtl="0" algn="ctr">
              <a:spcBef>
                <a:spcPts val="0"/>
              </a:spcBef>
              <a:spcAft>
                <a:spcPts val="0"/>
              </a:spcAft>
              <a:buClr>
                <a:srgbClr val="888888"/>
              </a:buClr>
              <a:buSzPts val="4300"/>
              <a:buNone/>
            </a:pPr>
            <a:r>
              <a:rPr lang="en-US" sz="3400">
                <a:solidFill>
                  <a:srgbClr val="FF0000"/>
                </a:solidFill>
              </a:rPr>
              <a:t>PLEASE choose "I don't know" instead of guessing because guessing the right answers disrupts this process</a:t>
            </a:r>
            <a:endParaRPr sz="3400">
              <a:solidFill>
                <a:srgbClr val="FF0000"/>
              </a:solidFill>
            </a:endParaRPr>
          </a:p>
        </p:txBody>
      </p:sp>
      <p:sp>
        <p:nvSpPr>
          <p:cNvPr id="87" name="Google Shape;87;g356b44710e5_0_16"/>
          <p:cNvSpPr txBox="1"/>
          <p:nvPr/>
        </p:nvSpPr>
        <p:spPr>
          <a:xfrm>
            <a:off x="1133550" y="5278541"/>
            <a:ext cx="10360500" cy="908100"/>
          </a:xfrm>
          <a:prstGeom prst="rect">
            <a:avLst/>
          </a:prstGeom>
          <a:noFill/>
          <a:ln>
            <a:noFill/>
          </a:ln>
        </p:spPr>
        <p:txBody>
          <a:bodyPr anchorCtr="0" anchor="t" bIns="121875" lIns="121875" spcFirstLastPara="1" rIns="121875" wrap="square" tIns="121875">
            <a:spAutoFit/>
          </a:bodyPr>
          <a:lstStyle/>
          <a:p>
            <a:pPr indent="0" lvl="0" marL="0" rtl="0" algn="ctr">
              <a:spcBef>
                <a:spcPts val="0"/>
              </a:spcBef>
              <a:spcAft>
                <a:spcPts val="0"/>
              </a:spcAft>
              <a:buNone/>
            </a:pPr>
            <a:r>
              <a:rPr b="1" lang="en-US" sz="4300">
                <a:solidFill>
                  <a:srgbClr val="888888"/>
                </a:solidFill>
                <a:latin typeface="Calibri"/>
                <a:ea typeface="Calibri"/>
                <a:cs typeface="Calibri"/>
                <a:sym typeface="Calibri"/>
              </a:rPr>
              <a:t>Once the quiz reaches quorum we'll start.</a:t>
            </a:r>
            <a:endParaRPr b="1" sz="1900"/>
          </a:p>
        </p:txBody>
      </p:sp>
      <p:sp>
        <p:nvSpPr>
          <p:cNvPr id="88" name="Google Shape;88;g356b44710e5_0_16"/>
          <p:cNvSpPr txBox="1"/>
          <p:nvPr/>
        </p:nvSpPr>
        <p:spPr>
          <a:xfrm>
            <a:off x="1416850" y="3497975"/>
            <a:ext cx="89832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800">
                <a:solidFill>
                  <a:srgbClr val="FF0000"/>
                </a:solidFill>
                <a:latin typeface="Calibri"/>
                <a:ea typeface="Calibri"/>
                <a:cs typeface="Calibri"/>
                <a:sym typeface="Calibri"/>
              </a:rPr>
              <a:t>The goal isn't to be right. We actually </a:t>
            </a:r>
            <a:r>
              <a:rPr b="1" lang="en-US" sz="2800">
                <a:solidFill>
                  <a:srgbClr val="FF0000"/>
                </a:solidFill>
                <a:latin typeface="Calibri"/>
                <a:ea typeface="Calibri"/>
                <a:cs typeface="Calibri"/>
                <a:sym typeface="Calibri"/>
              </a:rPr>
              <a:t>ignore</a:t>
            </a:r>
            <a:r>
              <a:rPr lang="en-US" sz="2800">
                <a:solidFill>
                  <a:srgbClr val="FF0000"/>
                </a:solidFill>
                <a:latin typeface="Calibri"/>
                <a:ea typeface="Calibri"/>
                <a:cs typeface="Calibri"/>
                <a:sym typeface="Calibri"/>
              </a:rPr>
              <a:t> correct answers and </a:t>
            </a:r>
            <a:r>
              <a:rPr b="1" lang="en-US" sz="2800">
                <a:solidFill>
                  <a:srgbClr val="FF0000"/>
                </a:solidFill>
                <a:latin typeface="Calibri"/>
                <a:ea typeface="Calibri"/>
                <a:cs typeface="Calibri"/>
                <a:sym typeface="Calibri"/>
              </a:rPr>
              <a:t>only focus on what people get wrong </a:t>
            </a:r>
            <a:r>
              <a:rPr lang="en-US" sz="2800">
                <a:solidFill>
                  <a:srgbClr val="FF0000"/>
                </a:solidFill>
                <a:latin typeface="Calibri"/>
                <a:ea typeface="Calibri"/>
                <a:cs typeface="Calibri"/>
                <a:sym typeface="Calibri"/>
              </a:rPr>
              <a:t>to know where to spend more time explaining.</a:t>
            </a:r>
            <a:endParaRPr sz="2800">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descr="page6_img54.png" id="152" name="Google Shape;152;p8"/>
          <p:cNvPicPr preferRelativeResize="0"/>
          <p:nvPr/>
        </p:nvPicPr>
        <p:blipFill rotWithShape="1">
          <a:blip r:embed="rId3">
            <a:alphaModFix/>
          </a:blip>
          <a:srcRect b="0" l="0" r="0" t="0"/>
          <a:stretch/>
        </p:blipFill>
        <p:spPr>
          <a:xfrm>
            <a:off x="4416050" y="1978350"/>
            <a:ext cx="8026027" cy="3533675"/>
          </a:xfrm>
          <a:prstGeom prst="rect">
            <a:avLst/>
          </a:prstGeom>
          <a:noFill/>
          <a:ln>
            <a:noFill/>
          </a:ln>
        </p:spPr>
      </p:pic>
      <p:sp>
        <p:nvSpPr>
          <p:cNvPr id="153" name="Google Shape;153;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Figure 2‑2: Tree Structure in Documents</a:t>
            </a:r>
            <a:endParaRPr/>
          </a:p>
        </p:txBody>
      </p:sp>
      <p:sp>
        <p:nvSpPr>
          <p:cNvPr id="154" name="Google Shape;154;p8"/>
          <p:cNvSpPr txBox="1"/>
          <p:nvPr>
            <p:ph idx="1" type="body"/>
          </p:nvPr>
        </p:nvSpPr>
        <p:spPr>
          <a:xfrm>
            <a:off x="457200" y="1600200"/>
            <a:ext cx="57705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400"/>
              </a:spcBef>
              <a:spcAft>
                <a:spcPts val="0"/>
              </a:spcAft>
              <a:buClr>
                <a:schemeClr val="dk1"/>
              </a:buClr>
              <a:buSzPts val="2000"/>
              <a:buChar char="•"/>
            </a:pPr>
            <a:r>
              <a:rPr lang="en-US" sz="2000">
                <a:latin typeface="Calibri"/>
                <a:ea typeface="Calibri"/>
                <a:cs typeface="Calibri"/>
                <a:sym typeface="Calibri"/>
              </a:rPr>
              <a:t>Document embeds positions, education, contact_info directly</a:t>
            </a:r>
            <a:endParaRPr/>
          </a:p>
          <a:p>
            <a:pPr indent="-342900" lvl="0" marL="342900" rtl="0" algn="l">
              <a:spcBef>
                <a:spcPts val="1200"/>
              </a:spcBef>
              <a:spcAft>
                <a:spcPts val="0"/>
              </a:spcAft>
              <a:buClr>
                <a:schemeClr val="dk1"/>
              </a:buClr>
              <a:buSzPts val="2000"/>
              <a:buChar char="•"/>
            </a:pPr>
            <a:r>
              <a:rPr lang="en-US" sz="2000">
                <a:latin typeface="Calibri"/>
                <a:ea typeface="Calibri"/>
                <a:cs typeface="Calibri"/>
                <a:sym typeface="Calibri"/>
              </a:rPr>
              <a:t>One query returns the entire résumé; excellent locality --&gt; </a:t>
            </a:r>
            <a:r>
              <a:rPr lang="en-US" sz="1400">
                <a:latin typeface="Arial"/>
                <a:ea typeface="Arial"/>
                <a:cs typeface="Arial"/>
                <a:sym typeface="Arial"/>
              </a:rPr>
              <a:t>findOne({user_id:251})`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Many‑to‑Many Emerging (Fig 2‑4)</a:t>
            </a:r>
            <a:endParaRPr/>
          </a:p>
        </p:txBody>
      </p:sp>
      <p:sp>
        <p:nvSpPr>
          <p:cNvPr id="161" name="Google Shape;161;p9"/>
          <p:cNvSpPr txBox="1"/>
          <p:nvPr>
            <p:ph idx="1" type="body"/>
          </p:nvPr>
        </p:nvSpPr>
        <p:spPr>
          <a:xfrm>
            <a:off x="457200" y="1600200"/>
            <a:ext cx="53433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400"/>
              </a:spcBef>
              <a:spcAft>
                <a:spcPts val="0"/>
              </a:spcAft>
              <a:buClr>
                <a:schemeClr val="dk1"/>
              </a:buClr>
              <a:buSzPts val="2000"/>
              <a:buChar char="•"/>
            </a:pPr>
            <a:r>
              <a:rPr lang="en-US" sz="2000">
                <a:latin typeface="Calibri"/>
                <a:ea typeface="Calibri"/>
                <a:cs typeface="Calibri"/>
                <a:sym typeface="Calibri"/>
              </a:rPr>
              <a:t>New features link people ↔ organisations ↔ schools</a:t>
            </a:r>
            <a:endParaRPr/>
          </a:p>
          <a:p>
            <a:pPr indent="-342900" lvl="0" marL="342900" rtl="0" algn="l">
              <a:spcBef>
                <a:spcPts val="1200"/>
              </a:spcBef>
              <a:spcAft>
                <a:spcPts val="0"/>
              </a:spcAft>
              <a:buClr>
                <a:schemeClr val="dk1"/>
              </a:buClr>
              <a:buSzPts val="2000"/>
              <a:buChar char="•"/>
            </a:pPr>
            <a:r>
              <a:rPr lang="en-US" sz="2000">
                <a:latin typeface="Calibri"/>
                <a:ea typeface="Calibri"/>
                <a:cs typeface="Calibri"/>
                <a:sym typeface="Calibri"/>
              </a:rPr>
              <a:t>Document model struggles—needs references or duplication</a:t>
            </a:r>
            <a:endParaRPr/>
          </a:p>
        </p:txBody>
      </p:sp>
      <p:pic>
        <p:nvPicPr>
          <p:cNvPr descr="page9_img79.png" id="162" name="Google Shape;162;p9"/>
          <p:cNvPicPr preferRelativeResize="0"/>
          <p:nvPr/>
        </p:nvPicPr>
        <p:blipFill rotWithShape="1">
          <a:blip r:embed="rId3">
            <a:alphaModFix/>
          </a:blip>
          <a:srcRect b="0" l="0" r="0" t="0"/>
          <a:stretch/>
        </p:blipFill>
        <p:spPr>
          <a:xfrm>
            <a:off x="5636800" y="1600200"/>
            <a:ext cx="6321902" cy="4317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descr="page6_img54.png" id="168" name="Google Shape;168;p12"/>
          <p:cNvPicPr preferRelativeResize="0"/>
          <p:nvPr/>
        </p:nvPicPr>
        <p:blipFill rotWithShape="1">
          <a:blip r:embed="rId3">
            <a:alphaModFix/>
          </a:blip>
          <a:srcRect b="0" l="0" r="0" t="0"/>
          <a:stretch/>
        </p:blipFill>
        <p:spPr>
          <a:xfrm>
            <a:off x="5964950" y="2422750"/>
            <a:ext cx="7152574" cy="3149126"/>
          </a:xfrm>
          <a:prstGeom prst="rect">
            <a:avLst/>
          </a:prstGeom>
          <a:noFill/>
          <a:ln>
            <a:noFill/>
          </a:ln>
        </p:spPr>
      </p:pic>
      <p:sp>
        <p:nvSpPr>
          <p:cNvPr id="169" name="Google Shape;169;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Data Locality &amp; Performance</a:t>
            </a:r>
            <a:endParaRPr/>
          </a:p>
        </p:txBody>
      </p:sp>
      <p:sp>
        <p:nvSpPr>
          <p:cNvPr id="170" name="Google Shape;170;p12"/>
          <p:cNvSpPr txBox="1"/>
          <p:nvPr>
            <p:ph idx="1" type="body"/>
          </p:nvPr>
        </p:nvSpPr>
        <p:spPr>
          <a:xfrm>
            <a:off x="371725" y="1931375"/>
            <a:ext cx="82296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400"/>
              </a:spcBef>
              <a:spcAft>
                <a:spcPts val="0"/>
              </a:spcAft>
              <a:buClr>
                <a:schemeClr val="dk1"/>
              </a:buClr>
              <a:buSzPts val="2000"/>
              <a:buChar char="•"/>
            </a:pPr>
            <a:r>
              <a:rPr lang="en-US" sz="2000">
                <a:latin typeface="Calibri"/>
                <a:ea typeface="Calibri"/>
                <a:cs typeface="Calibri"/>
                <a:sym typeface="Calibri"/>
              </a:rPr>
              <a:t>Grouping related fields cuts seeks &amp; boosts cache hits</a:t>
            </a:r>
            <a:endParaRPr/>
          </a:p>
          <a:p>
            <a:pPr indent="-342900" lvl="0" marL="342900" rtl="0" algn="l">
              <a:spcBef>
                <a:spcPts val="1200"/>
              </a:spcBef>
              <a:spcAft>
                <a:spcPts val="0"/>
              </a:spcAft>
              <a:buClr>
                <a:schemeClr val="dk1"/>
              </a:buClr>
              <a:buSzPts val="2000"/>
              <a:buChar char="•"/>
            </a:pPr>
            <a:r>
              <a:rPr lang="en-US" sz="2000">
                <a:latin typeface="Calibri"/>
                <a:ea typeface="Calibri"/>
                <a:cs typeface="Calibri"/>
                <a:sym typeface="Calibri"/>
              </a:rPr>
              <a:t>Updates rewrite whole document; large docs become costly</a:t>
            </a:r>
            <a:endParaRPr/>
          </a:p>
          <a:p>
            <a:pPr indent="-342900" lvl="0" marL="342900" rtl="0" algn="l">
              <a:spcBef>
                <a:spcPts val="1200"/>
              </a:spcBef>
              <a:spcAft>
                <a:spcPts val="0"/>
              </a:spcAft>
              <a:buClr>
                <a:schemeClr val="dk1"/>
              </a:buClr>
              <a:buSzPts val="2000"/>
              <a:buChar char="•"/>
            </a:pPr>
            <a:r>
              <a:rPr lang="en-US" sz="2000">
                <a:latin typeface="Calibri"/>
                <a:ea typeface="Calibri"/>
                <a:cs typeface="Calibri"/>
                <a:sym typeface="Calibri"/>
              </a:rPr>
              <a:t>Relational &amp; Bigtable families offer interleaved or clustered rows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NoSQL &amp; Polyglot Persistence</a:t>
            </a:r>
            <a:endParaRPr/>
          </a:p>
        </p:txBody>
      </p:sp>
      <p:sp>
        <p:nvSpPr>
          <p:cNvPr id="177" name="Google Shape;177;p10"/>
          <p:cNvSpPr txBox="1"/>
          <p:nvPr>
            <p:ph idx="1" type="body"/>
          </p:nvPr>
        </p:nvSpPr>
        <p:spPr>
          <a:xfrm>
            <a:off x="457200" y="1600200"/>
            <a:ext cx="101823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400"/>
              </a:spcBef>
              <a:spcAft>
                <a:spcPts val="0"/>
              </a:spcAft>
              <a:buClr>
                <a:schemeClr val="dk1"/>
              </a:buClr>
              <a:buSzPts val="2000"/>
              <a:buChar char="•"/>
            </a:pPr>
            <a:r>
              <a:rPr b="1" lang="en-US"/>
              <a:t>Scalability – sharding &amp; eventual consistency beyond a single machine</a:t>
            </a:r>
            <a:endParaRPr/>
          </a:p>
          <a:p>
            <a:pPr indent="-342900" lvl="0" marL="342900" rtl="0" algn="l">
              <a:spcBef>
                <a:spcPts val="1200"/>
              </a:spcBef>
              <a:spcAft>
                <a:spcPts val="0"/>
              </a:spcAft>
              <a:buClr>
                <a:schemeClr val="dk1"/>
              </a:buClr>
              <a:buSzPts val="2000"/>
              <a:buChar char="•"/>
            </a:pPr>
            <a:r>
              <a:rPr b="1" lang="en-US"/>
              <a:t>Open source ethos drove adoption (2009 #NoSQL meetup)</a:t>
            </a:r>
            <a:endParaRPr/>
          </a:p>
          <a:p>
            <a:pPr indent="-342900" lvl="0" marL="342900" rtl="0" algn="l">
              <a:spcBef>
                <a:spcPts val="1200"/>
              </a:spcBef>
              <a:spcAft>
                <a:spcPts val="0"/>
              </a:spcAft>
              <a:buClr>
                <a:schemeClr val="dk1"/>
              </a:buClr>
              <a:buSzPts val="2000"/>
              <a:buChar char="•"/>
            </a:pPr>
            <a:r>
              <a:rPr b="1" lang="en-US"/>
              <a:t>Specialised queries – text, time‑series, column families</a:t>
            </a:r>
            <a:endParaRPr/>
          </a:p>
          <a:p>
            <a:pPr indent="-342900" lvl="0" marL="342900" rtl="0" algn="l">
              <a:spcBef>
                <a:spcPts val="1200"/>
              </a:spcBef>
              <a:spcAft>
                <a:spcPts val="0"/>
              </a:spcAft>
              <a:buClr>
                <a:schemeClr val="dk1"/>
              </a:buClr>
              <a:buSzPts val="2000"/>
              <a:buChar char="•"/>
            </a:pPr>
            <a:r>
              <a:rPr b="1" lang="en-US"/>
              <a:t>Polyglot: choose per‑feature, not one‑ring‑to‑rule‑all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1" name="Shape 181"/>
        <p:cNvGrpSpPr/>
        <p:nvPr/>
      </p:nvGrpSpPr>
      <p:grpSpPr>
        <a:xfrm>
          <a:off x="0" y="0"/>
          <a:ext cx="0" cy="0"/>
          <a:chOff x="0" y="0"/>
          <a:chExt cx="0" cy="0"/>
        </a:xfrm>
      </p:grpSpPr>
      <p:pic>
        <p:nvPicPr>
          <p:cNvPr id="182" name="Google Shape;182;g356b44710e5_0_0" title="pokemon game system design.mp4">
            <a:hlinkClick r:id="rId3"/>
          </p:cNvPr>
          <p:cNvPicPr preferRelativeResize="0"/>
          <p:nvPr/>
        </p:nvPicPr>
        <p:blipFill>
          <a:blip r:embed="rId4">
            <a:alphaModFix/>
          </a:blip>
          <a:stretch>
            <a:fillRect/>
          </a:stretch>
        </p:blipFill>
        <p:spPr>
          <a:xfrm>
            <a:off x="1325225" y="0"/>
            <a:ext cx="914400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Realtime Pokemon System Design</a:t>
            </a:r>
            <a:endParaRPr/>
          </a:p>
        </p:txBody>
      </p:sp>
      <p:sp>
        <p:nvSpPr>
          <p:cNvPr id="189" name="Google Shape;189;p11"/>
          <p:cNvSpPr txBox="1"/>
          <p:nvPr>
            <p:ph idx="1" type="body"/>
          </p:nvPr>
        </p:nvSpPr>
        <p:spPr>
          <a:xfrm>
            <a:off x="649175" y="1600200"/>
            <a:ext cx="10890600" cy="452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450">
                <a:highlight>
                  <a:srgbClr val="FFFFFF"/>
                </a:highlight>
                <a:latin typeface="Arial"/>
                <a:ea typeface="Arial"/>
                <a:cs typeface="Arial"/>
                <a:sym typeface="Arial"/>
              </a:rPr>
              <a:t>Scenario</a:t>
            </a:r>
            <a:r>
              <a:rPr lang="en-US" sz="1450">
                <a:solidFill>
                  <a:srgbClr val="080809"/>
                </a:solidFill>
                <a:highlight>
                  <a:srgbClr val="FFFFFF"/>
                </a:highlight>
                <a:latin typeface="Arial"/>
                <a:ea typeface="Arial"/>
                <a:cs typeface="Arial"/>
                <a:sym typeface="Arial"/>
              </a:rPr>
              <a:t>: You’re working on an api for a new realtime online Pokemon game. Your focus is the battle engine. The battle engine keeps track of which group of Pokemon each player selected for a battle, their current hit points (HP), combat power (CP) and each player’s turn.</a:t>
            </a:r>
            <a:endParaRPr sz="1450">
              <a:solidFill>
                <a:srgbClr val="080809"/>
              </a:solidFill>
              <a:highlight>
                <a:srgbClr val="FFFFFF"/>
              </a:highlight>
              <a:latin typeface="Arial"/>
              <a:ea typeface="Arial"/>
              <a:cs typeface="Arial"/>
              <a:sym typeface="Arial"/>
            </a:endParaRPr>
          </a:p>
          <a:p>
            <a:pPr indent="0" lvl="0" marL="0" rtl="0" algn="l">
              <a:lnSpc>
                <a:spcPct val="115000"/>
              </a:lnSpc>
              <a:spcBef>
                <a:spcPts val="600"/>
              </a:spcBef>
              <a:spcAft>
                <a:spcPts val="0"/>
              </a:spcAft>
              <a:buNone/>
            </a:pPr>
            <a:r>
              <a:rPr lang="en-US" sz="1450">
                <a:solidFill>
                  <a:srgbClr val="080809"/>
                </a:solidFill>
                <a:highlight>
                  <a:srgbClr val="FFFFFF"/>
                </a:highlight>
                <a:latin typeface="Arial"/>
                <a:ea typeface="Arial"/>
                <a:cs typeface="Arial"/>
                <a:sym typeface="Arial"/>
              </a:rPr>
              <a:t>During every turn, when a player makes a move the battle engine needs access to this state to perform certain tasks such as decrease the hit points of an attacked Pokemon, present a list of Pokemon who can still battle, control which player is allowed to attack this turn…etc</a:t>
            </a:r>
            <a:br>
              <a:rPr lang="en-US" sz="1450">
                <a:solidFill>
                  <a:srgbClr val="080809"/>
                </a:solidFill>
                <a:highlight>
                  <a:srgbClr val="FFFFFF"/>
                </a:highlight>
                <a:latin typeface="Arial"/>
                <a:ea typeface="Arial"/>
                <a:cs typeface="Arial"/>
                <a:sym typeface="Arial"/>
              </a:rPr>
            </a:br>
            <a:endParaRPr sz="1450">
              <a:solidFill>
                <a:srgbClr val="080809"/>
              </a:solidFill>
              <a:highlight>
                <a:srgbClr val="FFFFFF"/>
              </a:highlight>
              <a:latin typeface="Arial"/>
              <a:ea typeface="Arial"/>
              <a:cs typeface="Arial"/>
              <a:sym typeface="Arial"/>
            </a:endParaRPr>
          </a:p>
          <a:p>
            <a:pPr indent="0" lvl="0" marL="0" rtl="0" algn="l">
              <a:lnSpc>
                <a:spcPct val="115000"/>
              </a:lnSpc>
              <a:spcBef>
                <a:spcPts val="600"/>
              </a:spcBef>
              <a:spcAft>
                <a:spcPts val="0"/>
              </a:spcAft>
              <a:buNone/>
            </a:pPr>
            <a:r>
              <a:rPr b="1" lang="en-US" sz="1450">
                <a:solidFill>
                  <a:srgbClr val="080809"/>
                </a:solidFill>
                <a:highlight>
                  <a:srgbClr val="FFFFFF"/>
                </a:highlight>
                <a:latin typeface="Arial"/>
                <a:ea typeface="Arial"/>
                <a:cs typeface="Arial"/>
                <a:sym typeface="Arial"/>
              </a:rPr>
              <a:t>Requirements</a:t>
            </a:r>
            <a:endParaRPr b="1" sz="1450">
              <a:solidFill>
                <a:srgbClr val="0064D1"/>
              </a:solidFill>
              <a:highlight>
                <a:srgbClr val="FFFFFF"/>
              </a:highlight>
              <a:latin typeface="Arial"/>
              <a:ea typeface="Arial"/>
              <a:cs typeface="Arial"/>
              <a:sym typeface="Arial"/>
            </a:endParaRPr>
          </a:p>
          <a:p>
            <a:pPr indent="0" lvl="0" marL="0" rtl="0" algn="l">
              <a:lnSpc>
                <a:spcPct val="115000"/>
              </a:lnSpc>
              <a:spcBef>
                <a:spcPts val="600"/>
              </a:spcBef>
              <a:spcAft>
                <a:spcPts val="0"/>
              </a:spcAft>
              <a:buNone/>
            </a:pPr>
            <a:r>
              <a:rPr lang="en-US" sz="1450">
                <a:solidFill>
                  <a:srgbClr val="080809"/>
                </a:solidFill>
                <a:highlight>
                  <a:srgbClr val="FFFFFF"/>
                </a:highlight>
                <a:latin typeface="Arial"/>
                <a:ea typeface="Arial"/>
                <a:cs typeface="Arial"/>
                <a:sym typeface="Arial"/>
              </a:rPr>
              <a:t>The game is projected to have 1 million users in the first month and grow by 300% in the first 6 months.</a:t>
            </a:r>
            <a:endParaRPr sz="1450">
              <a:solidFill>
                <a:srgbClr val="080809"/>
              </a:solidFill>
              <a:highlight>
                <a:srgbClr val="FFFFFF"/>
              </a:highlight>
              <a:latin typeface="Arial"/>
              <a:ea typeface="Arial"/>
              <a:cs typeface="Arial"/>
              <a:sym typeface="Arial"/>
            </a:endParaRPr>
          </a:p>
          <a:p>
            <a:pPr indent="0" lvl="0" marL="0" rtl="0" algn="l">
              <a:lnSpc>
                <a:spcPct val="115000"/>
              </a:lnSpc>
              <a:spcBef>
                <a:spcPts val="600"/>
              </a:spcBef>
              <a:spcAft>
                <a:spcPts val="0"/>
              </a:spcAft>
              <a:buNone/>
            </a:pPr>
            <a:r>
              <a:rPr lang="en-US" sz="1450">
                <a:solidFill>
                  <a:srgbClr val="080809"/>
                </a:solidFill>
                <a:highlight>
                  <a:srgbClr val="FFFFFF"/>
                </a:highlight>
                <a:latin typeface="Arial"/>
                <a:ea typeface="Arial"/>
                <a:cs typeface="Arial"/>
                <a:sym typeface="Arial"/>
              </a:rPr>
              <a:t>Every day for 4 hours there is a peak load of 100,000 users actively battling each other at the same time leading to the following expected load:</a:t>
            </a:r>
            <a:endParaRPr sz="1450">
              <a:solidFill>
                <a:srgbClr val="080809"/>
              </a:solidFill>
              <a:highlight>
                <a:srgbClr val="FFFFFF"/>
              </a:highlight>
              <a:latin typeface="Arial"/>
              <a:ea typeface="Arial"/>
              <a:cs typeface="Arial"/>
              <a:sym typeface="Arial"/>
            </a:endParaRPr>
          </a:p>
          <a:p>
            <a:pPr indent="0" lvl="0" marL="0" rtl="0" algn="l">
              <a:lnSpc>
                <a:spcPct val="115000"/>
              </a:lnSpc>
              <a:spcBef>
                <a:spcPts val="600"/>
              </a:spcBef>
              <a:spcAft>
                <a:spcPts val="0"/>
              </a:spcAft>
              <a:buNone/>
            </a:pPr>
            <a:r>
              <a:rPr lang="en-US" sz="1450">
                <a:solidFill>
                  <a:srgbClr val="080809"/>
                </a:solidFill>
                <a:highlight>
                  <a:srgbClr val="FFFFFF"/>
                </a:highlight>
                <a:latin typeface="Arial"/>
                <a:ea typeface="Arial"/>
                <a:cs typeface="Arial"/>
                <a:sym typeface="Arial"/>
              </a:rPr>
              <a:t>4k writes per second</a:t>
            </a:r>
            <a:endParaRPr sz="1450">
              <a:solidFill>
                <a:srgbClr val="080809"/>
              </a:solidFill>
              <a:highlight>
                <a:srgbClr val="FFFFFF"/>
              </a:highlight>
              <a:latin typeface="Arial"/>
              <a:ea typeface="Arial"/>
              <a:cs typeface="Arial"/>
              <a:sym typeface="Arial"/>
            </a:endParaRPr>
          </a:p>
          <a:p>
            <a:pPr indent="0" lvl="0" marL="0" rtl="0" algn="l">
              <a:lnSpc>
                <a:spcPct val="115000"/>
              </a:lnSpc>
              <a:spcBef>
                <a:spcPts val="600"/>
              </a:spcBef>
              <a:spcAft>
                <a:spcPts val="0"/>
              </a:spcAft>
              <a:buNone/>
            </a:pPr>
            <a:r>
              <a:rPr lang="en-US" sz="1450">
                <a:solidFill>
                  <a:srgbClr val="080809"/>
                </a:solidFill>
                <a:highlight>
                  <a:srgbClr val="FFFFFF"/>
                </a:highlight>
                <a:latin typeface="Arial"/>
                <a:ea typeface="Arial"/>
                <a:cs typeface="Arial"/>
                <a:sym typeface="Arial"/>
              </a:rPr>
              <a:t>64k reads per second</a:t>
            </a:r>
            <a:br>
              <a:rPr lang="en-US" sz="1450">
                <a:solidFill>
                  <a:srgbClr val="080809"/>
                </a:solidFill>
                <a:highlight>
                  <a:srgbClr val="FFFFFF"/>
                </a:highlight>
                <a:latin typeface="Arial"/>
                <a:ea typeface="Arial"/>
                <a:cs typeface="Arial"/>
                <a:sym typeface="Arial"/>
              </a:rPr>
            </a:br>
            <a:endParaRPr sz="1450">
              <a:solidFill>
                <a:srgbClr val="080809"/>
              </a:solidFill>
              <a:highlight>
                <a:srgbClr val="FFFFFF"/>
              </a:highlight>
              <a:latin typeface="Arial"/>
              <a:ea typeface="Arial"/>
              <a:cs typeface="Arial"/>
              <a:sym typeface="Arial"/>
            </a:endParaRPr>
          </a:p>
          <a:p>
            <a:pPr indent="0" lvl="0" marL="0" rtl="0" algn="l">
              <a:lnSpc>
                <a:spcPct val="115000"/>
              </a:lnSpc>
              <a:spcBef>
                <a:spcPts val="600"/>
              </a:spcBef>
              <a:spcAft>
                <a:spcPts val="0"/>
              </a:spcAft>
              <a:buNone/>
            </a:pPr>
            <a:r>
              <a:rPr b="1" lang="en-US" sz="1450">
                <a:solidFill>
                  <a:srgbClr val="080809"/>
                </a:solidFill>
                <a:highlight>
                  <a:srgbClr val="FFFFFF"/>
                </a:highlight>
                <a:latin typeface="Arial"/>
                <a:ea typeface="Arial"/>
                <a:cs typeface="Arial"/>
                <a:sym typeface="Arial"/>
              </a:rPr>
              <a:t>Which datastore(s) would you chose to store and read the game state during a battle and why?</a:t>
            </a:r>
            <a:endParaRPr b="1" sz="1450">
              <a:solidFill>
                <a:srgbClr val="080809"/>
              </a:solidFill>
              <a:highlight>
                <a:srgbClr val="FFFFFF"/>
              </a:highlight>
              <a:latin typeface="Arial"/>
              <a:ea typeface="Arial"/>
              <a:cs typeface="Arial"/>
              <a:sym typeface="Arial"/>
            </a:endParaRPr>
          </a:p>
          <a:p>
            <a:pPr indent="0" lvl="0" marL="0" rtl="0" algn="l">
              <a:spcBef>
                <a:spcPts val="1200"/>
              </a:spcBef>
              <a:spcAft>
                <a:spcPts val="0"/>
              </a:spcAft>
              <a:buNone/>
            </a:pPr>
            <a:r>
              <a:t/>
            </a:r>
            <a:endParaRPr sz="3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56b44710e5_0_1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Schema Flexibility &amp; Migration</a:t>
            </a:r>
            <a:endParaRPr/>
          </a:p>
        </p:txBody>
      </p:sp>
      <p:sp>
        <p:nvSpPr>
          <p:cNvPr id="196" name="Google Shape;196;g356b44710e5_0_11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400"/>
              </a:spcBef>
              <a:spcAft>
                <a:spcPts val="0"/>
              </a:spcAft>
              <a:buClr>
                <a:schemeClr val="dk1"/>
              </a:buClr>
              <a:buSzPts val="2000"/>
              <a:buChar char="•"/>
            </a:pPr>
            <a:r>
              <a:rPr lang="en-US" sz="2000">
                <a:latin typeface="Calibri"/>
                <a:ea typeface="Calibri"/>
                <a:cs typeface="Calibri"/>
                <a:sym typeface="Calibri"/>
              </a:rPr>
              <a:t>Schema‑on‑write (SQL) ⇒ ALTER TABLE, index rebuilds</a:t>
            </a:r>
            <a:endParaRPr/>
          </a:p>
          <a:p>
            <a:pPr indent="-342900" lvl="0" marL="342900" rtl="0" algn="l">
              <a:spcBef>
                <a:spcPts val="1200"/>
              </a:spcBef>
              <a:spcAft>
                <a:spcPts val="0"/>
              </a:spcAft>
              <a:buClr>
                <a:schemeClr val="dk1"/>
              </a:buClr>
              <a:buSzPts val="2000"/>
              <a:buChar char="•"/>
            </a:pPr>
            <a:r>
              <a:rPr lang="en-US" sz="2000">
                <a:latin typeface="Calibri"/>
                <a:ea typeface="Calibri"/>
                <a:cs typeface="Calibri"/>
                <a:sym typeface="Calibri"/>
              </a:rPr>
              <a:t>Schema‑on‑read (JSON) ⇒ versioning in code paths</a:t>
            </a:r>
            <a:endParaRPr/>
          </a:p>
          <a:p>
            <a:pPr indent="-342900" lvl="0" marL="342900" rtl="0" algn="l">
              <a:spcBef>
                <a:spcPts val="1200"/>
              </a:spcBef>
              <a:spcAft>
                <a:spcPts val="0"/>
              </a:spcAft>
              <a:buClr>
                <a:schemeClr val="dk1"/>
              </a:buClr>
              <a:buSzPts val="2000"/>
              <a:buChar char="•"/>
            </a:pPr>
            <a:r>
              <a:rPr lang="en-US" sz="2000">
                <a:latin typeface="Calibri"/>
                <a:ea typeface="Calibri"/>
                <a:cs typeface="Calibri"/>
                <a:sym typeface="Calibri"/>
              </a:rPr>
              <a:t>Hybrid: relational tables + JSON columns (Postgres 9.3, MySQL 5.7)</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356b44710e5_0_6"/>
          <p:cNvSpPr txBox="1"/>
          <p:nvPr>
            <p:ph type="title"/>
          </p:nvPr>
        </p:nvSpPr>
        <p:spPr>
          <a:xfrm>
            <a:off x="1814525" y="226298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Feature Request</a:t>
            </a:r>
            <a:endParaRPr/>
          </a:p>
        </p:txBody>
      </p:sp>
      <p:sp>
        <p:nvSpPr>
          <p:cNvPr id="203" name="Google Shape;203;g356b44710e5_0_6"/>
          <p:cNvSpPr txBox="1"/>
          <p:nvPr>
            <p:ph idx="1" type="body"/>
          </p:nvPr>
        </p:nvSpPr>
        <p:spPr>
          <a:xfrm>
            <a:off x="2493175" y="3540925"/>
            <a:ext cx="6984300" cy="733500"/>
          </a:xfrm>
          <a:prstGeom prst="rect">
            <a:avLst/>
          </a:prstGeom>
          <a:noFill/>
          <a:ln>
            <a:noFill/>
          </a:ln>
        </p:spPr>
        <p:txBody>
          <a:bodyPr anchorCtr="0" anchor="t" bIns="45700" lIns="91425" spcFirstLastPara="1" rIns="91425" wrap="square" tIns="45700">
            <a:normAutofit/>
          </a:bodyPr>
          <a:lstStyle/>
          <a:p>
            <a:pPr indent="0" lvl="0" marL="0" rtl="0" algn="l">
              <a:spcBef>
                <a:spcPts val="1200"/>
              </a:spcBef>
              <a:spcAft>
                <a:spcPts val="0"/>
              </a:spcAft>
              <a:buNone/>
            </a:pPr>
            <a:r>
              <a:rPr lang="en-US"/>
              <a:t>Split Full names into </a:t>
            </a:r>
            <a:r>
              <a:rPr b="1" lang="en-US"/>
              <a:t>First</a:t>
            </a:r>
            <a:r>
              <a:rPr lang="en-US"/>
              <a:t> and </a:t>
            </a:r>
            <a:r>
              <a:rPr b="1" lang="en-US"/>
              <a:t>Last</a:t>
            </a:r>
            <a:r>
              <a:rPr lang="en-US"/>
              <a:t> n</a:t>
            </a:r>
            <a:r>
              <a:rPr lang="en-US"/>
              <a:t>ame.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356b44710e5_0_123"/>
          <p:cNvSpPr txBox="1"/>
          <p:nvPr>
            <p:ph type="title"/>
          </p:nvPr>
        </p:nvSpPr>
        <p:spPr>
          <a:xfrm>
            <a:off x="1821675" y="298425"/>
            <a:ext cx="8679600" cy="582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960"/>
              <a:buFont typeface="Calibri"/>
              <a:buNone/>
            </a:pPr>
            <a:r>
              <a:rPr lang="en-US" sz="3359"/>
              <a:t>Relational-Database (Schema Migration) Style</a:t>
            </a:r>
            <a:endParaRPr sz="3359"/>
          </a:p>
        </p:txBody>
      </p:sp>
      <p:sp>
        <p:nvSpPr>
          <p:cNvPr id="210" name="Google Shape;210;g356b44710e5_0_123"/>
          <p:cNvSpPr txBox="1"/>
          <p:nvPr>
            <p:ph idx="1" type="body"/>
          </p:nvPr>
        </p:nvSpPr>
        <p:spPr>
          <a:xfrm>
            <a:off x="671525" y="2076475"/>
            <a:ext cx="10734600" cy="4424400"/>
          </a:xfrm>
          <a:prstGeom prst="rect">
            <a:avLst/>
          </a:prstGeom>
          <a:noFill/>
          <a:ln>
            <a:noFill/>
          </a:ln>
        </p:spPr>
        <p:txBody>
          <a:bodyPr anchorCtr="0" anchor="t" bIns="45700" lIns="91425" spcFirstLastPara="1" rIns="91425" wrap="square" tIns="45700">
            <a:normAutofit/>
          </a:bodyPr>
          <a:lstStyle/>
          <a:p>
            <a:pPr indent="0" lvl="0" marL="0" rtl="0" algn="l">
              <a:spcBef>
                <a:spcPts val="1200"/>
              </a:spcBef>
              <a:spcAft>
                <a:spcPts val="0"/>
              </a:spcAft>
              <a:buNone/>
            </a:pPr>
            <a:r>
              <a:t/>
            </a:r>
            <a:endParaRPr/>
          </a:p>
        </p:txBody>
      </p:sp>
      <p:pic>
        <p:nvPicPr>
          <p:cNvPr id="211" name="Google Shape;211;g356b44710e5_0_123" title="Screenshot 2025-04-27 at 10.46.47 a.m..png"/>
          <p:cNvPicPr preferRelativeResize="0"/>
          <p:nvPr/>
        </p:nvPicPr>
        <p:blipFill>
          <a:blip r:embed="rId3">
            <a:alphaModFix/>
          </a:blip>
          <a:stretch>
            <a:fillRect/>
          </a:stretch>
        </p:blipFill>
        <p:spPr>
          <a:xfrm>
            <a:off x="2088388" y="988200"/>
            <a:ext cx="7793874" cy="58698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356b44710e5_0_134"/>
          <p:cNvSpPr txBox="1"/>
          <p:nvPr>
            <p:ph type="title"/>
          </p:nvPr>
        </p:nvSpPr>
        <p:spPr>
          <a:xfrm>
            <a:off x="1821675" y="298425"/>
            <a:ext cx="8679600" cy="582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60"/>
              <a:buFont typeface="Calibri"/>
              <a:buNone/>
            </a:pPr>
            <a:r>
              <a:rPr lang="en-US" sz="3359"/>
              <a:t>Document-Database Approach</a:t>
            </a:r>
            <a:endParaRPr sz="3359"/>
          </a:p>
        </p:txBody>
      </p:sp>
      <p:pic>
        <p:nvPicPr>
          <p:cNvPr id="218" name="Google Shape;218;g356b44710e5_0_134" title="Screenshot 2025-04-27 at 10.49.16 a.m..png"/>
          <p:cNvPicPr preferRelativeResize="0"/>
          <p:nvPr/>
        </p:nvPicPr>
        <p:blipFill>
          <a:blip r:embed="rId3">
            <a:alphaModFix/>
          </a:blip>
          <a:stretch>
            <a:fillRect/>
          </a:stretch>
        </p:blipFill>
        <p:spPr>
          <a:xfrm>
            <a:off x="2083598" y="1088800"/>
            <a:ext cx="8335700" cy="5507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ph type="ctrTitle"/>
          </p:nvPr>
        </p:nvSpPr>
        <p:spPr>
          <a:xfrm>
            <a:off x="2016000" y="1809950"/>
            <a:ext cx="77724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Designing Data‑Intensive Systems – Chapter 2</a:t>
            </a:r>
            <a:endParaRPr/>
          </a:p>
        </p:txBody>
      </p:sp>
      <p:sp>
        <p:nvSpPr>
          <p:cNvPr id="95" name="Google Shape;95;p1"/>
          <p:cNvSpPr txBox="1"/>
          <p:nvPr>
            <p:ph idx="1" type="subTitle"/>
          </p:nvPr>
        </p:nvSpPr>
        <p:spPr>
          <a:xfrm>
            <a:off x="2701800" y="3565725"/>
            <a:ext cx="6400800" cy="7263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solidFill>
                  <a:srgbClr val="888888"/>
                </a:solidFill>
              </a:rPr>
              <a:t>Data Models &amp; Query Languages</a:t>
            </a:r>
            <a:endParaRPr/>
          </a:p>
        </p:txBody>
      </p:sp>
      <p:sp>
        <p:nvSpPr>
          <p:cNvPr id="96" name="Google Shape;96;p1"/>
          <p:cNvSpPr txBox="1"/>
          <p:nvPr/>
        </p:nvSpPr>
        <p:spPr>
          <a:xfrm>
            <a:off x="1964225" y="4877450"/>
            <a:ext cx="826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"Data models are perhaps the most important part of developing software, because they have such a profound effect: not only on how the software is written, but also on how we think about the problem that we are solving.”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356b44710e5_0_143"/>
          <p:cNvSpPr txBox="1"/>
          <p:nvPr>
            <p:ph type="title"/>
          </p:nvPr>
        </p:nvSpPr>
        <p:spPr>
          <a:xfrm>
            <a:off x="457200" y="274650"/>
            <a:ext cx="113538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Hybrid</a:t>
            </a:r>
            <a:endParaRPr/>
          </a:p>
        </p:txBody>
      </p:sp>
      <p:sp>
        <p:nvSpPr>
          <p:cNvPr id="224" name="Google Shape;224;g356b44710e5_0_143"/>
          <p:cNvSpPr txBox="1"/>
          <p:nvPr>
            <p:ph idx="1" type="body"/>
          </p:nvPr>
        </p:nvSpPr>
        <p:spPr>
          <a:xfrm>
            <a:off x="457200" y="1600209"/>
            <a:ext cx="11353800" cy="4526100"/>
          </a:xfrm>
          <a:prstGeom prst="rect">
            <a:avLst/>
          </a:prstGeom>
        </p:spPr>
        <p:txBody>
          <a:bodyPr anchorCtr="0" anchor="t" bIns="45700" lIns="91425" spcFirstLastPara="1" rIns="91425" wrap="square" tIns="45700">
            <a:normAutofit/>
          </a:bodyPr>
          <a:lstStyle/>
          <a:p>
            <a:pPr indent="-355600" lvl="0" marL="457200" rtl="0" algn="l">
              <a:lnSpc>
                <a:spcPct val="115000"/>
              </a:lnSpc>
              <a:spcBef>
                <a:spcPts val="1200"/>
              </a:spcBef>
              <a:spcAft>
                <a:spcPts val="0"/>
              </a:spcAft>
              <a:buSzPts val="2000"/>
              <a:buFont typeface="Arial"/>
              <a:buChar char="•"/>
            </a:pPr>
            <a:r>
              <a:rPr lang="en-US" sz="2000">
                <a:latin typeface="Arial"/>
                <a:ea typeface="Arial"/>
                <a:cs typeface="Arial"/>
                <a:sym typeface="Arial"/>
              </a:rPr>
              <a:t>Add new attributes without ripple-effects across dozens of services or a costly schema migration.</a:t>
            </a:r>
            <a:br>
              <a:rPr lang="en-US" sz="2000">
                <a:latin typeface="Arial"/>
                <a:ea typeface="Arial"/>
                <a:cs typeface="Arial"/>
                <a:sym typeface="Arial"/>
              </a:rPr>
            </a:br>
            <a:endParaRPr sz="2000">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i="1" lang="en-US" sz="2000">
                <a:latin typeface="Arial"/>
                <a:ea typeface="Arial"/>
                <a:cs typeface="Arial"/>
                <a:sym typeface="Arial"/>
              </a:rPr>
              <a:t>Keep</a:t>
            </a:r>
            <a:r>
              <a:rPr lang="en-US" sz="2000">
                <a:latin typeface="Arial"/>
                <a:ea typeface="Arial"/>
                <a:cs typeface="Arial"/>
                <a:sym typeface="Arial"/>
              </a:rPr>
              <a:t> the strong guarantees of a relational model (keys, transactions, joins) while </a:t>
            </a:r>
            <a:r>
              <a:rPr i="1" lang="en-US" sz="2000">
                <a:latin typeface="Arial"/>
                <a:ea typeface="Arial"/>
                <a:cs typeface="Arial"/>
                <a:sym typeface="Arial"/>
              </a:rPr>
              <a:t>adding</a:t>
            </a:r>
            <a:r>
              <a:rPr lang="en-US" sz="2000">
                <a:latin typeface="Arial"/>
                <a:ea typeface="Arial"/>
                <a:cs typeface="Arial"/>
                <a:sym typeface="Arial"/>
              </a:rPr>
              <a:t> a “schemaless lane” for opt-in fields.</a:t>
            </a:r>
            <a:endParaRPr sz="4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356b44710e5_0_149"/>
          <p:cNvSpPr txBox="1"/>
          <p:nvPr>
            <p:ph type="title"/>
          </p:nvPr>
        </p:nvSpPr>
        <p:spPr>
          <a:xfrm>
            <a:off x="457200" y="-201600"/>
            <a:ext cx="113538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Approach: Data Extensions</a:t>
            </a:r>
            <a:endParaRPr/>
          </a:p>
        </p:txBody>
      </p:sp>
      <p:pic>
        <p:nvPicPr>
          <p:cNvPr id="230" name="Google Shape;230;g356b44710e5_0_149" title="Screenshot 2025-04-27 at 11.01.14 a.m..png"/>
          <p:cNvPicPr preferRelativeResize="0"/>
          <p:nvPr/>
        </p:nvPicPr>
        <p:blipFill>
          <a:blip r:embed="rId3">
            <a:alphaModFix/>
          </a:blip>
          <a:stretch>
            <a:fillRect/>
          </a:stretch>
        </p:blipFill>
        <p:spPr>
          <a:xfrm>
            <a:off x="3176575" y="831850"/>
            <a:ext cx="5430447" cy="5135549"/>
          </a:xfrm>
          <a:prstGeom prst="rect">
            <a:avLst/>
          </a:prstGeom>
          <a:noFill/>
          <a:ln>
            <a:noFill/>
          </a:ln>
        </p:spPr>
      </p:pic>
      <p:sp>
        <p:nvSpPr>
          <p:cNvPr id="231" name="Google Shape;231;g356b44710e5_0_149"/>
          <p:cNvSpPr txBox="1"/>
          <p:nvPr/>
        </p:nvSpPr>
        <p:spPr>
          <a:xfrm>
            <a:off x="3176575" y="6191250"/>
            <a:ext cx="758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4"/>
              </a:rPr>
              <a:t>https://www.uber.com/en-GB/blog/microservice-architecture/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Declarative vs Imperative Queries</a:t>
            </a:r>
            <a:endParaRPr/>
          </a:p>
        </p:txBody>
      </p:sp>
      <p:sp>
        <p:nvSpPr>
          <p:cNvPr id="238" name="Google Shape;238;p13"/>
          <p:cNvSpPr txBox="1"/>
          <p:nvPr>
            <p:ph idx="1" type="body"/>
          </p:nvPr>
        </p:nvSpPr>
        <p:spPr>
          <a:xfrm>
            <a:off x="457200" y="1600200"/>
            <a:ext cx="100542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400"/>
              </a:spcBef>
              <a:spcAft>
                <a:spcPts val="0"/>
              </a:spcAft>
              <a:buClr>
                <a:schemeClr val="dk1"/>
              </a:buClr>
              <a:buSzPts val="2000"/>
              <a:buChar char="•"/>
            </a:pPr>
            <a:r>
              <a:rPr b="1" lang="en-US"/>
              <a:t>Declarative: state the *what* (SQL, Cypher, SPARQL)</a:t>
            </a:r>
            <a:endParaRPr/>
          </a:p>
          <a:p>
            <a:pPr indent="-342900" lvl="0" marL="342900" rtl="0" algn="l">
              <a:spcBef>
                <a:spcPts val="1200"/>
              </a:spcBef>
              <a:spcAft>
                <a:spcPts val="0"/>
              </a:spcAft>
              <a:buClr>
                <a:schemeClr val="dk1"/>
              </a:buClr>
              <a:buSzPts val="2000"/>
              <a:buChar char="•"/>
            </a:pPr>
            <a:r>
              <a:rPr b="1" lang="en-US"/>
              <a:t>Imperative: spell out the *how* (COBOL, MapReduce API)</a:t>
            </a:r>
            <a:endParaRPr/>
          </a:p>
          <a:p>
            <a:pPr indent="-342900" lvl="0" marL="342900" rtl="0" algn="l">
              <a:spcBef>
                <a:spcPts val="1200"/>
              </a:spcBef>
              <a:spcAft>
                <a:spcPts val="0"/>
              </a:spcAft>
              <a:buClr>
                <a:schemeClr val="dk1"/>
              </a:buClr>
              <a:buSzPts val="2000"/>
              <a:buChar char="•"/>
            </a:pPr>
            <a:r>
              <a:rPr lang="en-US" sz="2000">
                <a:latin typeface="Calibri"/>
                <a:ea typeface="Calibri"/>
                <a:cs typeface="Calibri"/>
                <a:sym typeface="Calibri"/>
              </a:rPr>
              <a:t>Optimiser freedom ⇒ parallelism &amp; automatic indexes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MapReduce &amp; Aggregation Pipeline</a:t>
            </a:r>
            <a:endParaRPr/>
          </a:p>
        </p:txBody>
      </p:sp>
      <p:sp>
        <p:nvSpPr>
          <p:cNvPr id="245" name="Google Shape;24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400"/>
              </a:spcBef>
              <a:spcAft>
                <a:spcPts val="0"/>
              </a:spcAft>
              <a:buClr>
                <a:schemeClr val="dk1"/>
              </a:buClr>
              <a:buSzPts val="2000"/>
              <a:buChar char="•"/>
            </a:pPr>
            <a:r>
              <a:rPr lang="en-US" sz="2000">
                <a:latin typeface="Calibri"/>
                <a:ea typeface="Calibri"/>
                <a:cs typeface="Calibri"/>
                <a:sym typeface="Calibri"/>
              </a:rPr>
              <a:t>Map (`emit`) &amp; Reduce (`sum`) functions over huge datasets</a:t>
            </a:r>
            <a:endParaRPr/>
          </a:p>
          <a:p>
            <a:pPr indent="-342900" lvl="0" marL="342900" rtl="0" algn="l">
              <a:spcBef>
                <a:spcPts val="1200"/>
              </a:spcBef>
              <a:spcAft>
                <a:spcPts val="0"/>
              </a:spcAft>
              <a:buClr>
                <a:schemeClr val="dk1"/>
              </a:buClr>
              <a:buSzPts val="2000"/>
              <a:buChar char="•"/>
            </a:pPr>
            <a:r>
              <a:rPr lang="en-US" sz="2000">
                <a:latin typeface="Calibri"/>
                <a:ea typeface="Calibri"/>
                <a:cs typeface="Calibri"/>
                <a:sym typeface="Calibri"/>
              </a:rPr>
              <a:t>Example: count sharks per month across observations</a:t>
            </a:r>
            <a:endParaRPr/>
          </a:p>
          <a:p>
            <a:pPr indent="-342900" lvl="0" marL="342900" rtl="0" algn="l">
              <a:spcBef>
                <a:spcPts val="1200"/>
              </a:spcBef>
              <a:spcAft>
                <a:spcPts val="0"/>
              </a:spcAft>
              <a:buClr>
                <a:schemeClr val="dk1"/>
              </a:buClr>
              <a:buSzPts val="2000"/>
              <a:buChar char="•"/>
            </a:pPr>
            <a:r>
              <a:rPr lang="en-US" sz="2000">
                <a:latin typeface="Calibri"/>
                <a:ea typeface="Calibri"/>
                <a:cs typeface="Calibri"/>
                <a:sym typeface="Calibri"/>
              </a:rPr>
              <a:t>MongoDB 2.2 introduced aggregation pipeline – declarative stages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Summary &amp; Takeaways</a:t>
            </a:r>
            <a:endParaRPr/>
          </a:p>
        </p:txBody>
      </p:sp>
      <p:sp>
        <p:nvSpPr>
          <p:cNvPr id="252" name="Google Shape;252;p20"/>
          <p:cNvSpPr txBox="1"/>
          <p:nvPr>
            <p:ph idx="1" type="body"/>
          </p:nvPr>
        </p:nvSpPr>
        <p:spPr>
          <a:xfrm>
            <a:off x="457200" y="1600200"/>
            <a:ext cx="101262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400"/>
              </a:spcBef>
              <a:spcAft>
                <a:spcPts val="0"/>
              </a:spcAft>
              <a:buClr>
                <a:schemeClr val="dk1"/>
              </a:buClr>
              <a:buSzPts val="2000"/>
              <a:buChar char="•"/>
            </a:pPr>
            <a:r>
              <a:rPr b="1" lang="en-US"/>
              <a:t>Tables excel at joins &amp; integrity; beware impedance</a:t>
            </a:r>
            <a:endParaRPr/>
          </a:p>
          <a:p>
            <a:pPr indent="-342900" lvl="0" marL="342900" rtl="0" algn="l">
              <a:spcBef>
                <a:spcPts val="1200"/>
              </a:spcBef>
              <a:spcAft>
                <a:spcPts val="0"/>
              </a:spcAft>
              <a:buClr>
                <a:schemeClr val="dk1"/>
              </a:buClr>
              <a:buSzPts val="2000"/>
              <a:buChar char="•"/>
            </a:pPr>
            <a:r>
              <a:rPr b="1" lang="en-US"/>
              <a:t>Documents win on locality &amp; agility; watch duplication</a:t>
            </a:r>
            <a:endParaRPr/>
          </a:p>
          <a:p>
            <a:pPr indent="-342900" lvl="0" marL="342900" rtl="0" algn="l">
              <a:spcBef>
                <a:spcPts val="1200"/>
              </a:spcBef>
              <a:spcAft>
                <a:spcPts val="0"/>
              </a:spcAft>
              <a:buClr>
                <a:schemeClr val="dk1"/>
              </a:buClr>
              <a:buSzPts val="2000"/>
              <a:buChar char="•"/>
            </a:pPr>
            <a:r>
              <a:rPr b="1" lang="en-US"/>
              <a:t>Declarative languages let optimizers evolve independently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Questions &amp; Discussion</a:t>
            </a:r>
            <a:endParaRPr/>
          </a:p>
        </p:txBody>
      </p:sp>
      <p:sp>
        <p:nvSpPr>
          <p:cNvPr id="259" name="Google Shape;259;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400"/>
              </a:spcBef>
              <a:spcAft>
                <a:spcPts val="0"/>
              </a:spcAft>
              <a:buClr>
                <a:schemeClr val="dk1"/>
              </a:buClr>
              <a:buSzPts val="2000"/>
              <a:buChar char="•"/>
            </a:pPr>
            <a:r>
              <a:rPr lang="en-US" sz="2000">
                <a:latin typeface="Calibri"/>
                <a:ea typeface="Calibri"/>
                <a:cs typeface="Calibri"/>
                <a:sym typeface="Calibri"/>
              </a:rPr>
              <a:t>Where have you hit impedance mismatch pain?</a:t>
            </a:r>
            <a:endParaRPr/>
          </a:p>
          <a:p>
            <a:pPr indent="-342900" lvl="0" marL="342900" rtl="0" algn="l">
              <a:spcBef>
                <a:spcPts val="1200"/>
              </a:spcBef>
              <a:spcAft>
                <a:spcPts val="0"/>
              </a:spcAft>
              <a:buClr>
                <a:schemeClr val="dk1"/>
              </a:buClr>
              <a:buSzPts val="2000"/>
              <a:buChar char="•"/>
            </a:pPr>
            <a:r>
              <a:rPr lang="en-US" sz="2000">
                <a:latin typeface="Calibri"/>
                <a:ea typeface="Calibri"/>
                <a:cs typeface="Calibri"/>
                <a:sym typeface="Calibri"/>
              </a:rPr>
              <a:t>What part of your stack could benefit from a different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Terms</a:t>
            </a:r>
            <a:endParaRPr/>
          </a:p>
        </p:txBody>
      </p:sp>
      <p:sp>
        <p:nvSpPr>
          <p:cNvPr id="103" name="Google Shape;103;p2"/>
          <p:cNvSpPr txBox="1"/>
          <p:nvPr>
            <p:ph idx="1" type="body"/>
          </p:nvPr>
        </p:nvSpPr>
        <p:spPr>
          <a:xfrm>
            <a:off x="168775" y="1600200"/>
            <a:ext cx="11677800" cy="4526100"/>
          </a:xfrm>
          <a:prstGeom prst="rect">
            <a:avLst/>
          </a:prstGeom>
          <a:noFill/>
          <a:ln>
            <a:noFill/>
          </a:ln>
        </p:spPr>
        <p:txBody>
          <a:bodyPr anchorCtr="0" anchor="t" bIns="45700" lIns="91425" spcFirstLastPara="1" rIns="91425" wrap="square" tIns="45700">
            <a:normAutofit/>
          </a:bodyPr>
          <a:lstStyle/>
          <a:p>
            <a:pPr indent="-425450" lvl="0" marL="342900" rtl="0" algn="l">
              <a:lnSpc>
                <a:spcPct val="115000"/>
              </a:lnSpc>
              <a:spcBef>
                <a:spcPts val="1200"/>
              </a:spcBef>
              <a:spcAft>
                <a:spcPts val="0"/>
              </a:spcAft>
              <a:buSzPts val="3100"/>
              <a:buChar char="•"/>
            </a:pPr>
            <a:r>
              <a:rPr lang="en-US" sz="2600"/>
              <a:t>SQL: relational, structured, schema-based.</a:t>
            </a:r>
            <a:endParaRPr sz="2600"/>
          </a:p>
          <a:p>
            <a:pPr indent="-425450" lvl="0" marL="342900" rtl="0" algn="l">
              <a:spcBef>
                <a:spcPts val="0"/>
              </a:spcBef>
              <a:spcAft>
                <a:spcPts val="0"/>
              </a:spcAft>
              <a:buSzPts val="3100"/>
              <a:buChar char="•"/>
            </a:pPr>
            <a:r>
              <a:rPr lang="en-US" sz="2600"/>
              <a:t>NoSQL - Non-relational database systems.</a:t>
            </a:r>
            <a:endParaRPr sz="2600"/>
          </a:p>
          <a:p>
            <a:pPr indent="-425450" lvl="0" marL="342900" rtl="0" algn="l">
              <a:spcBef>
                <a:spcPts val="0"/>
              </a:spcBef>
              <a:spcAft>
                <a:spcPts val="0"/>
              </a:spcAft>
              <a:buSzPts val="3100"/>
              <a:buChar char="•"/>
            </a:pPr>
            <a:r>
              <a:rPr lang="en-US" sz="2600"/>
              <a:t>Normalization: Reduce redundancy, split data.</a:t>
            </a:r>
            <a:endParaRPr sz="2600"/>
          </a:p>
          <a:p>
            <a:pPr indent="-425450" lvl="0" marL="342900" rtl="0" algn="l">
              <a:spcBef>
                <a:spcPts val="0"/>
              </a:spcBef>
              <a:spcAft>
                <a:spcPts val="0"/>
              </a:spcAft>
              <a:buSzPts val="3100"/>
              <a:buChar char="•"/>
            </a:pPr>
            <a:r>
              <a:rPr lang="en-US" sz="2600"/>
              <a:t>Denormalization: Add redundancy, combine data.</a:t>
            </a:r>
            <a:endParaRPr sz="2600"/>
          </a:p>
          <a:p>
            <a:pPr indent="-425450" lvl="0" marL="342900" rtl="0" algn="l">
              <a:spcBef>
                <a:spcPts val="0"/>
              </a:spcBef>
              <a:spcAft>
                <a:spcPts val="0"/>
              </a:spcAft>
              <a:buSzPts val="3100"/>
              <a:buChar char="•"/>
            </a:pPr>
            <a:r>
              <a:rPr lang="en-US" sz="2600"/>
              <a:t>ACID transactions—Atomic, Consistent, Isolated, Durable</a:t>
            </a:r>
            <a:endParaRPr sz="2600"/>
          </a:p>
          <a:p>
            <a:pPr indent="-425450" lvl="0" marL="342900" rtl="0" algn="l">
              <a:spcBef>
                <a:spcPts val="0"/>
              </a:spcBef>
              <a:spcAft>
                <a:spcPts val="0"/>
              </a:spcAft>
              <a:buSzPts val="3100"/>
              <a:buChar char="•"/>
            </a:pPr>
            <a:r>
              <a:rPr lang="en-US" sz="2600"/>
              <a:t>OLTP - Online transaction processing</a:t>
            </a:r>
            <a:endParaRPr sz="4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356b44710e5_0_10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Chapter 2 Roadmap</a:t>
            </a:r>
            <a:endParaRPr/>
          </a:p>
        </p:txBody>
      </p:sp>
      <p:sp>
        <p:nvSpPr>
          <p:cNvPr id="110" name="Google Shape;110;g356b44710e5_0_101"/>
          <p:cNvSpPr txBox="1"/>
          <p:nvPr>
            <p:ph idx="1" type="body"/>
          </p:nvPr>
        </p:nvSpPr>
        <p:spPr>
          <a:xfrm>
            <a:off x="168775" y="1600200"/>
            <a:ext cx="116778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400"/>
              </a:spcBef>
              <a:spcAft>
                <a:spcPts val="0"/>
              </a:spcAft>
              <a:buClr>
                <a:schemeClr val="dk1"/>
              </a:buClr>
              <a:buSzPts val="2000"/>
              <a:buChar char="•"/>
            </a:pPr>
            <a:r>
              <a:rPr b="1" lang="en-US"/>
              <a:t>Why data models matter – mental model → software architecture</a:t>
            </a:r>
            <a:endParaRPr/>
          </a:p>
          <a:p>
            <a:pPr indent="-342900" lvl="0" marL="342900" rtl="0" algn="l">
              <a:spcBef>
                <a:spcPts val="1200"/>
              </a:spcBef>
              <a:spcAft>
                <a:spcPts val="0"/>
              </a:spcAft>
              <a:buClr>
                <a:schemeClr val="dk1"/>
              </a:buClr>
              <a:buSzPts val="2000"/>
              <a:buChar char="•"/>
            </a:pPr>
            <a:r>
              <a:rPr b="1" lang="en-US"/>
              <a:t>Relational vs Document – tables, JSON &amp; NoSQL drivers</a:t>
            </a:r>
            <a:endParaRPr/>
          </a:p>
          <a:p>
            <a:pPr indent="-342900" lvl="0" marL="342900" rtl="0" algn="l">
              <a:spcBef>
                <a:spcPts val="1200"/>
              </a:spcBef>
              <a:spcAft>
                <a:spcPts val="0"/>
              </a:spcAft>
              <a:buClr>
                <a:schemeClr val="dk1"/>
              </a:buClr>
              <a:buSzPts val="2000"/>
              <a:buChar char="•"/>
            </a:pPr>
            <a:r>
              <a:rPr b="1" lang="en-US"/>
              <a:t>Schema flexibility &amp; locality – performance + evolution</a:t>
            </a:r>
            <a:endParaRPr/>
          </a:p>
          <a:p>
            <a:pPr indent="-342900" lvl="0" marL="342900" rtl="0" algn="l">
              <a:spcBef>
                <a:spcPts val="1200"/>
              </a:spcBef>
              <a:spcAft>
                <a:spcPts val="0"/>
              </a:spcAft>
              <a:buClr>
                <a:schemeClr val="dk1"/>
              </a:buClr>
              <a:buSzPts val="2000"/>
              <a:buChar char="•"/>
            </a:pPr>
            <a:r>
              <a:rPr b="1" lang="en-US"/>
              <a:t>Query paradigms – declarative, MapReduce, aggregation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Key Concepts – Definitions</a:t>
            </a:r>
            <a:endParaRPr/>
          </a:p>
        </p:txBody>
      </p:sp>
      <p:sp>
        <p:nvSpPr>
          <p:cNvPr id="117" name="Google Shape;117;p3"/>
          <p:cNvSpPr txBox="1"/>
          <p:nvPr>
            <p:ph idx="1" type="body"/>
          </p:nvPr>
        </p:nvSpPr>
        <p:spPr>
          <a:xfrm>
            <a:off x="457200" y="1600200"/>
            <a:ext cx="113895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400"/>
              </a:spcBef>
              <a:spcAft>
                <a:spcPts val="0"/>
              </a:spcAft>
              <a:buClr>
                <a:schemeClr val="dk1"/>
              </a:buClr>
              <a:buSzPts val="2000"/>
              <a:buChar char="•"/>
            </a:pPr>
            <a:r>
              <a:rPr b="1" lang="en-US"/>
              <a:t>Data model – formal structure + operations for data</a:t>
            </a:r>
            <a:endParaRPr/>
          </a:p>
          <a:p>
            <a:pPr indent="-342900" lvl="0" marL="342900" rtl="0" algn="l">
              <a:spcBef>
                <a:spcPts val="1200"/>
              </a:spcBef>
              <a:spcAft>
                <a:spcPts val="0"/>
              </a:spcAft>
              <a:buClr>
                <a:schemeClr val="dk1"/>
              </a:buClr>
              <a:buSzPts val="2000"/>
              <a:buChar char="•"/>
            </a:pPr>
            <a:r>
              <a:rPr b="1" lang="en-US"/>
              <a:t>Schema – explicit (on‑write) or implicit (on‑read)</a:t>
            </a:r>
            <a:endParaRPr/>
          </a:p>
          <a:p>
            <a:pPr indent="-342900" lvl="0" marL="342900" rtl="0" algn="l">
              <a:spcBef>
                <a:spcPts val="1200"/>
              </a:spcBef>
              <a:spcAft>
                <a:spcPts val="0"/>
              </a:spcAft>
              <a:buClr>
                <a:schemeClr val="dk1"/>
              </a:buClr>
              <a:buSzPts val="2000"/>
              <a:buChar char="•"/>
            </a:pPr>
            <a:r>
              <a:rPr b="1" lang="en-US"/>
              <a:t>Impedance mismatch – gap between in‑memory objects &amp; stored rows</a:t>
            </a:r>
            <a:endParaRPr/>
          </a:p>
          <a:p>
            <a:pPr indent="-342900" lvl="0" marL="342900" rtl="0" algn="l">
              <a:spcBef>
                <a:spcPts val="1200"/>
              </a:spcBef>
              <a:spcAft>
                <a:spcPts val="0"/>
              </a:spcAft>
              <a:buClr>
                <a:schemeClr val="dk1"/>
              </a:buClr>
              <a:buSzPts val="2000"/>
              <a:buChar char="•"/>
            </a:pPr>
            <a:r>
              <a:rPr b="1" lang="en-US"/>
              <a:t>Locality – related bytes stored together for efficient I/O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Key Concepts – Why They Matter</a:t>
            </a:r>
            <a:endParaRPr/>
          </a:p>
        </p:txBody>
      </p:sp>
      <p:sp>
        <p:nvSpPr>
          <p:cNvPr id="124" name="Google Shape;124;p4"/>
          <p:cNvSpPr txBox="1"/>
          <p:nvPr>
            <p:ph idx="1" type="body"/>
          </p:nvPr>
        </p:nvSpPr>
        <p:spPr>
          <a:xfrm>
            <a:off x="457200" y="1600200"/>
            <a:ext cx="110583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400"/>
              </a:spcBef>
              <a:spcAft>
                <a:spcPts val="0"/>
              </a:spcAft>
              <a:buClr>
                <a:schemeClr val="dk1"/>
              </a:buClr>
              <a:buSzPts val="2000"/>
              <a:buChar char="•"/>
            </a:pPr>
            <a:r>
              <a:rPr b="1" lang="en-US"/>
              <a:t>Performance hinges on matching access patterns to storage layout</a:t>
            </a:r>
            <a:endParaRPr/>
          </a:p>
          <a:p>
            <a:pPr indent="-342900" lvl="0" marL="342900" rtl="0" algn="l">
              <a:spcBef>
                <a:spcPts val="1200"/>
              </a:spcBef>
              <a:spcAft>
                <a:spcPts val="0"/>
              </a:spcAft>
              <a:buClr>
                <a:schemeClr val="dk1"/>
              </a:buClr>
              <a:buSzPts val="2000"/>
              <a:buChar char="•"/>
            </a:pPr>
            <a:r>
              <a:rPr b="1" lang="en-US"/>
              <a:t>Maintainability improves when model matches developer mental model</a:t>
            </a:r>
            <a:endParaRPr/>
          </a:p>
          <a:p>
            <a:pPr indent="-342900" lvl="0" marL="342900" rtl="0" algn="l">
              <a:spcBef>
                <a:spcPts val="1200"/>
              </a:spcBef>
              <a:spcAft>
                <a:spcPts val="0"/>
              </a:spcAft>
              <a:buClr>
                <a:schemeClr val="dk1"/>
              </a:buClr>
              <a:buSzPts val="2000"/>
              <a:buChar char="•"/>
            </a:pPr>
            <a:r>
              <a:rPr b="1" lang="en-US"/>
              <a:t>Scalability &amp; distribution depend on query flexibility, join cost</a:t>
            </a:r>
            <a:endParaRPr/>
          </a:p>
          <a:p>
            <a:pPr indent="-342900" lvl="0" marL="342900" rtl="0" algn="l">
              <a:spcBef>
                <a:spcPts val="1200"/>
              </a:spcBef>
              <a:spcAft>
                <a:spcPts val="0"/>
              </a:spcAft>
              <a:buClr>
                <a:schemeClr val="dk1"/>
              </a:buClr>
              <a:buSzPts val="2000"/>
              <a:buChar char="•"/>
            </a:pPr>
            <a:r>
              <a:rPr b="1" lang="en-US"/>
              <a:t>Evolvability – loose or strict schemas dictate migration effort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Relational Model – 50 Years Strong</a:t>
            </a:r>
            <a:endParaRPr/>
          </a:p>
        </p:txBody>
      </p:sp>
      <p:sp>
        <p:nvSpPr>
          <p:cNvPr id="131" name="Google Shape;131;p5"/>
          <p:cNvSpPr txBox="1"/>
          <p:nvPr>
            <p:ph idx="1" type="body"/>
          </p:nvPr>
        </p:nvSpPr>
        <p:spPr>
          <a:xfrm>
            <a:off x="457200" y="1600200"/>
            <a:ext cx="106416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400"/>
              </a:spcBef>
              <a:spcAft>
                <a:spcPts val="0"/>
              </a:spcAft>
              <a:buClr>
                <a:schemeClr val="dk1"/>
              </a:buClr>
              <a:buSzPts val="2000"/>
              <a:buChar char="•"/>
            </a:pPr>
            <a:r>
              <a:rPr b="1" lang="en-US"/>
              <a:t>Tables &amp; rows model data as unordered sets (Codd, 1970)</a:t>
            </a:r>
            <a:endParaRPr/>
          </a:p>
          <a:p>
            <a:pPr indent="-342900" lvl="0" marL="342900" rtl="0" algn="l">
              <a:spcBef>
                <a:spcPts val="1200"/>
              </a:spcBef>
              <a:spcAft>
                <a:spcPts val="0"/>
              </a:spcAft>
              <a:buClr>
                <a:schemeClr val="dk1"/>
              </a:buClr>
              <a:buSzPts val="2000"/>
              <a:buChar char="•"/>
            </a:pPr>
            <a:r>
              <a:rPr b="1" lang="en-US"/>
              <a:t>ACID transactions underpin reliability for OLTP</a:t>
            </a:r>
            <a:endParaRPr/>
          </a:p>
          <a:p>
            <a:pPr indent="-342900" lvl="0" marL="342900" rtl="0" algn="l">
              <a:spcBef>
                <a:spcPts val="1200"/>
              </a:spcBef>
              <a:spcAft>
                <a:spcPts val="0"/>
              </a:spcAft>
              <a:buClr>
                <a:schemeClr val="dk1"/>
              </a:buClr>
              <a:buSzPts val="2000"/>
              <a:buChar char="•"/>
            </a:pPr>
            <a:r>
              <a:rPr b="1" lang="en-US"/>
              <a:t>SQL = declarative access; optimizer picks access path</a:t>
            </a:r>
            <a:endParaRPr/>
          </a:p>
          <a:p>
            <a:pPr indent="-342900" lvl="0" marL="342900" rtl="0" algn="l">
              <a:spcBef>
                <a:spcPts val="1200"/>
              </a:spcBef>
              <a:spcAft>
                <a:spcPts val="0"/>
              </a:spcAft>
              <a:buClr>
                <a:schemeClr val="dk1"/>
              </a:buClr>
              <a:buSzPts val="2000"/>
              <a:buChar char="•"/>
            </a:pPr>
            <a:r>
              <a:rPr b="1" lang="en-US"/>
              <a:t>Joins &amp; normal forms tame duplication, enable many‑to‑many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Document Model – JSON &amp; Friends</a:t>
            </a:r>
            <a:endParaRPr/>
          </a:p>
        </p:txBody>
      </p:sp>
      <p:sp>
        <p:nvSpPr>
          <p:cNvPr id="138" name="Google Shape;138;p6"/>
          <p:cNvSpPr txBox="1"/>
          <p:nvPr>
            <p:ph idx="1" type="body"/>
          </p:nvPr>
        </p:nvSpPr>
        <p:spPr>
          <a:xfrm>
            <a:off x="457200" y="1600200"/>
            <a:ext cx="111117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400"/>
              </a:spcBef>
              <a:spcAft>
                <a:spcPts val="0"/>
              </a:spcAft>
              <a:buClr>
                <a:schemeClr val="dk1"/>
              </a:buClr>
              <a:buSzPts val="2000"/>
              <a:buChar char="•"/>
            </a:pPr>
            <a:r>
              <a:rPr b="1" lang="en-US"/>
              <a:t>Self‑contained documents store nested data as trees</a:t>
            </a:r>
            <a:endParaRPr/>
          </a:p>
          <a:p>
            <a:pPr indent="-342900" lvl="0" marL="342900" rtl="0" algn="l">
              <a:spcBef>
                <a:spcPts val="1200"/>
              </a:spcBef>
              <a:spcAft>
                <a:spcPts val="0"/>
              </a:spcAft>
              <a:buClr>
                <a:schemeClr val="dk1"/>
              </a:buClr>
              <a:buSzPts val="2000"/>
              <a:buChar char="•"/>
            </a:pPr>
            <a:r>
              <a:rPr b="1" lang="en-US"/>
              <a:t>Schema‑on‑read : database is agnostic, code validates</a:t>
            </a:r>
            <a:endParaRPr/>
          </a:p>
          <a:p>
            <a:pPr indent="-342900" lvl="0" marL="342900" rtl="0" algn="l">
              <a:spcBef>
                <a:spcPts val="1200"/>
              </a:spcBef>
              <a:spcAft>
                <a:spcPts val="0"/>
              </a:spcAft>
              <a:buClr>
                <a:schemeClr val="dk1"/>
              </a:buClr>
              <a:buSzPts val="2000"/>
              <a:buChar char="•"/>
            </a:pPr>
            <a:r>
              <a:rPr b="1" lang="en-US"/>
              <a:t>Impedance solved? fewer joins, closer to object graphs</a:t>
            </a:r>
            <a:endParaRPr/>
          </a:p>
          <a:p>
            <a:pPr indent="-342900" lvl="0" marL="342900" rtl="0" algn="l">
              <a:spcBef>
                <a:spcPts val="1200"/>
              </a:spcBef>
              <a:spcAft>
                <a:spcPts val="0"/>
              </a:spcAft>
              <a:buClr>
                <a:schemeClr val="dk1"/>
              </a:buClr>
              <a:buSzPts val="2000"/>
              <a:buChar char="•"/>
            </a:pPr>
            <a:r>
              <a:rPr b="1" lang="en-US"/>
              <a:t>Popular engines – MongoDB, CouchDB, RethinkDB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Figure 2‑1: Relational Résumé Schema</a:t>
            </a:r>
            <a:endParaRPr/>
          </a:p>
        </p:txBody>
      </p:sp>
      <p:sp>
        <p:nvSpPr>
          <p:cNvPr id="145" name="Google Shape;145;p7"/>
          <p:cNvSpPr txBox="1"/>
          <p:nvPr>
            <p:ph idx="1" type="body"/>
          </p:nvPr>
        </p:nvSpPr>
        <p:spPr>
          <a:xfrm>
            <a:off x="457200" y="1600200"/>
            <a:ext cx="55356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400"/>
              </a:spcBef>
              <a:spcAft>
                <a:spcPts val="0"/>
              </a:spcAft>
              <a:buClr>
                <a:schemeClr val="dk1"/>
              </a:buClr>
              <a:buSzPts val="2000"/>
              <a:buChar char="•"/>
            </a:pPr>
            <a:r>
              <a:rPr lang="en-US" sz="2000">
                <a:latin typeface="Calibri"/>
                <a:ea typeface="Calibri"/>
                <a:cs typeface="Calibri"/>
                <a:sym typeface="Calibri"/>
              </a:rPr>
              <a:t>Traditional normalised design splits users, positions, education, contact_info</a:t>
            </a:r>
            <a:endParaRPr/>
          </a:p>
          <a:p>
            <a:pPr indent="-342900" lvl="0" marL="342900" rtl="0" algn="l">
              <a:spcBef>
                <a:spcPts val="1200"/>
              </a:spcBef>
              <a:spcAft>
                <a:spcPts val="0"/>
              </a:spcAft>
              <a:buClr>
                <a:schemeClr val="dk1"/>
              </a:buClr>
              <a:buSzPts val="2000"/>
              <a:buChar char="•"/>
            </a:pPr>
            <a:r>
              <a:rPr lang="en-US" sz="2000">
                <a:latin typeface="Calibri"/>
                <a:ea typeface="Calibri"/>
                <a:cs typeface="Calibri"/>
                <a:sym typeface="Calibri"/>
              </a:rPr>
              <a:t>Fetching a profile needs multi‑table joins or N+1 queries</a:t>
            </a:r>
            <a:endParaRPr/>
          </a:p>
        </p:txBody>
      </p:sp>
      <p:pic>
        <p:nvPicPr>
          <p:cNvPr descr="page5_img43.png" id="146" name="Google Shape;146;p7"/>
          <p:cNvPicPr preferRelativeResize="0"/>
          <p:nvPr/>
        </p:nvPicPr>
        <p:blipFill rotWithShape="1">
          <a:blip r:embed="rId3">
            <a:alphaModFix/>
          </a:blip>
          <a:srcRect b="0" l="0" r="0" t="0"/>
          <a:stretch/>
        </p:blipFill>
        <p:spPr>
          <a:xfrm>
            <a:off x="5943600" y="1828800"/>
            <a:ext cx="5029200" cy="4552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