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88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jVSPM99bSWPQnk07ag6QmquULr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9cdd257c_0_148:notes"/>
          <p:cNvSpPr/>
          <p:nvPr>
            <p:ph idx="2" type="sldImg"/>
          </p:nvPr>
        </p:nvSpPr>
        <p:spPr>
          <a:xfrm>
            <a:off x="-499505" y="0"/>
            <a:ext cx="3999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g3549cdd257c_0_14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chemeClr val="dk1"/>
                </a:solidFill>
              </a:rPr>
              <a:t>PLEASE choose "I don't know" instead of guessing because guessing the right answers disrupts this process</a:t>
            </a:r>
            <a:endParaRPr sz="19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If you think you'll get the answers wrong please take the quiz. We actually ignore correct answers and only focus on what people get wrong.</a:t>
            </a:r>
            <a:endParaRPr/>
          </a:p>
        </p:txBody>
      </p:sp>
      <p:sp>
        <p:nvSpPr>
          <p:cNvPr id="83" name="Google Shape;83;g3549cdd257c_0_14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Before we leave </a:t>
            </a:r>
            <a:r>
              <a:rPr b="1" lang="en-US" sz="1100">
                <a:solidFill>
                  <a:schemeClr val="dk1"/>
                </a:solidFill>
              </a:rPr>
              <a:t>Bitcask</a:t>
            </a:r>
            <a:r>
              <a:rPr lang="en-US" sz="1100">
                <a:solidFill>
                  <a:schemeClr val="dk1"/>
                </a:solidFill>
              </a:rPr>
              <a:t> behind, we need to be honest about its </a:t>
            </a:r>
            <a:r>
              <a:rPr b="1" lang="en-US" sz="1100">
                <a:solidFill>
                  <a:schemeClr val="dk1"/>
                </a:solidFill>
              </a:rPr>
              <a:t>limitations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First:</a:t>
            </a:r>
            <a:r>
              <a:rPr lang="en-US" sz="1100">
                <a:solidFill>
                  <a:schemeClr val="dk1"/>
                </a:solidFill>
              </a:rPr>
              <a:t> The </a:t>
            </a:r>
            <a:r>
              <a:rPr b="1" lang="en-US" sz="1100">
                <a:solidFill>
                  <a:schemeClr val="dk1"/>
                </a:solidFill>
              </a:rPr>
              <a:t>in‑memory hash index</a:t>
            </a:r>
            <a:r>
              <a:rPr lang="en-US" sz="1100">
                <a:solidFill>
                  <a:schemeClr val="dk1"/>
                </a:solidFill>
              </a:rPr>
              <a:t> puts a hard upper bound on </a:t>
            </a:r>
            <a:r>
              <a:rPr b="1" lang="en-US" sz="1100">
                <a:solidFill>
                  <a:schemeClr val="dk1"/>
                </a:solidFill>
              </a:rPr>
              <a:t>key cardinality </a:t>
            </a:r>
            <a:r>
              <a:rPr lang="en-US" sz="1100">
                <a:solidFill>
                  <a:schemeClr val="dk1"/>
                </a:solidFill>
              </a:rPr>
              <a:t>(aka how many keys you can have).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your keys are 32‑byte UUIDs, a </a:t>
            </a:r>
            <a:r>
              <a:rPr b="1" lang="en-US" sz="1100">
                <a:solidFill>
                  <a:schemeClr val="dk1"/>
                </a:solidFill>
              </a:rPr>
              <a:t>billion keys</a:t>
            </a:r>
            <a:r>
              <a:rPr lang="en-US" sz="1100">
                <a:solidFill>
                  <a:schemeClr val="dk1"/>
                </a:solidFill>
              </a:rPr>
              <a:t> would require </a:t>
            </a:r>
            <a:r>
              <a:rPr b="1" lang="en-US" sz="1100">
                <a:solidFill>
                  <a:schemeClr val="dk1"/>
                </a:solidFill>
              </a:rPr>
              <a:t>tens of gigabytes</a:t>
            </a:r>
            <a:r>
              <a:rPr lang="en-US" sz="1100">
                <a:solidFill>
                  <a:schemeClr val="dk1"/>
                </a:solidFill>
              </a:rPr>
              <a:t> of pointer‑rich hash structures—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completely </a:t>
            </a:r>
            <a:r>
              <a:rPr b="1" lang="en-US" sz="1100">
                <a:solidFill>
                  <a:schemeClr val="dk1"/>
                </a:solidFill>
              </a:rPr>
              <a:t>unrealistic for a single node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Second:</a:t>
            </a:r>
            <a:r>
              <a:rPr lang="en-US" sz="1100">
                <a:solidFill>
                  <a:schemeClr val="dk1"/>
                </a:solidFill>
              </a:rPr>
              <a:t> Deletes are </a:t>
            </a:r>
            <a:r>
              <a:rPr b="1" lang="en-US" sz="1100">
                <a:solidFill>
                  <a:schemeClr val="dk1"/>
                </a:solidFill>
              </a:rPr>
              <a:t>logical</a:t>
            </a:r>
            <a:r>
              <a:rPr lang="en-US" sz="1100">
                <a:solidFill>
                  <a:schemeClr val="dk1"/>
                </a:solidFill>
              </a:rPr>
              <a:t>, not physical.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append a </a:t>
            </a:r>
            <a:r>
              <a:rPr b="1" lang="en-US" sz="1100">
                <a:solidFill>
                  <a:schemeClr val="dk1"/>
                </a:solidFill>
              </a:rPr>
              <a:t>tombstone</a:t>
            </a:r>
            <a:r>
              <a:rPr lang="en-US" sz="1100">
                <a:solidFill>
                  <a:schemeClr val="dk1"/>
                </a:solidFill>
              </a:rPr>
              <a:t>, and rely on </a:t>
            </a:r>
            <a:r>
              <a:rPr b="1" lang="en-US" sz="1100">
                <a:solidFill>
                  <a:schemeClr val="dk1"/>
                </a:solidFill>
              </a:rPr>
              <a:t>compaction</a:t>
            </a:r>
            <a:r>
              <a:rPr lang="en-US" sz="1100">
                <a:solidFill>
                  <a:schemeClr val="dk1"/>
                </a:solidFill>
              </a:rPr>
              <a:t> to clean up.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compaction falls behind, you can </a:t>
            </a:r>
            <a:r>
              <a:rPr b="1" lang="en-US" sz="1100">
                <a:solidFill>
                  <a:schemeClr val="dk1"/>
                </a:solidFill>
              </a:rPr>
              <a:t>run out of disk space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Third:</a:t>
            </a:r>
            <a:r>
              <a:rPr lang="en-US" sz="1100">
                <a:solidFill>
                  <a:schemeClr val="dk1"/>
                </a:solidFill>
              </a:rPr>
              <a:t> There’s a complete </a:t>
            </a:r>
            <a:r>
              <a:rPr b="1" lang="en-US" sz="1100">
                <a:solidFill>
                  <a:schemeClr val="dk1"/>
                </a:solidFill>
              </a:rPr>
              <a:t>lack of ordering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Hash tables </a:t>
            </a:r>
            <a:r>
              <a:rPr b="1" lang="en-US" sz="1100">
                <a:solidFill>
                  <a:schemeClr val="dk1"/>
                </a:solidFill>
              </a:rPr>
              <a:t>scramble their keys</a:t>
            </a:r>
            <a:r>
              <a:rPr lang="en-US" sz="1100">
                <a:solidFill>
                  <a:schemeClr val="dk1"/>
                </a:solidFill>
              </a:rPr>
              <a:t>, so there’s no efficient way to ask for: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</a:t>
            </a:r>
            <a:r>
              <a:rPr i="1" lang="en-US" sz="1100">
                <a:solidFill>
                  <a:schemeClr val="dk1"/>
                </a:solidFill>
              </a:rPr>
              <a:t>all</a:t>
            </a:r>
            <a:r>
              <a:rPr lang="en-US" sz="1100">
                <a:solidFill>
                  <a:schemeClr val="dk1"/>
                </a:solidFill>
              </a:rPr>
              <a:t> counters between kitty00000 and kitty99999.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But—within the </a:t>
            </a:r>
            <a:r>
              <a:rPr b="1" lang="en-US" sz="1100">
                <a:solidFill>
                  <a:schemeClr val="dk1"/>
                </a:solidFill>
              </a:rPr>
              <a:t>right workload envelope</a:t>
            </a:r>
            <a:r>
              <a:rPr lang="en-US" sz="1100">
                <a:solidFill>
                  <a:schemeClr val="dk1"/>
                </a:solidFill>
              </a:rPr>
              <a:t>, those warts disappear.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Bitcask‑style engine</a:t>
            </a:r>
            <a:r>
              <a:rPr lang="en-US" sz="1100">
                <a:solidFill>
                  <a:schemeClr val="dk1"/>
                </a:solidFill>
              </a:rPr>
              <a:t> is almost unbeatable for: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High-throughput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Low-latency writes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When the </a:t>
            </a:r>
            <a:r>
              <a:rPr b="1" lang="en-US" sz="1100">
                <a:solidFill>
                  <a:schemeClr val="dk1"/>
                </a:solidFill>
              </a:rPr>
              <a:t>key set fits in RAM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Use cases like: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Ephemeral caches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Per-URL hit counters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Session stores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once you need </a:t>
            </a:r>
            <a:r>
              <a:rPr b="1" lang="en-US" sz="1100">
                <a:solidFill>
                  <a:schemeClr val="dk1"/>
                </a:solidFill>
              </a:rPr>
              <a:t>range queries</a:t>
            </a:r>
            <a:r>
              <a:rPr lang="en-US" sz="1100">
                <a:solidFill>
                  <a:schemeClr val="dk1"/>
                </a:solidFill>
              </a:rPr>
              <a:t>, or support for </a:t>
            </a:r>
            <a:r>
              <a:rPr b="1" lang="en-US" sz="1100">
                <a:solidFill>
                  <a:schemeClr val="dk1"/>
                </a:solidFill>
              </a:rPr>
              <a:t>many more keys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need a new strategy—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</a:t>
            </a:r>
            <a:r>
              <a:rPr b="1" lang="en-US" sz="1100">
                <a:solidFill>
                  <a:schemeClr val="dk1"/>
                </a:solidFill>
              </a:rPr>
              <a:t>Enter SSTables and the LSM‑tree.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fix </a:t>
            </a:r>
            <a:r>
              <a:rPr b="1" lang="en-US" sz="1100">
                <a:solidFill>
                  <a:schemeClr val="dk1"/>
                </a:solidFill>
              </a:rPr>
              <a:t>lack of ordering</a:t>
            </a:r>
            <a:r>
              <a:rPr lang="en-US" sz="1100">
                <a:solidFill>
                  <a:schemeClr val="dk1"/>
                </a:solidFill>
              </a:rPr>
              <a:t> in the </a:t>
            </a:r>
            <a:r>
              <a:rPr lang="en-US" sz="1100">
                <a:solidFill>
                  <a:schemeClr val="dk1"/>
                </a:solidFill>
              </a:rPr>
              <a:t>previous</a:t>
            </a:r>
            <a:r>
              <a:rPr lang="en-US" sz="1100">
                <a:solidFill>
                  <a:schemeClr val="dk1"/>
                </a:solidFill>
              </a:rPr>
              <a:t> example by requiring that </a:t>
            </a:r>
            <a:r>
              <a:rPr b="1" lang="en-US" sz="1100">
                <a:solidFill>
                  <a:schemeClr val="dk1"/>
                </a:solidFill>
              </a:rPr>
              <a:t>every segment</a:t>
            </a:r>
            <a:r>
              <a:rPr lang="en-US" sz="1100">
                <a:solidFill>
                  <a:schemeClr val="dk1"/>
                </a:solidFill>
              </a:rPr>
              <a:t> be written in </a:t>
            </a:r>
            <a:r>
              <a:rPr b="1" lang="en-US" sz="1100">
                <a:solidFill>
                  <a:schemeClr val="dk1"/>
                </a:solidFill>
              </a:rPr>
              <a:t>sorted order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remember the benefit of append only log is that writes are constant time O(1), we just add it to the end of the log.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So we </a:t>
            </a:r>
            <a:r>
              <a:rPr lang="en-US" sz="1100">
                <a:solidFill>
                  <a:schemeClr val="dk1"/>
                </a:solidFill>
              </a:rPr>
              <a:t>have</a:t>
            </a:r>
            <a:r>
              <a:rPr lang="en-US" sz="1100">
                <a:solidFill>
                  <a:schemeClr val="dk1"/>
                </a:solidFill>
              </a:rPr>
              <a:t> a big question here: How do we </a:t>
            </a:r>
            <a:r>
              <a:rPr lang="en-US" sz="1100">
                <a:solidFill>
                  <a:schemeClr val="dk1"/>
                </a:solidFill>
              </a:rPr>
              <a:t>introduce </a:t>
            </a:r>
            <a:r>
              <a:rPr lang="en-US" sz="1100">
                <a:solidFill>
                  <a:schemeClr val="dk1"/>
                </a:solidFill>
              </a:rPr>
              <a:t>sorting without killing </a:t>
            </a:r>
            <a:r>
              <a:rPr b="1" lang="en-US" sz="1100">
                <a:solidFill>
                  <a:schemeClr val="dk1"/>
                </a:solidFill>
              </a:rPr>
              <a:t>append performance</a:t>
            </a:r>
            <a:r>
              <a:rPr lang="en-US" sz="1100">
                <a:solidFill>
                  <a:schemeClr val="dk1"/>
                </a:solidFill>
              </a:rPr>
              <a:t>?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rgbClr val="FF0000"/>
                </a:solidFill>
              </a:rPr>
              <a:t>***WAIT FOR AUDIENCE ANSWER***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Simple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first buffer writes in an </a:t>
            </a:r>
            <a:r>
              <a:rPr b="1" lang="en-US" sz="1100">
                <a:solidFill>
                  <a:schemeClr val="dk1"/>
                </a:solidFill>
              </a:rPr>
              <a:t>in‑memory balanced tree</a:t>
            </a:r>
            <a:r>
              <a:rPr lang="en-US" sz="1100">
                <a:solidFill>
                  <a:schemeClr val="dk1"/>
                </a:solidFill>
              </a:rPr>
              <a:t> called the </a:t>
            </a:r>
            <a:r>
              <a:rPr b="1" lang="en-US" sz="1100">
                <a:solidFill>
                  <a:schemeClr val="dk1"/>
                </a:solidFill>
              </a:rPr>
              <a:t>memtable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When the </a:t>
            </a:r>
            <a:r>
              <a:rPr b="1" lang="en-US" sz="1100">
                <a:solidFill>
                  <a:schemeClr val="dk1"/>
                </a:solidFill>
              </a:rPr>
              <a:t>memtable</a:t>
            </a:r>
            <a:r>
              <a:rPr lang="en-US" sz="1100">
                <a:solidFill>
                  <a:schemeClr val="dk1"/>
                </a:solidFill>
              </a:rPr>
              <a:t> grows to a few megabytes, we </a:t>
            </a:r>
            <a:r>
              <a:rPr b="1" lang="en-US" sz="1100">
                <a:solidFill>
                  <a:schemeClr val="dk1"/>
                </a:solidFill>
              </a:rPr>
              <a:t>flush</a:t>
            </a:r>
            <a:r>
              <a:rPr lang="en-US" sz="1100">
                <a:solidFill>
                  <a:schemeClr val="dk1"/>
                </a:solidFill>
              </a:rPr>
              <a:t> it to disk in one </a:t>
            </a:r>
            <a:r>
              <a:rPr b="1" lang="en-US" sz="1100">
                <a:solidFill>
                  <a:schemeClr val="dk1"/>
                </a:solidFill>
              </a:rPr>
              <a:t>sequential write</a:t>
            </a:r>
            <a:r>
              <a:rPr lang="en-US" sz="1100">
                <a:solidFill>
                  <a:schemeClr val="dk1"/>
                </a:solidFill>
              </a:rPr>
              <a:t>, already </a:t>
            </a:r>
            <a:r>
              <a:rPr b="1" lang="en-US" sz="1100">
                <a:solidFill>
                  <a:schemeClr val="dk1"/>
                </a:solidFill>
              </a:rPr>
              <a:t>sorted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Figure 3‑4</a:t>
            </a:r>
            <a:r>
              <a:rPr lang="en-US" sz="1100">
                <a:solidFill>
                  <a:schemeClr val="dk1"/>
                </a:solidFill>
              </a:rPr>
              <a:t> shows how this enables </a:t>
            </a:r>
            <a:r>
              <a:rPr b="1" lang="en-US" sz="1100">
                <a:solidFill>
                  <a:schemeClr val="dk1"/>
                </a:solidFill>
              </a:rPr>
              <a:t>efficient compaction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It’s now just a </a:t>
            </a:r>
            <a:r>
              <a:rPr b="1" lang="en-US" sz="1100">
                <a:solidFill>
                  <a:schemeClr val="dk1"/>
                </a:solidFill>
              </a:rPr>
              <a:t>merge</a:t>
            </a:r>
            <a:r>
              <a:rPr lang="en-US" sz="1100">
                <a:solidFill>
                  <a:schemeClr val="dk1"/>
                </a:solidFill>
              </a:rPr>
              <a:t> of two </a:t>
            </a:r>
            <a:r>
              <a:rPr b="1" lang="en-US" sz="1100">
                <a:solidFill>
                  <a:schemeClr val="dk1"/>
                </a:solidFill>
              </a:rPr>
              <a:t>already‑sorted files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Exactly like the </a:t>
            </a:r>
            <a:r>
              <a:rPr b="1" lang="en-US" sz="1100">
                <a:solidFill>
                  <a:schemeClr val="dk1"/>
                </a:solidFill>
              </a:rPr>
              <a:t>left-to-right pass in mergesort</a:t>
            </a:r>
            <a:r>
              <a:rPr lang="en-US" sz="1100">
                <a:solidFill>
                  <a:schemeClr val="dk1"/>
                </a:solidFill>
              </a:rPr>
              <a:t> you learned in algorithms.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the keys are </a:t>
            </a:r>
            <a:r>
              <a:rPr b="1" lang="en-US" sz="1100">
                <a:solidFill>
                  <a:schemeClr val="dk1"/>
                </a:solidFill>
              </a:rPr>
              <a:t>sorted</a:t>
            </a:r>
            <a:r>
              <a:rPr lang="en-US" sz="1100">
                <a:solidFill>
                  <a:schemeClr val="dk1"/>
                </a:solidFill>
              </a:rPr>
              <a:t>, we no longer need every key in RAM.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Instead, we use a </a:t>
            </a:r>
            <a:r>
              <a:rPr b="1" lang="en-US" sz="1100">
                <a:solidFill>
                  <a:schemeClr val="dk1"/>
                </a:solidFill>
              </a:rPr>
              <a:t>sparse index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Just </a:t>
            </a:r>
            <a:r>
              <a:rPr b="1" lang="en-US" sz="1100">
                <a:solidFill>
                  <a:schemeClr val="dk1"/>
                </a:solidFill>
              </a:rPr>
              <a:t>one pointer per 4 KB block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Then do a </a:t>
            </a:r>
            <a:r>
              <a:rPr b="1" lang="en-US" sz="1100">
                <a:solidFill>
                  <a:schemeClr val="dk1"/>
                </a:solidFill>
              </a:rPr>
              <a:t>binary search</a:t>
            </a:r>
            <a:r>
              <a:rPr lang="en-US" sz="1100">
                <a:solidFill>
                  <a:schemeClr val="dk1"/>
                </a:solidFill>
              </a:rPr>
              <a:t> within the decompressed block.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Ok but the "mem table" exist only in memory, what happens if the process dies?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We'd lose the data that should've been written do the database because it </a:t>
            </a:r>
            <a:r>
              <a:rPr lang="en-US" sz="1100">
                <a:solidFill>
                  <a:schemeClr val="dk1"/>
                </a:solidFill>
              </a:rPr>
              <a:t>hasn't</a:t>
            </a:r>
            <a:r>
              <a:rPr lang="en-US" sz="1100">
                <a:solidFill>
                  <a:schemeClr val="dk1"/>
                </a:solidFill>
              </a:rPr>
              <a:t> been </a:t>
            </a:r>
            <a:r>
              <a:rPr lang="en-US" sz="1100">
                <a:solidFill>
                  <a:schemeClr val="dk1"/>
                </a:solidFill>
              </a:rPr>
              <a:t>written</a:t>
            </a:r>
            <a:r>
              <a:rPr lang="en-US" sz="1100">
                <a:solidFill>
                  <a:schemeClr val="dk1"/>
                </a:solidFill>
              </a:rPr>
              <a:t> to disk yet, it was only in the buffer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How do we prevent data loss here?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rgbClr val="FF0000"/>
                </a:solidFill>
              </a:rPr>
              <a:t>***WAIT FOR AUDIENCE ANSWER***</a:t>
            </a:r>
            <a:br>
              <a:rPr b="1" lang="en-US" sz="1100">
                <a:solidFill>
                  <a:srgbClr val="FF0000"/>
                </a:solidFill>
              </a:rPr>
            </a:br>
            <a:br>
              <a:rPr b="1" lang="en-US" sz="1100">
                <a:solidFill>
                  <a:srgbClr val="FF0000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We use a Write-Ahead log that appends each entry to the end. The if mem tables crashes we can simply rebuild it from disk to put it back in memory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All these choices come together in the </a:t>
            </a:r>
            <a:r>
              <a:rPr b="1" lang="en-US" sz="1100">
                <a:solidFill>
                  <a:schemeClr val="dk1"/>
                </a:solidFill>
              </a:rPr>
              <a:t>LSM‑tree architecture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The foundation of </a:t>
            </a:r>
            <a:r>
              <a:rPr b="1" lang="en-US" sz="1100">
                <a:solidFill>
                  <a:schemeClr val="dk1"/>
                </a:solidFill>
              </a:rPr>
              <a:t>almost every modern write‑optimised database </a:t>
            </a:r>
            <a:r>
              <a:rPr lang="en-US" sz="1100">
                <a:solidFill>
                  <a:schemeClr val="dk1"/>
                </a:solidFill>
              </a:rPr>
              <a:t>(Cassandra, HBase, MongoDB...etc).</a:t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Here's how the mem table looks (at the left)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See how now its </a:t>
            </a:r>
            <a:r>
              <a:rPr lang="en-US" sz="1100">
                <a:solidFill>
                  <a:schemeClr val="dk1"/>
                </a:solidFill>
              </a:rPr>
              <a:t>sparse</a:t>
            </a:r>
            <a:r>
              <a:rPr lang="en-US" sz="1100">
                <a:solidFill>
                  <a:schemeClr val="dk1"/>
                </a:solidFill>
              </a:rPr>
              <a:t>, it only contains a small subset of keys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When searching for "handoff" it'll find the </a:t>
            </a:r>
            <a:r>
              <a:rPr lang="en-US" sz="1100">
                <a:solidFill>
                  <a:schemeClr val="dk1"/>
                </a:solidFill>
              </a:rPr>
              <a:t>closest</a:t>
            </a:r>
            <a:r>
              <a:rPr lang="en-US" sz="1100">
                <a:solidFill>
                  <a:schemeClr val="dk1"/>
                </a:solidFill>
              </a:rPr>
              <a:t> key in the mem table "handbag" (remember the mem table is a tree now not a hashmap)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The segment </a:t>
            </a:r>
            <a:r>
              <a:rPr lang="en-US" sz="1100">
                <a:solidFill>
                  <a:schemeClr val="dk1"/>
                </a:solidFill>
              </a:rPr>
              <a:t>containing</a:t>
            </a:r>
            <a:r>
              <a:rPr lang="en-US" sz="1100">
                <a:solidFill>
                  <a:schemeClr val="dk1"/>
                </a:solidFill>
              </a:rPr>
              <a:t> handbag is visited then binary search is used to find the "handoff" entry using the sort order of the keys</a:t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49cdd257c_0_5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g3549cdd257c_0_5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[Read Slide first]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Since the in memory index is </a:t>
            </a:r>
            <a:r>
              <a:rPr lang="en-US" sz="1100">
                <a:solidFill>
                  <a:schemeClr val="dk1"/>
                </a:solidFill>
              </a:rPr>
              <a:t>sparse</a:t>
            </a:r>
            <a:r>
              <a:rPr lang="en-US" sz="1100">
                <a:solidFill>
                  <a:schemeClr val="dk1"/>
                </a:solidFill>
              </a:rPr>
              <a:t> this can </a:t>
            </a:r>
            <a:r>
              <a:rPr lang="en-US" sz="1100">
                <a:solidFill>
                  <a:schemeClr val="dk1"/>
                </a:solidFill>
              </a:rPr>
              <a:t>feasibly</a:t>
            </a:r>
            <a:r>
              <a:rPr lang="en-US" sz="1100">
                <a:solidFill>
                  <a:schemeClr val="dk1"/>
                </a:solidFill>
              </a:rPr>
              <a:t> support billions of keys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0" name="Google Shape;170;g3549cdd257c_0_5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49cdd257c_0_7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g3549cdd257c_0_7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Size-tiered compaction (STC) favors fast writes</a:t>
            </a:r>
            <a:r>
              <a:rPr lang="en-US" sz="1100">
                <a:solidFill>
                  <a:schemeClr val="dk1"/>
                </a:solidFill>
              </a:rPr>
              <a:t> because: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New data is written as-is</a:t>
            </a:r>
            <a:r>
              <a:rPr lang="en-US" sz="1100">
                <a:solidFill>
                  <a:schemeClr val="dk1"/>
                </a:solidFill>
              </a:rPr>
              <a:t>: Incoming writes are first buffered in memory (memtable), then flushed to disk as immutable SSTables without needing immediate merging with existing data.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Delayed compaction</a:t>
            </a:r>
            <a:r>
              <a:rPr lang="en-US" sz="1100">
                <a:solidFill>
                  <a:schemeClr val="dk1"/>
                </a:solidFill>
              </a:rPr>
              <a:t>: Compaction only happens after several similarly sized SSTables accumulate, so the system avoids frequent merges and allows disk writes to proceed quickly.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Fewer immediate I/O operations</a:t>
            </a:r>
            <a:r>
              <a:rPr lang="en-US" sz="1100">
                <a:solidFill>
                  <a:schemeClr val="dk1"/>
                </a:solidFill>
              </a:rPr>
              <a:t>: Since compaction is less aggressive, it reduces write amplification in the short term — the data isn’t rewritten multiple times right away.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</p:txBody>
      </p:sp>
      <p:sp>
        <p:nvSpPr>
          <p:cNvPr id="177" name="Google Shape;177;g3549cdd257c_0_7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49cdd257c_0_8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3549cdd257c_0_8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Performance benefits of Levelled Compaction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Low read amplification</a:t>
            </a:r>
            <a:r>
              <a:rPr lang="en-US" sz="1100">
                <a:solidFill>
                  <a:schemeClr val="dk1"/>
                </a:solidFill>
              </a:rPr>
              <a:t> – Below L0, SSTables are non-overlapping, so a point lookup or range scan touches at most one file per level (≈ log₁₀ N files total).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Keys are laid out contiguously across a small, ordered set of files, so a scan streams sequentially instead of hopping between overlapping files.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Predictable latency</a:t>
            </a:r>
            <a:r>
              <a:rPr lang="en-US" sz="1100">
                <a:solidFill>
                  <a:schemeClr val="dk1"/>
                </a:solidFill>
              </a:rPr>
              <a:t> – Fixed per-level size caps bound the worst-case number of files per query, giving steadier read performance than size-tiered schemes.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Efficient range scans</a:t>
            </a:r>
            <a:r>
              <a:rPr lang="en-US" sz="1100">
                <a:solidFill>
                  <a:schemeClr val="dk1"/>
                </a:solidFill>
              </a:rPr>
              <a:t> – Fully sorted, non-overlapping runs let large sequential reads stream through just a handful of contiguous files.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Space reclamation</a:t>
            </a:r>
            <a:r>
              <a:rPr lang="en-US" sz="1100">
                <a:solidFill>
                  <a:schemeClr val="dk1"/>
                </a:solidFill>
              </a:rPr>
              <a:t> – Each merge discards obsolete or deleted keys early, keeping space amplification modest.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Sequential I/O for compaction</a:t>
            </a:r>
            <a:r>
              <a:rPr lang="en-US" sz="1100">
                <a:solidFill>
                  <a:schemeClr val="dk1"/>
                </a:solidFill>
              </a:rPr>
              <a:t> – Although data is rewritten more often than in size-tiered compaction, the merges are mostly sequential writes, preserving solid sustained write throughput.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4" name="Google Shape;184;g3549cdd257c_0_8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49cdd257c_0_6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g3549cdd257c_0_6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Let’s </a:t>
            </a:r>
            <a:r>
              <a:rPr b="1" lang="en-US" sz="1100">
                <a:solidFill>
                  <a:schemeClr val="dk1"/>
                </a:solidFill>
              </a:rPr>
              <a:t>trace a byte</a:t>
            </a:r>
            <a:r>
              <a:rPr lang="en-US" sz="1100">
                <a:solidFill>
                  <a:schemeClr val="dk1"/>
                </a:solidFill>
              </a:rPr>
              <a:t> through an </a:t>
            </a:r>
            <a:r>
              <a:rPr b="1" lang="en-US" sz="1100">
                <a:solidFill>
                  <a:schemeClr val="dk1"/>
                </a:solidFill>
              </a:rPr>
              <a:t>LSM engine</a:t>
            </a:r>
            <a:r>
              <a:rPr lang="en-US" sz="1100">
                <a:solidFill>
                  <a:schemeClr val="dk1"/>
                </a:solidFill>
              </a:rPr>
              <a:t> like </a:t>
            </a:r>
            <a:r>
              <a:rPr b="1" lang="en-US" sz="1100">
                <a:solidFill>
                  <a:schemeClr val="dk1"/>
                </a:solidFill>
              </a:rPr>
              <a:t>RocksDB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Step 1️⃣: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client issues a </a:t>
            </a:r>
            <a:r>
              <a:rPr b="1" lang="en-US" sz="1100">
                <a:solidFill>
                  <a:schemeClr val="dk1"/>
                </a:solidFill>
              </a:rPr>
              <a:t>Put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</a:t>
            </a:r>
            <a:r>
              <a:rPr b="1" lang="en-US" sz="1100">
                <a:solidFill>
                  <a:schemeClr val="dk1"/>
                </a:solidFill>
              </a:rPr>
              <a:t>synchronously append</a:t>
            </a:r>
            <a:r>
              <a:rPr lang="en-US" sz="1100">
                <a:solidFill>
                  <a:schemeClr val="dk1"/>
                </a:solidFill>
              </a:rPr>
              <a:t> it to a </a:t>
            </a:r>
            <a:r>
              <a:rPr b="1" lang="en-US" sz="1100">
                <a:solidFill>
                  <a:schemeClr val="dk1"/>
                </a:solidFill>
              </a:rPr>
              <a:t>write‑ahead log (WAL)</a:t>
            </a:r>
            <a:r>
              <a:rPr lang="en-US" sz="1100">
                <a:solidFill>
                  <a:schemeClr val="dk1"/>
                </a:solidFill>
              </a:rPr>
              <a:t> for </a:t>
            </a:r>
            <a:r>
              <a:rPr b="1" lang="en-US" sz="1100">
                <a:solidFill>
                  <a:schemeClr val="dk1"/>
                </a:solidFill>
              </a:rPr>
              <a:t>durability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then insert it into the </a:t>
            </a:r>
            <a:r>
              <a:rPr b="1" lang="en-US" sz="1100">
                <a:solidFill>
                  <a:schemeClr val="dk1"/>
                </a:solidFill>
              </a:rPr>
              <a:t>in‑memory memtable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Step 2️⃣: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When the </a:t>
            </a:r>
            <a:r>
              <a:rPr b="1" lang="en-US" sz="1100">
                <a:solidFill>
                  <a:schemeClr val="dk1"/>
                </a:solidFill>
              </a:rPr>
              <a:t>memtable is full</a:t>
            </a:r>
            <a:r>
              <a:rPr lang="en-US" sz="1100">
                <a:solidFill>
                  <a:schemeClr val="dk1"/>
                </a:solidFill>
              </a:rPr>
              <a:t>, we  </a:t>
            </a:r>
            <a:r>
              <a:rPr b="1" lang="en-US" sz="1100">
                <a:solidFill>
                  <a:schemeClr val="dk1"/>
                </a:solidFill>
              </a:rPr>
              <a:t>flush</a:t>
            </a:r>
            <a:r>
              <a:rPr lang="en-US" sz="1100">
                <a:solidFill>
                  <a:schemeClr val="dk1"/>
                </a:solidFill>
              </a:rPr>
              <a:t> it to disk as an </a:t>
            </a:r>
            <a:r>
              <a:rPr b="1" lang="en-US" sz="1100">
                <a:solidFill>
                  <a:schemeClr val="dk1"/>
                </a:solidFill>
              </a:rPr>
              <a:t>SSTable</a:t>
            </a:r>
            <a:r>
              <a:rPr lang="en-US" sz="1100">
                <a:solidFill>
                  <a:schemeClr val="dk1"/>
                </a:solidFill>
              </a:rPr>
              <a:t> at </a:t>
            </a:r>
            <a:r>
              <a:rPr b="1" lang="en-US" sz="1100">
                <a:solidFill>
                  <a:schemeClr val="dk1"/>
                </a:solidFill>
              </a:rPr>
              <a:t>Level‑0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Step 3️⃣: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Background threads </a:t>
            </a:r>
            <a:r>
              <a:rPr b="1" lang="en-US" sz="1100">
                <a:solidFill>
                  <a:schemeClr val="dk1"/>
                </a:solidFill>
              </a:rPr>
              <a:t>gradually compact</a:t>
            </a:r>
            <a:r>
              <a:rPr lang="en-US" sz="1100">
                <a:solidFill>
                  <a:schemeClr val="dk1"/>
                </a:solidFill>
              </a:rPr>
              <a:t> small, overlapping SSTables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into larger ones—forming </a:t>
            </a:r>
            <a:r>
              <a:rPr b="1" lang="en-US" sz="1100">
                <a:solidFill>
                  <a:schemeClr val="dk1"/>
                </a:solidFill>
              </a:rPr>
              <a:t>Levels 1, 2, 3</a:t>
            </a:r>
            <a:r>
              <a:rPr lang="en-US" sz="1100">
                <a:solidFill>
                  <a:schemeClr val="dk1"/>
                </a:solidFill>
              </a:rPr>
              <a:t>, and so 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There are two major </a:t>
            </a:r>
            <a:r>
              <a:rPr b="1" lang="en-US" sz="1100">
                <a:solidFill>
                  <a:schemeClr val="dk1"/>
                </a:solidFill>
              </a:rPr>
              <a:t>compaction strategies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Levelled compaction</a:t>
            </a:r>
            <a:r>
              <a:rPr lang="en-US" sz="1100">
                <a:solidFill>
                  <a:schemeClr val="dk1"/>
                </a:solidFill>
              </a:rPr>
              <a:t> keeps total size </a:t>
            </a:r>
            <a:r>
              <a:rPr b="1" lang="en-US" sz="1100">
                <a:solidFill>
                  <a:schemeClr val="dk1"/>
                </a:solidFill>
              </a:rPr>
              <a:t>bounded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Size‑tiered compaction</a:t>
            </a:r>
            <a:r>
              <a:rPr lang="en-US" sz="1100">
                <a:solidFill>
                  <a:schemeClr val="dk1"/>
                </a:solidFill>
              </a:rPr>
              <a:t> minimises </a:t>
            </a:r>
            <a:r>
              <a:rPr b="1" lang="en-US" sz="1100">
                <a:solidFill>
                  <a:schemeClr val="dk1"/>
                </a:solidFill>
              </a:rPr>
              <a:t>rewrite traffic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read</a:t>
            </a:r>
            <a:r>
              <a:rPr lang="en-US" sz="1100">
                <a:solidFill>
                  <a:schemeClr val="dk1"/>
                </a:solidFill>
              </a:rPr>
              <a:t> request works like this: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First, check the </a:t>
            </a:r>
            <a:r>
              <a:rPr b="1" lang="en-US" sz="1100">
                <a:solidFill>
                  <a:schemeClr val="dk1"/>
                </a:solidFill>
              </a:rPr>
              <a:t>memtable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Then scan </a:t>
            </a:r>
            <a:r>
              <a:rPr b="1" lang="en-US" sz="1100">
                <a:solidFill>
                  <a:schemeClr val="dk1"/>
                </a:solidFill>
              </a:rPr>
              <a:t>Levels youngest → oldest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To avoid </a:t>
            </a:r>
            <a:r>
              <a:rPr b="1" lang="en-US" sz="1100">
                <a:solidFill>
                  <a:schemeClr val="dk1"/>
                </a:solidFill>
              </a:rPr>
              <a:t>worst‑case IO</a:t>
            </a:r>
            <a:r>
              <a:rPr lang="en-US" sz="1100">
                <a:solidFill>
                  <a:schemeClr val="dk1"/>
                </a:solidFill>
              </a:rPr>
              <a:t> on </a:t>
            </a:r>
            <a:r>
              <a:rPr b="1" lang="en-US" sz="1100">
                <a:solidFill>
                  <a:schemeClr val="dk1"/>
                </a:solidFill>
              </a:rPr>
              <a:t>non‑existent keys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each SSTable has an associated </a:t>
            </a:r>
            <a:r>
              <a:rPr b="1" lang="en-US" sz="1100">
                <a:solidFill>
                  <a:schemeClr val="dk1"/>
                </a:solidFill>
              </a:rPr>
              <a:t>Bloom filter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If the filter says </a:t>
            </a:r>
            <a:r>
              <a:rPr i="1" lang="en-US" sz="1100">
                <a:solidFill>
                  <a:schemeClr val="dk1"/>
                </a:solidFill>
              </a:rPr>
              <a:t>no</a:t>
            </a:r>
            <a:r>
              <a:rPr lang="en-US" sz="1100">
                <a:solidFill>
                  <a:schemeClr val="dk1"/>
                </a:solidFill>
              </a:rPr>
              <a:t>, we </a:t>
            </a:r>
            <a:r>
              <a:rPr b="1" lang="en-US" sz="1100">
                <a:solidFill>
                  <a:schemeClr val="dk1"/>
                </a:solidFill>
              </a:rPr>
              <a:t>skip that file entirely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Proper tuning is crucial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compaction </a:t>
            </a:r>
            <a:r>
              <a:rPr b="1" lang="en-US" sz="1100">
                <a:solidFill>
                  <a:schemeClr val="dk1"/>
                </a:solidFill>
              </a:rPr>
              <a:t>falls behind</a:t>
            </a:r>
            <a:r>
              <a:rPr lang="en-US" sz="1100">
                <a:solidFill>
                  <a:schemeClr val="dk1"/>
                </a:solidFill>
              </a:rPr>
              <a:t>, both </a:t>
            </a:r>
            <a:r>
              <a:rPr b="1" lang="en-US" sz="1100">
                <a:solidFill>
                  <a:schemeClr val="dk1"/>
                </a:solidFill>
              </a:rPr>
              <a:t>read latency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space usage</a:t>
            </a:r>
            <a:r>
              <a:rPr lang="en-US" sz="1100">
                <a:solidFill>
                  <a:schemeClr val="dk1"/>
                </a:solidFill>
              </a:rPr>
              <a:t> can </a:t>
            </a:r>
            <a:r>
              <a:rPr b="1" lang="en-US" sz="1100">
                <a:solidFill>
                  <a:schemeClr val="dk1"/>
                </a:solidFill>
              </a:rPr>
              <a:t>explode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That’s why monitoring </a:t>
            </a:r>
            <a:r>
              <a:rPr b="1" lang="en-US" sz="1100">
                <a:solidFill>
                  <a:schemeClr val="dk1"/>
                </a:solidFill>
              </a:rPr>
              <a:t>pending compaction bytes</a:t>
            </a:r>
            <a:r>
              <a:rPr lang="en-US" sz="1100">
                <a:solidFill>
                  <a:schemeClr val="dk1"/>
                </a:solidFill>
              </a:rPr>
              <a:t> is </a:t>
            </a:r>
            <a:r>
              <a:rPr b="1" lang="en-US" sz="1100">
                <a:solidFill>
                  <a:schemeClr val="dk1"/>
                </a:solidFill>
              </a:rPr>
              <a:t>operations‑critical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549cdd257c_0_6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49cdd257c_0_9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g3549cdd257c_0_9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Invented in </a:t>
            </a:r>
            <a:r>
              <a:rPr b="1" lang="en-US" sz="1100">
                <a:solidFill>
                  <a:schemeClr val="dk1"/>
                </a:solidFill>
              </a:rPr>
              <a:t>1970</a:t>
            </a:r>
            <a:r>
              <a:rPr lang="en-US" sz="1100">
                <a:solidFill>
                  <a:schemeClr val="dk1"/>
                </a:solidFill>
              </a:rPr>
              <a:t>, the </a:t>
            </a:r>
            <a:r>
              <a:rPr b="1" lang="en-US" sz="1100">
                <a:solidFill>
                  <a:schemeClr val="dk1"/>
                </a:solidFill>
              </a:rPr>
              <a:t>B‑tree</a:t>
            </a:r>
            <a:r>
              <a:rPr lang="en-US" sz="1100">
                <a:solidFill>
                  <a:schemeClr val="dk1"/>
                </a:solidFill>
              </a:rPr>
              <a:t> is the </a:t>
            </a:r>
            <a:r>
              <a:rPr b="1" lang="en-US" sz="1100">
                <a:solidFill>
                  <a:schemeClr val="dk1"/>
                </a:solidFill>
              </a:rPr>
              <a:t>venerable workhorse</a:t>
            </a:r>
            <a:r>
              <a:rPr lang="en-US" sz="1100">
                <a:solidFill>
                  <a:schemeClr val="dk1"/>
                </a:solidFill>
              </a:rPr>
              <a:t> of relational databases.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Figure 3‑6</a:t>
            </a:r>
            <a:r>
              <a:rPr lang="en-US" sz="1100">
                <a:solidFill>
                  <a:schemeClr val="dk1"/>
                </a:solidFill>
              </a:rPr>
              <a:t> shows a simple </a:t>
            </a:r>
            <a:r>
              <a:rPr b="1" lang="en-US" sz="1100">
                <a:solidFill>
                  <a:schemeClr val="dk1"/>
                </a:solidFill>
              </a:rPr>
              <a:t>three-level B‑tree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root page</a:t>
            </a:r>
            <a:r>
              <a:rPr lang="en-US" sz="1100">
                <a:solidFill>
                  <a:schemeClr val="dk1"/>
                </a:solidFill>
              </a:rPr>
              <a:t> acts like a traffic cop: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‘Keys &lt; 200 go left, 200–300 go next,’ and so 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Each </a:t>
            </a:r>
            <a:r>
              <a:rPr b="1" lang="en-US" sz="1100">
                <a:solidFill>
                  <a:schemeClr val="dk1"/>
                </a:solidFill>
              </a:rPr>
              <a:t>child page</a:t>
            </a:r>
            <a:r>
              <a:rPr lang="en-US" sz="1100">
                <a:solidFill>
                  <a:schemeClr val="dk1"/>
                </a:solidFill>
              </a:rPr>
              <a:t> repeats this pattern until we reach a </a:t>
            </a:r>
            <a:r>
              <a:rPr b="1" lang="en-US" sz="1100">
                <a:solidFill>
                  <a:schemeClr val="dk1"/>
                </a:solidFill>
              </a:rPr>
              <a:t>leaf page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which holds the actual </a:t>
            </a:r>
            <a:r>
              <a:rPr b="1" lang="en-US" sz="1100">
                <a:solidFill>
                  <a:schemeClr val="dk1"/>
                </a:solidFill>
              </a:rPr>
              <a:t>rows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b="1" lang="en-US" sz="1100">
                <a:solidFill>
                  <a:schemeClr val="dk1"/>
                </a:solidFill>
              </a:rPr>
              <a:t>row pointers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single </a:t>
            </a:r>
            <a:r>
              <a:rPr b="1" lang="en-US" sz="1100">
                <a:solidFill>
                  <a:schemeClr val="dk1"/>
                </a:solidFill>
              </a:rPr>
              <a:t>4 KB page</a:t>
            </a:r>
            <a:r>
              <a:rPr lang="en-US" sz="1100">
                <a:solidFill>
                  <a:schemeClr val="dk1"/>
                </a:solidFill>
              </a:rPr>
              <a:t> can store </a:t>
            </a:r>
            <a:r>
              <a:rPr b="1" lang="en-US" sz="1100">
                <a:solidFill>
                  <a:schemeClr val="dk1"/>
                </a:solidFill>
              </a:rPr>
              <a:t>hundreds of keys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the </a:t>
            </a:r>
            <a:r>
              <a:rPr b="1" lang="en-US" sz="1100">
                <a:solidFill>
                  <a:schemeClr val="dk1"/>
                </a:solidFill>
              </a:rPr>
              <a:t>branching factor is massive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That means even a </a:t>
            </a:r>
            <a:r>
              <a:rPr b="1" lang="en-US" sz="1100">
                <a:solidFill>
                  <a:schemeClr val="dk1"/>
                </a:solidFill>
              </a:rPr>
              <a:t>trillion-row table</a:t>
            </a:r>
            <a:r>
              <a:rPr lang="en-US" sz="1100">
                <a:solidFill>
                  <a:schemeClr val="dk1"/>
                </a:solidFill>
              </a:rPr>
              <a:t> can be navigated in just </a:t>
            </a:r>
            <a:r>
              <a:rPr b="1" lang="en-US" sz="1100">
                <a:solidFill>
                  <a:schemeClr val="dk1"/>
                </a:solidFill>
              </a:rPr>
              <a:t>four hops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Root → Level 1 → Level 2 → Leaf 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That’s </a:t>
            </a:r>
            <a:r>
              <a:rPr b="1" lang="en-US" sz="1100">
                <a:solidFill>
                  <a:schemeClr val="dk1"/>
                </a:solidFill>
              </a:rPr>
              <a:t>only four disk seeks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Pages are addressed by </a:t>
            </a:r>
            <a:r>
              <a:rPr b="1" lang="en-US" sz="1100">
                <a:solidFill>
                  <a:schemeClr val="dk1"/>
                </a:solidFill>
              </a:rPr>
              <a:t>physical page number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pointers remain valid even if the file is moved on disk—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A huge win for </a:t>
            </a:r>
            <a:r>
              <a:rPr b="1" lang="en-US" sz="1100">
                <a:solidFill>
                  <a:schemeClr val="dk1"/>
                </a:solidFill>
              </a:rPr>
              <a:t>stability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pointer safety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Every </a:t>
            </a:r>
            <a:r>
              <a:rPr b="1" lang="en-US" sz="1100">
                <a:solidFill>
                  <a:schemeClr val="dk1"/>
                </a:solidFill>
              </a:rPr>
              <a:t>data modification</a:t>
            </a:r>
            <a:r>
              <a:rPr lang="en-US" sz="1100">
                <a:solidFill>
                  <a:schemeClr val="dk1"/>
                </a:solidFill>
              </a:rPr>
              <a:t> touches just </a:t>
            </a:r>
            <a:r>
              <a:rPr b="1" lang="en-US" sz="1100">
                <a:solidFill>
                  <a:schemeClr val="dk1"/>
                </a:solidFill>
              </a:rPr>
              <a:t>one leaf page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(except during rare </a:t>
            </a:r>
            <a:r>
              <a:rPr b="1" lang="en-US" sz="1100">
                <a:solidFill>
                  <a:schemeClr val="dk1"/>
                </a:solidFill>
              </a:rPr>
              <a:t>splits</a:t>
            </a:r>
            <a:r>
              <a:rPr lang="en-US" sz="1100">
                <a:solidFill>
                  <a:schemeClr val="dk1"/>
                </a:solidFill>
              </a:rPr>
              <a:t>),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which makes </a:t>
            </a:r>
            <a:r>
              <a:rPr b="1" lang="en-US" sz="1100">
                <a:solidFill>
                  <a:schemeClr val="dk1"/>
                </a:solidFill>
              </a:rPr>
              <a:t>single-row reads and writes</a:t>
            </a:r>
            <a:r>
              <a:rPr lang="en-US" sz="1100">
                <a:solidFill>
                  <a:schemeClr val="dk1"/>
                </a:solidFill>
              </a:rPr>
              <a:t> both </a:t>
            </a:r>
            <a:r>
              <a:rPr b="1" lang="en-US" sz="1100">
                <a:solidFill>
                  <a:schemeClr val="dk1"/>
                </a:solidFill>
              </a:rPr>
              <a:t>fast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predictable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549cdd257c_0_9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slide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5" name="Google Shape;205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When you </a:t>
            </a:r>
            <a:r>
              <a:rPr b="1" lang="en-US" sz="1100">
                <a:solidFill>
                  <a:schemeClr val="dk1"/>
                </a:solidFill>
              </a:rPr>
              <a:t>insert the key 333</a:t>
            </a:r>
            <a:r>
              <a:rPr lang="en-US" sz="1100">
                <a:solidFill>
                  <a:schemeClr val="dk1"/>
                </a:solidFill>
              </a:rPr>
              <a:t> into the example B‑tree,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destination </a:t>
            </a:r>
            <a:r>
              <a:rPr b="1" lang="en-US" sz="1100">
                <a:solidFill>
                  <a:schemeClr val="dk1"/>
                </a:solidFill>
              </a:rPr>
              <a:t>leaf page is already full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As </a:t>
            </a:r>
            <a:r>
              <a:rPr b="1" lang="en-US" sz="1100">
                <a:solidFill>
                  <a:schemeClr val="dk1"/>
                </a:solidFill>
              </a:rPr>
              <a:t>Figure 3‑7</a:t>
            </a:r>
            <a:r>
              <a:rPr lang="en-US" sz="1100">
                <a:solidFill>
                  <a:schemeClr val="dk1"/>
                </a:solidFill>
              </a:rPr>
              <a:t> shows, the tree handles this </a:t>
            </a:r>
            <a:r>
              <a:rPr b="1" lang="en-US" sz="1100">
                <a:solidFill>
                  <a:schemeClr val="dk1"/>
                </a:solidFill>
              </a:rPr>
              <a:t>gracefully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It </a:t>
            </a:r>
            <a:r>
              <a:rPr b="1" lang="en-US" sz="1100">
                <a:solidFill>
                  <a:schemeClr val="dk1"/>
                </a:solidFill>
              </a:rPr>
              <a:t>allocates a fresh 4 KB page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Copies half</a:t>
            </a:r>
            <a:r>
              <a:rPr lang="en-US" sz="1100">
                <a:solidFill>
                  <a:schemeClr val="dk1"/>
                </a:solidFill>
              </a:rPr>
              <a:t> the key‑value pairs to the new page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updates the </a:t>
            </a:r>
            <a:r>
              <a:rPr b="1" lang="en-US" sz="1100">
                <a:solidFill>
                  <a:schemeClr val="dk1"/>
                </a:solidFill>
              </a:rPr>
              <a:t>parent node</a:t>
            </a:r>
            <a:r>
              <a:rPr lang="en-US" sz="1100">
                <a:solidFill>
                  <a:schemeClr val="dk1"/>
                </a:solidFill>
              </a:rPr>
              <a:t> with a new </a:t>
            </a:r>
            <a:r>
              <a:rPr b="1" lang="en-US" sz="1100">
                <a:solidFill>
                  <a:schemeClr val="dk1"/>
                </a:solidFill>
              </a:rPr>
              <a:t>separator key</a:t>
            </a:r>
            <a:r>
              <a:rPr lang="en-US" sz="1100">
                <a:solidFill>
                  <a:schemeClr val="dk1"/>
                </a:solidFill>
              </a:rPr>
              <a:t>—</a:t>
            </a:r>
            <a:r>
              <a:rPr b="1" lang="en-US" sz="1100">
                <a:solidFill>
                  <a:schemeClr val="dk1"/>
                </a:solidFill>
              </a:rPr>
              <a:t>337</a:t>
            </a:r>
            <a:r>
              <a:rPr lang="en-US" sz="1100">
                <a:solidFill>
                  <a:schemeClr val="dk1"/>
                </a:solidFill>
              </a:rPr>
              <a:t> in the diagram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is the </a:t>
            </a:r>
            <a:r>
              <a:rPr b="1" lang="en-US" sz="1100">
                <a:solidFill>
                  <a:schemeClr val="dk1"/>
                </a:solidFill>
              </a:rPr>
              <a:t>only time</a:t>
            </a:r>
            <a:r>
              <a:rPr lang="en-US" sz="1100">
                <a:solidFill>
                  <a:schemeClr val="dk1"/>
                </a:solidFill>
              </a:rPr>
              <a:t> when </a:t>
            </a:r>
            <a:r>
              <a:rPr b="1" lang="en-US" sz="1100">
                <a:solidFill>
                  <a:schemeClr val="dk1"/>
                </a:solidFill>
              </a:rPr>
              <a:t>page addresses change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even then, it’s done in a </a:t>
            </a:r>
            <a:r>
              <a:rPr b="1" lang="en-US" sz="1100">
                <a:solidFill>
                  <a:schemeClr val="dk1"/>
                </a:solidFill>
              </a:rPr>
              <a:t>strict top‑down order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So other readers never see an </a:t>
            </a:r>
            <a:r>
              <a:rPr b="1" lang="en-US" sz="1100">
                <a:solidFill>
                  <a:schemeClr val="dk1"/>
                </a:solidFill>
              </a:rPr>
              <a:t>inconsistent path</a:t>
            </a:r>
            <a:r>
              <a:rPr lang="en-US" sz="1100">
                <a:solidFill>
                  <a:schemeClr val="dk1"/>
                </a:solidFill>
              </a:rPr>
              <a:t> through the tree.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now we have an </a:t>
            </a:r>
            <a:r>
              <a:rPr b="1" lang="en-US" sz="1100">
                <a:solidFill>
                  <a:schemeClr val="dk1"/>
                </a:solidFill>
              </a:rPr>
              <a:t>atomicity problem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What if the server </a:t>
            </a:r>
            <a:r>
              <a:rPr b="1" lang="en-US" sz="1100">
                <a:solidFill>
                  <a:schemeClr val="dk1"/>
                </a:solidFill>
              </a:rPr>
              <a:t>crashes</a:t>
            </a:r>
            <a:r>
              <a:rPr lang="en-US" sz="1100">
                <a:solidFill>
                  <a:schemeClr val="dk1"/>
                </a:solidFill>
              </a:rPr>
              <a:t> after writing only </a:t>
            </a:r>
            <a:r>
              <a:rPr b="1" lang="en-US" sz="1100">
                <a:solidFill>
                  <a:schemeClr val="dk1"/>
                </a:solidFill>
              </a:rPr>
              <a:t>two of the three modified pages</a:t>
            </a:r>
            <a:r>
              <a:rPr lang="en-US" sz="1100">
                <a:solidFill>
                  <a:schemeClr val="dk1"/>
                </a:solidFill>
              </a:rPr>
              <a:t>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Classic B‑tree engines solve this with a </a:t>
            </a:r>
            <a:r>
              <a:rPr b="1" lang="en-US" sz="1100">
                <a:solidFill>
                  <a:schemeClr val="dk1"/>
                </a:solidFill>
              </a:rPr>
              <a:t>write-ahead log (WAL)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Before </a:t>
            </a:r>
            <a:r>
              <a:rPr b="1" lang="en-US" sz="1100">
                <a:solidFill>
                  <a:schemeClr val="dk1"/>
                </a:solidFill>
              </a:rPr>
              <a:t>any page is dirtied</a:t>
            </a:r>
            <a:r>
              <a:rPr lang="en-US" sz="1100">
                <a:solidFill>
                  <a:schemeClr val="dk1"/>
                </a:solidFill>
              </a:rPr>
              <a:t>, we append a </a:t>
            </a:r>
            <a:r>
              <a:rPr b="1" lang="en-US" sz="1100">
                <a:solidFill>
                  <a:schemeClr val="dk1"/>
                </a:solidFill>
              </a:rPr>
              <a:t>redo record</a:t>
            </a:r>
            <a:r>
              <a:rPr lang="en-US" sz="1100">
                <a:solidFill>
                  <a:schemeClr val="dk1"/>
                </a:solidFill>
              </a:rPr>
              <a:t> to the WAL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On restart, the log is </a:t>
            </a:r>
            <a:r>
              <a:rPr b="1" lang="en-US" sz="1100">
                <a:solidFill>
                  <a:schemeClr val="dk1"/>
                </a:solidFill>
              </a:rPr>
              <a:t>replayed</a:t>
            </a:r>
            <a:r>
              <a:rPr lang="en-US" sz="1100">
                <a:solidFill>
                  <a:schemeClr val="dk1"/>
                </a:solidFill>
              </a:rPr>
              <a:t> to restore consistency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Some modern engines, like </a:t>
            </a:r>
            <a:r>
              <a:rPr b="1" lang="en-US" sz="1100">
                <a:solidFill>
                  <a:schemeClr val="dk1"/>
                </a:solidFill>
              </a:rPr>
              <a:t>LMDB</a:t>
            </a:r>
            <a:r>
              <a:rPr lang="en-US" sz="1100">
                <a:solidFill>
                  <a:schemeClr val="dk1"/>
                </a:solidFill>
              </a:rPr>
              <a:t>, take a different approach: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They use </a:t>
            </a:r>
            <a:r>
              <a:rPr b="1" lang="en-US" sz="1100">
                <a:solidFill>
                  <a:schemeClr val="dk1"/>
                </a:solidFill>
              </a:rPr>
              <a:t>copy‑on‑write pages</a:t>
            </a:r>
            <a:r>
              <a:rPr lang="en-US" sz="1100">
                <a:solidFill>
                  <a:schemeClr val="dk1"/>
                </a:solidFill>
              </a:rPr>
              <a:t>, so the old version stays </a:t>
            </a:r>
            <a:r>
              <a:rPr b="1" lang="en-US" sz="1100">
                <a:solidFill>
                  <a:schemeClr val="dk1"/>
                </a:solidFill>
              </a:rPr>
              <a:t>intact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Until the </a:t>
            </a:r>
            <a:r>
              <a:rPr b="1" lang="en-US" sz="1100">
                <a:solidFill>
                  <a:schemeClr val="dk1"/>
                </a:solidFill>
              </a:rPr>
              <a:t>new root</a:t>
            </a:r>
            <a:r>
              <a:rPr lang="en-US" sz="1100">
                <a:solidFill>
                  <a:schemeClr val="dk1"/>
                </a:solidFill>
              </a:rPr>
              <a:t> is safely </a:t>
            </a:r>
            <a:r>
              <a:rPr b="1" lang="en-US" sz="1100">
                <a:solidFill>
                  <a:schemeClr val="dk1"/>
                </a:solidFill>
              </a:rPr>
              <a:t>fsynced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ensures durability without ever leaving the structure in an invalid state.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Welcome, everyone!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Over the next </a:t>
            </a:r>
            <a:r>
              <a:rPr b="1" lang="en-US" sz="1100">
                <a:solidFill>
                  <a:schemeClr val="dk1"/>
                </a:solidFill>
              </a:rPr>
              <a:t>half hour</a:t>
            </a:r>
            <a:r>
              <a:rPr lang="en-US" sz="1100">
                <a:solidFill>
                  <a:schemeClr val="dk1"/>
                </a:solidFill>
              </a:rPr>
              <a:t>, we’re going to unpack </a:t>
            </a:r>
            <a:r>
              <a:rPr b="1" lang="en-US" sz="1100">
                <a:solidFill>
                  <a:schemeClr val="dk1"/>
                </a:solidFill>
              </a:rPr>
              <a:t>Chapter 3</a:t>
            </a:r>
            <a:r>
              <a:rPr lang="en-US" sz="1100">
                <a:solidFill>
                  <a:schemeClr val="dk1"/>
                </a:solidFill>
              </a:rPr>
              <a:t> of Martin Kleppmann’s </a:t>
            </a:r>
            <a:r>
              <a:rPr i="1" lang="en-US" sz="1100">
                <a:solidFill>
                  <a:schemeClr val="dk1"/>
                </a:solidFill>
              </a:rPr>
              <a:t>Designing Data‑Intensive Applications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chapter sits at the </a:t>
            </a:r>
            <a:r>
              <a:rPr b="1" lang="en-US" sz="1100">
                <a:solidFill>
                  <a:schemeClr val="dk1"/>
                </a:solidFill>
              </a:rPr>
              <a:t>very heart of the book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it explains </a:t>
            </a:r>
            <a:r>
              <a:rPr b="1" lang="en-US" sz="1100">
                <a:solidFill>
                  <a:schemeClr val="dk1"/>
                </a:solidFill>
              </a:rPr>
              <a:t>how a database actually puts bytes on disk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more importantly, </a:t>
            </a:r>
            <a:r>
              <a:rPr b="1" lang="en-US" sz="1100">
                <a:solidFill>
                  <a:schemeClr val="dk1"/>
                </a:solidFill>
              </a:rPr>
              <a:t>how it gets them back out again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We’ll explore the two </a:t>
            </a:r>
            <a:r>
              <a:rPr b="1" lang="en-US" sz="1100">
                <a:solidFill>
                  <a:schemeClr val="dk1"/>
                </a:solidFill>
              </a:rPr>
              <a:t>dominant families</a:t>
            </a:r>
            <a:r>
              <a:rPr lang="en-US" sz="1100">
                <a:solidFill>
                  <a:schemeClr val="dk1"/>
                </a:solidFill>
              </a:rPr>
              <a:t> of storage engines: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Log‑structured</a:t>
            </a:r>
            <a:r>
              <a:rPr lang="en-US" sz="1100">
                <a:solidFill>
                  <a:schemeClr val="dk1"/>
                </a:solidFill>
              </a:rPr>
              <a:t>, and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Update‑in‑place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We’ll see how these two models power real-world structures like: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LSM‑trees</a:t>
            </a:r>
            <a:r>
              <a:rPr lang="en-US" sz="1100">
                <a:solidFill>
                  <a:schemeClr val="dk1"/>
                </a:solidFill>
              </a:rPr>
              <a:t>, and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B‑trees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Then we’ll shift focus and </a:t>
            </a:r>
            <a:r>
              <a:rPr b="1" lang="en-US" sz="1100">
                <a:solidFill>
                  <a:schemeClr val="dk1"/>
                </a:solidFill>
              </a:rPr>
              <a:t>contrast</a:t>
            </a:r>
            <a:r>
              <a:rPr lang="en-US" sz="1100">
                <a:solidFill>
                  <a:schemeClr val="dk1"/>
                </a:solidFill>
              </a:rPr>
              <a:t> two kinds of workloads: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Transactional (OLTP)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Analytic (OLAP)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Along the way, we’ll </a:t>
            </a:r>
            <a:r>
              <a:rPr b="1" lang="en-US" sz="1100">
                <a:solidFill>
                  <a:schemeClr val="dk1"/>
                </a:solidFill>
              </a:rPr>
              <a:t>dissect every diagram</a:t>
            </a:r>
            <a:r>
              <a:rPr lang="en-US" sz="1100">
                <a:solidFill>
                  <a:schemeClr val="dk1"/>
                </a:solidFill>
              </a:rPr>
              <a:t> in the chapter,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you can actually see how things like: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Compaction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Sparse indexes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Page splits</a:t>
            </a:r>
            <a:r>
              <a:rPr lang="en-US" sz="1100">
                <a:solidFill>
                  <a:schemeClr val="dk1"/>
                </a:solidFill>
              </a:rPr>
              <a:t>, and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Columnar compression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…work </a:t>
            </a:r>
            <a:r>
              <a:rPr b="1" lang="en-US" sz="1100">
                <a:solidFill>
                  <a:schemeClr val="dk1"/>
                </a:solidFill>
              </a:rPr>
              <a:t>in practice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Feel free to </a:t>
            </a:r>
            <a:r>
              <a:rPr b="1" lang="en-US" sz="1100">
                <a:solidFill>
                  <a:schemeClr val="dk1"/>
                </a:solidFill>
              </a:rPr>
              <a:t>interrupt with clarifying questions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we’ll also have a </a:t>
            </a:r>
            <a:r>
              <a:rPr b="1" lang="en-US" sz="1100">
                <a:solidFill>
                  <a:schemeClr val="dk1"/>
                </a:solidFill>
              </a:rPr>
              <a:t>dedicated Q&amp;A section</a:t>
            </a:r>
            <a:r>
              <a:rPr lang="en-US" sz="1100">
                <a:solidFill>
                  <a:schemeClr val="dk1"/>
                </a:solidFill>
              </a:rPr>
              <a:t> at the end.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Let’s jump in!</a:t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49cdd257c_0_10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g3549cdd257c_0_10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Slide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9" name="Google Shape;219;g3549cdd257c_0_10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Over forty years</a:t>
            </a:r>
            <a:r>
              <a:rPr lang="en-US" sz="1100">
                <a:solidFill>
                  <a:schemeClr val="dk1"/>
                </a:solidFill>
              </a:rPr>
              <a:t> of engineering have squeezed </a:t>
            </a:r>
            <a:r>
              <a:rPr b="1" lang="en-US" sz="1100">
                <a:solidFill>
                  <a:schemeClr val="dk1"/>
                </a:solidFill>
              </a:rPr>
              <a:t>surprising performance</a:t>
            </a:r>
            <a:r>
              <a:rPr lang="en-US" sz="1100">
                <a:solidFill>
                  <a:schemeClr val="dk1"/>
                </a:solidFill>
              </a:rPr>
              <a:t> from </a:t>
            </a:r>
            <a:r>
              <a:rPr b="1" lang="en-US" sz="1100">
                <a:solidFill>
                  <a:schemeClr val="dk1"/>
                </a:solidFill>
              </a:rPr>
              <a:t>B‑trees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One key optimization is </a:t>
            </a:r>
            <a:r>
              <a:rPr b="1" lang="en-US" sz="1100">
                <a:solidFill>
                  <a:schemeClr val="dk1"/>
                </a:solidFill>
              </a:rPr>
              <a:t>prefix compression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We store </a:t>
            </a:r>
            <a:r>
              <a:rPr b="1" lang="en-US" sz="1100">
                <a:solidFill>
                  <a:schemeClr val="dk1"/>
                </a:solidFill>
              </a:rPr>
              <a:t>just enough bytes</a:t>
            </a:r>
            <a:r>
              <a:rPr lang="en-US" sz="1100">
                <a:solidFill>
                  <a:schemeClr val="dk1"/>
                </a:solidFill>
              </a:rPr>
              <a:t> to distinguish adjacent keys.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This often </a:t>
            </a:r>
            <a:r>
              <a:rPr b="1" lang="en-US" sz="1100">
                <a:solidFill>
                  <a:schemeClr val="dk1"/>
                </a:solidFill>
              </a:rPr>
              <a:t>doubles the branching factor</a:t>
            </a:r>
            <a:r>
              <a:rPr lang="en-US" sz="1100">
                <a:solidFill>
                  <a:schemeClr val="dk1"/>
                </a:solidFill>
              </a:rPr>
              <a:t>, reducing tree height and disk seeks.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clustered index</a:t>
            </a:r>
            <a:r>
              <a:rPr lang="en-US" sz="1100">
                <a:solidFill>
                  <a:schemeClr val="dk1"/>
                </a:solidFill>
              </a:rPr>
              <a:t> stores the </a:t>
            </a:r>
            <a:r>
              <a:rPr b="1" lang="en-US" sz="1100">
                <a:solidFill>
                  <a:schemeClr val="dk1"/>
                </a:solidFill>
              </a:rPr>
              <a:t>entire row</a:t>
            </a:r>
            <a:r>
              <a:rPr lang="en-US" sz="1100">
                <a:solidFill>
                  <a:schemeClr val="dk1"/>
                </a:solidFill>
              </a:rPr>
              <a:t> in the </a:t>
            </a:r>
            <a:r>
              <a:rPr b="1" lang="en-US" sz="1100">
                <a:solidFill>
                  <a:schemeClr val="dk1"/>
                </a:solidFill>
              </a:rPr>
              <a:t>leaf pages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This guarantees </a:t>
            </a:r>
            <a:r>
              <a:rPr b="1" lang="en-US" sz="1100">
                <a:solidFill>
                  <a:schemeClr val="dk1"/>
                </a:solidFill>
              </a:rPr>
              <a:t>locality</a:t>
            </a:r>
            <a:r>
              <a:rPr lang="en-US" sz="1100">
                <a:solidFill>
                  <a:schemeClr val="dk1"/>
                </a:solidFill>
              </a:rPr>
              <a:t> for </a:t>
            </a:r>
            <a:r>
              <a:rPr b="1" lang="en-US" sz="1100">
                <a:solidFill>
                  <a:schemeClr val="dk1"/>
                </a:solidFill>
              </a:rPr>
              <a:t>sequential scans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By contrast, a </a:t>
            </a:r>
            <a:r>
              <a:rPr b="1" lang="en-US" sz="1100">
                <a:solidFill>
                  <a:schemeClr val="dk1"/>
                </a:solidFill>
              </a:rPr>
              <a:t>heap file + secondary index</a:t>
            </a:r>
            <a:r>
              <a:rPr lang="en-US" sz="1100">
                <a:solidFill>
                  <a:schemeClr val="dk1"/>
                </a:solidFill>
              </a:rPr>
              <a:t> setup: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Trades that locality for </a:t>
            </a:r>
            <a:r>
              <a:rPr b="1" lang="en-US" sz="1100">
                <a:solidFill>
                  <a:schemeClr val="dk1"/>
                </a:solidFill>
              </a:rPr>
              <a:t>cheaper updates</a:t>
            </a:r>
            <a:r>
              <a:rPr lang="en-US" sz="1100">
                <a:solidFill>
                  <a:schemeClr val="dk1"/>
                </a:solidFill>
              </a:rPr>
              <a:t> and less page churn.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Some modern engines flip the traditional model entirely.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Systems like </a:t>
            </a:r>
            <a:r>
              <a:rPr b="1" lang="en-US" sz="1100">
                <a:solidFill>
                  <a:schemeClr val="dk1"/>
                </a:solidFill>
              </a:rPr>
              <a:t>LMDB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btrfs</a:t>
            </a:r>
            <a:r>
              <a:rPr lang="en-US" sz="1100">
                <a:solidFill>
                  <a:schemeClr val="dk1"/>
                </a:solidFill>
              </a:rPr>
              <a:t>, and </a:t>
            </a:r>
            <a:r>
              <a:rPr b="1" lang="en-US" sz="1100">
                <a:solidFill>
                  <a:schemeClr val="dk1"/>
                </a:solidFill>
              </a:rPr>
              <a:t>ZFS</a:t>
            </a:r>
            <a:r>
              <a:rPr lang="en-US" sz="1100">
                <a:solidFill>
                  <a:schemeClr val="dk1"/>
                </a:solidFill>
              </a:rPr>
              <a:t> treat pages as </a:t>
            </a:r>
            <a:r>
              <a:rPr b="1" lang="en-US" sz="1100">
                <a:solidFill>
                  <a:schemeClr val="dk1"/>
                </a:solidFill>
              </a:rPr>
              <a:t>immutable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and apply </a:t>
            </a:r>
            <a:r>
              <a:rPr b="1" lang="en-US" sz="1100">
                <a:solidFill>
                  <a:schemeClr val="dk1"/>
                </a:solidFill>
              </a:rPr>
              <a:t>copy‑on‑write</a:t>
            </a:r>
            <a:r>
              <a:rPr lang="en-US" sz="1100">
                <a:solidFill>
                  <a:schemeClr val="dk1"/>
                </a:solidFill>
              </a:rPr>
              <a:t> instead of in-place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makes: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Crash recovery trivial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enables </a:t>
            </a:r>
            <a:r>
              <a:rPr b="1" lang="en-US" sz="1100">
                <a:solidFill>
                  <a:schemeClr val="dk1"/>
                </a:solidFill>
              </a:rPr>
              <a:t>low‑cost snapshot isolation</a:t>
            </a:r>
            <a:r>
              <a:rPr lang="en-US" sz="1100">
                <a:solidFill>
                  <a:schemeClr val="dk1"/>
                </a:solidFill>
              </a:rPr>
              <a:t>—handled directly by the </a:t>
            </a:r>
            <a:r>
              <a:rPr b="1" lang="en-US" sz="1100">
                <a:solidFill>
                  <a:schemeClr val="dk1"/>
                </a:solidFill>
              </a:rPr>
              <a:t>file system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Finally, </a:t>
            </a:r>
            <a:r>
              <a:rPr b="1" lang="en-US" sz="1100">
                <a:solidFill>
                  <a:schemeClr val="dk1"/>
                </a:solidFill>
              </a:rPr>
              <a:t>academia</a:t>
            </a:r>
            <a:r>
              <a:rPr lang="en-US" sz="1100">
                <a:solidFill>
                  <a:schemeClr val="dk1"/>
                </a:solidFill>
              </a:rPr>
              <a:t> continues to innovate: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</a:t>
            </a:r>
            <a:r>
              <a:rPr b="1" lang="en-US" sz="1100">
                <a:solidFill>
                  <a:schemeClr val="dk1"/>
                </a:solidFill>
              </a:rPr>
              <a:t>Fractal trees</a:t>
            </a:r>
            <a:r>
              <a:rPr lang="en-US" sz="1100">
                <a:solidFill>
                  <a:schemeClr val="dk1"/>
                </a:solidFill>
              </a:rPr>
              <a:t> are one such example.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They attach </a:t>
            </a:r>
            <a:r>
              <a:rPr b="1" lang="en-US" sz="1100">
                <a:solidFill>
                  <a:schemeClr val="dk1"/>
                </a:solidFill>
              </a:rPr>
              <a:t>small write buffers</a:t>
            </a:r>
            <a:r>
              <a:rPr lang="en-US" sz="1100">
                <a:solidFill>
                  <a:schemeClr val="dk1"/>
                </a:solidFill>
              </a:rPr>
              <a:t> to internal nodes,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So writes are </a:t>
            </a:r>
            <a:r>
              <a:rPr b="1" lang="en-US" sz="1100">
                <a:solidFill>
                  <a:schemeClr val="dk1"/>
                </a:solidFill>
              </a:rPr>
              <a:t>batched</a:t>
            </a:r>
            <a:r>
              <a:rPr lang="en-US" sz="1100">
                <a:solidFill>
                  <a:schemeClr val="dk1"/>
                </a:solidFill>
              </a:rPr>
              <a:t>, much like </a:t>
            </a:r>
            <a:r>
              <a:rPr b="1" lang="en-US" sz="1100">
                <a:solidFill>
                  <a:schemeClr val="dk1"/>
                </a:solidFill>
              </a:rPr>
              <a:t>mini‑LSM segments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cuts </a:t>
            </a:r>
            <a:r>
              <a:rPr b="1" lang="en-US" sz="1100">
                <a:solidFill>
                  <a:schemeClr val="dk1"/>
                </a:solidFill>
              </a:rPr>
              <a:t>random I/O</a:t>
            </a:r>
            <a:r>
              <a:rPr lang="en-US" sz="1100">
                <a:solidFill>
                  <a:schemeClr val="dk1"/>
                </a:solidFill>
              </a:rPr>
              <a:t> by </a:t>
            </a:r>
            <a:r>
              <a:rPr b="1" lang="en-US" sz="1100">
                <a:solidFill>
                  <a:schemeClr val="dk1"/>
                </a:solidFill>
              </a:rPr>
              <a:t>an order of magnitude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bringing together the best of both B‑trees and LSM design.</a:t>
            </a:r>
            <a:endParaRPr/>
          </a:p>
        </p:txBody>
      </p:sp>
      <p:sp>
        <p:nvSpPr>
          <p:cNvPr id="226" name="Google Shape;226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community sometimes frames </a:t>
            </a:r>
            <a:r>
              <a:rPr b="1" lang="en-US" sz="1100">
                <a:solidFill>
                  <a:schemeClr val="dk1"/>
                </a:solidFill>
              </a:rPr>
              <a:t>LSM vs. B‑tree</a:t>
            </a:r>
            <a:r>
              <a:rPr lang="en-US" sz="1100">
                <a:solidFill>
                  <a:schemeClr val="dk1"/>
                </a:solidFill>
              </a:rPr>
              <a:t> as a </a:t>
            </a:r>
            <a:r>
              <a:rPr b="1" lang="en-US" sz="1100">
                <a:solidFill>
                  <a:schemeClr val="dk1"/>
                </a:solidFill>
              </a:rPr>
              <a:t>zero‑sum contest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in reality, </a:t>
            </a:r>
            <a:r>
              <a:rPr b="1" lang="en-US" sz="1100">
                <a:solidFill>
                  <a:schemeClr val="dk1"/>
                </a:solidFill>
              </a:rPr>
              <a:t>each has its sweet spots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LSM trees</a:t>
            </a:r>
            <a:r>
              <a:rPr lang="en-US" sz="1100">
                <a:solidFill>
                  <a:schemeClr val="dk1"/>
                </a:solidFill>
              </a:rPr>
              <a:t> turn </a:t>
            </a:r>
            <a:r>
              <a:rPr b="1" lang="en-US" sz="1100">
                <a:solidFill>
                  <a:schemeClr val="dk1"/>
                </a:solidFill>
              </a:rPr>
              <a:t>random updates into sequential log appends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which gives them </a:t>
            </a:r>
            <a:r>
              <a:rPr b="1" lang="en-US" sz="1100">
                <a:solidFill>
                  <a:schemeClr val="dk1"/>
                </a:solidFill>
              </a:rPr>
              <a:t>staggering ingestion rates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For example, </a:t>
            </a:r>
            <a:r>
              <a:rPr b="1" lang="en-US" sz="1100">
                <a:solidFill>
                  <a:schemeClr val="dk1"/>
                </a:solidFill>
              </a:rPr>
              <a:t>Facebook’s RocksDB</a:t>
            </a:r>
            <a:r>
              <a:rPr lang="en-US" sz="1100">
                <a:solidFill>
                  <a:schemeClr val="dk1"/>
                </a:solidFill>
              </a:rPr>
              <a:t> can exceed </a:t>
            </a:r>
            <a:r>
              <a:rPr b="1" lang="en-US" sz="1100">
                <a:solidFill>
                  <a:schemeClr val="dk1"/>
                </a:solidFill>
              </a:rPr>
              <a:t>100 MB/s per core</a:t>
            </a:r>
            <a:r>
              <a:rPr lang="en-US" sz="1100">
                <a:solidFill>
                  <a:schemeClr val="dk1"/>
                </a:solidFill>
              </a:rPr>
              <a:t> on SSD.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that performance comes at a cost: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Every byte is </a:t>
            </a:r>
            <a:r>
              <a:rPr b="1" lang="en-US" sz="1100">
                <a:solidFill>
                  <a:schemeClr val="dk1"/>
                </a:solidFill>
              </a:rPr>
              <a:t>rewritten multiple times</a:t>
            </a:r>
            <a:r>
              <a:rPr lang="en-US" sz="1100">
                <a:solidFill>
                  <a:schemeClr val="dk1"/>
                </a:solidFill>
              </a:rPr>
              <a:t> due to compaction.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read</a:t>
            </a:r>
            <a:r>
              <a:rPr lang="en-US" sz="1100">
                <a:solidFill>
                  <a:schemeClr val="dk1"/>
                </a:solidFill>
              </a:rPr>
              <a:t> might need to touch </a:t>
            </a:r>
            <a:r>
              <a:rPr b="1" lang="en-US" sz="1100">
                <a:solidFill>
                  <a:schemeClr val="dk1"/>
                </a:solidFill>
              </a:rPr>
              <a:t>many files</a:t>
            </a:r>
            <a:r>
              <a:rPr lang="en-US" sz="1100">
                <a:solidFill>
                  <a:schemeClr val="dk1"/>
                </a:solidFill>
              </a:rPr>
              <a:t> across levels.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B‑trees</a:t>
            </a:r>
            <a:r>
              <a:rPr lang="en-US" sz="1100">
                <a:solidFill>
                  <a:schemeClr val="dk1"/>
                </a:solidFill>
              </a:rPr>
              <a:t>, by contrast, update </a:t>
            </a:r>
            <a:r>
              <a:rPr b="1" lang="en-US" sz="1100">
                <a:solidFill>
                  <a:schemeClr val="dk1"/>
                </a:solidFill>
              </a:rPr>
              <a:t>pages in place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One insert touches: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write-ahead log (WAL)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</a:t>
            </a:r>
            <a:r>
              <a:rPr b="1" lang="en-US" sz="1100">
                <a:solidFill>
                  <a:schemeClr val="dk1"/>
                </a:solidFill>
              </a:rPr>
              <a:t>exactly one 4 KB page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→ plus the </a:t>
            </a:r>
            <a:r>
              <a:rPr b="1" lang="en-US" sz="1100">
                <a:solidFill>
                  <a:schemeClr val="dk1"/>
                </a:solidFill>
              </a:rPr>
              <a:t>occasional page split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keeps </a:t>
            </a:r>
            <a:r>
              <a:rPr b="1" lang="en-US" sz="1100">
                <a:solidFill>
                  <a:schemeClr val="dk1"/>
                </a:solidFill>
              </a:rPr>
              <a:t>space overhead low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often serves </a:t>
            </a:r>
            <a:r>
              <a:rPr b="1" lang="en-US" sz="1100">
                <a:solidFill>
                  <a:schemeClr val="dk1"/>
                </a:solidFill>
              </a:rPr>
              <a:t>point reads</a:t>
            </a:r>
            <a:r>
              <a:rPr lang="en-US" sz="1100">
                <a:solidFill>
                  <a:schemeClr val="dk1"/>
                </a:solidFill>
              </a:rPr>
              <a:t> in a </a:t>
            </a:r>
            <a:r>
              <a:rPr b="1" lang="en-US" sz="1100">
                <a:solidFill>
                  <a:schemeClr val="dk1"/>
                </a:solidFill>
              </a:rPr>
              <a:t>single trip to storage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On </a:t>
            </a:r>
            <a:r>
              <a:rPr b="1" lang="en-US" sz="1100">
                <a:solidFill>
                  <a:schemeClr val="dk1"/>
                </a:solidFill>
              </a:rPr>
              <a:t>spinning disks</a:t>
            </a:r>
            <a:r>
              <a:rPr lang="en-US" sz="1100">
                <a:solidFill>
                  <a:schemeClr val="dk1"/>
                </a:solidFill>
              </a:rPr>
              <a:t>, that </a:t>
            </a:r>
            <a:r>
              <a:rPr b="1" lang="en-US" sz="1100">
                <a:solidFill>
                  <a:schemeClr val="dk1"/>
                </a:solidFill>
              </a:rPr>
              <a:t>single seek advantage</a:t>
            </a:r>
            <a:r>
              <a:rPr lang="en-US" sz="1100">
                <a:solidFill>
                  <a:schemeClr val="dk1"/>
                </a:solidFill>
              </a:rPr>
              <a:t> is decisive.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On </a:t>
            </a:r>
            <a:r>
              <a:rPr b="1" lang="en-US" sz="1100">
                <a:solidFill>
                  <a:schemeClr val="dk1"/>
                </a:solidFill>
              </a:rPr>
              <a:t>SSDs</a:t>
            </a:r>
            <a:r>
              <a:rPr lang="en-US" sz="1100">
                <a:solidFill>
                  <a:schemeClr val="dk1"/>
                </a:solidFill>
              </a:rPr>
              <a:t>, the performance gap </a:t>
            </a:r>
            <a:r>
              <a:rPr b="1" lang="en-US" sz="1100">
                <a:solidFill>
                  <a:schemeClr val="dk1"/>
                </a:solidFill>
              </a:rPr>
              <a:t>narrows</a:t>
            </a:r>
            <a:r>
              <a:rPr lang="en-US" sz="1100">
                <a:solidFill>
                  <a:schemeClr val="dk1"/>
                </a:solidFill>
              </a:rPr>
              <a:t>, but still matters.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Concurrency control</a:t>
            </a:r>
            <a:r>
              <a:rPr lang="en-US" sz="1100">
                <a:solidFill>
                  <a:schemeClr val="dk1"/>
                </a:solidFill>
              </a:rPr>
              <a:t> is also </a:t>
            </a:r>
            <a:r>
              <a:rPr b="1" lang="en-US" sz="1100">
                <a:solidFill>
                  <a:schemeClr val="dk1"/>
                </a:solidFill>
              </a:rPr>
              <a:t>simpler</a:t>
            </a:r>
            <a:r>
              <a:rPr lang="en-US" sz="1100">
                <a:solidFill>
                  <a:schemeClr val="dk1"/>
                </a:solidFill>
              </a:rPr>
              <a:t> in B‑trees: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Each key lives in </a:t>
            </a:r>
            <a:r>
              <a:rPr b="1" lang="en-US" sz="1100">
                <a:solidFill>
                  <a:schemeClr val="dk1"/>
                </a:solidFill>
              </a:rPr>
              <a:t>exactly one page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So range locks attach </a:t>
            </a:r>
            <a:r>
              <a:rPr b="1" lang="en-US" sz="1100">
                <a:solidFill>
                  <a:schemeClr val="dk1"/>
                </a:solidFill>
              </a:rPr>
              <a:t>neatly</a:t>
            </a:r>
            <a:r>
              <a:rPr lang="en-US" sz="1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LSMs, by contrast, may hold </a:t>
            </a:r>
            <a:r>
              <a:rPr b="1" lang="en-US" sz="1100">
                <a:solidFill>
                  <a:schemeClr val="dk1"/>
                </a:solidFill>
              </a:rPr>
              <a:t>multiple versions</a:t>
            </a:r>
            <a:r>
              <a:rPr lang="en-US" sz="1100">
                <a:solidFill>
                  <a:schemeClr val="dk1"/>
                </a:solidFill>
              </a:rPr>
              <a:t> of the same key across levels,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which </a:t>
            </a:r>
            <a:r>
              <a:rPr b="1" lang="en-US" sz="1100">
                <a:solidFill>
                  <a:schemeClr val="dk1"/>
                </a:solidFill>
              </a:rPr>
              <a:t>complicates isolation semantics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Bottom line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Prefer LSMs</a:t>
            </a:r>
            <a:r>
              <a:rPr lang="en-US" sz="1100">
                <a:solidFill>
                  <a:schemeClr val="dk1"/>
                </a:solidFill>
              </a:rPr>
              <a:t> for </a:t>
            </a:r>
            <a:r>
              <a:rPr b="1" lang="en-US" sz="1100">
                <a:solidFill>
                  <a:schemeClr val="dk1"/>
                </a:solidFill>
              </a:rPr>
              <a:t>event streams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time-series data</a:t>
            </a:r>
            <a:r>
              <a:rPr lang="en-US" sz="1100">
                <a:solidFill>
                  <a:schemeClr val="dk1"/>
                </a:solidFill>
              </a:rPr>
              <a:t>, and </a:t>
            </a:r>
            <a:r>
              <a:rPr b="1" lang="en-US" sz="1100">
                <a:solidFill>
                  <a:schemeClr val="dk1"/>
                </a:solidFill>
              </a:rPr>
              <a:t>write-heavy workloads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Prefer B‑trees</a:t>
            </a:r>
            <a:r>
              <a:rPr lang="en-US" sz="1100">
                <a:solidFill>
                  <a:schemeClr val="dk1"/>
                </a:solidFill>
              </a:rPr>
              <a:t> for </a:t>
            </a:r>
            <a:r>
              <a:rPr b="1" lang="en-US" sz="1100">
                <a:solidFill>
                  <a:schemeClr val="dk1"/>
                </a:solidFill>
              </a:rPr>
              <a:t>mixed read/write OLTP</a:t>
            </a:r>
            <a:r>
              <a:rPr lang="en-US" sz="1100">
                <a:solidFill>
                  <a:schemeClr val="dk1"/>
                </a:solidFill>
              </a:rPr>
              <a:t> workloads that demand </a:t>
            </a:r>
            <a:r>
              <a:rPr b="1" lang="en-US" sz="1100">
                <a:solidFill>
                  <a:schemeClr val="dk1"/>
                </a:solidFill>
              </a:rPr>
              <a:t>low tail latency</a:t>
            </a:r>
            <a:br>
              <a:rPr b="1" lang="en-US" sz="11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233" name="Google Shape;233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We’re about to </a:t>
            </a:r>
            <a:r>
              <a:rPr b="1" lang="en-US" sz="1100">
                <a:solidFill>
                  <a:schemeClr val="dk1"/>
                </a:solidFill>
              </a:rPr>
              <a:t>pivot</a:t>
            </a:r>
            <a:r>
              <a:rPr lang="en-US" sz="1100">
                <a:solidFill>
                  <a:schemeClr val="dk1"/>
                </a:solidFill>
              </a:rPr>
              <a:t> from </a:t>
            </a:r>
            <a:r>
              <a:rPr b="1" lang="en-US" sz="1100">
                <a:solidFill>
                  <a:schemeClr val="dk1"/>
                </a:solidFill>
              </a:rPr>
              <a:t>row‑oriented OLTP engines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to </a:t>
            </a:r>
            <a:r>
              <a:rPr b="1" lang="en-US" sz="1100">
                <a:solidFill>
                  <a:schemeClr val="dk1"/>
                </a:solidFill>
              </a:rPr>
              <a:t>column‑oriented analytic engines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first, we need some </a:t>
            </a:r>
            <a:r>
              <a:rPr b="1" lang="en-US" sz="1100">
                <a:solidFill>
                  <a:schemeClr val="dk1"/>
                </a:solidFill>
              </a:rPr>
              <a:t>context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 a large enterprise, there are </a:t>
            </a:r>
            <a:r>
              <a:rPr b="1" lang="en-US" sz="1100">
                <a:solidFill>
                  <a:schemeClr val="dk1"/>
                </a:solidFill>
              </a:rPr>
              <a:t>dozens of mission‑critical OLTP systems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e‑commerce checkout, inventory, routing, HR, and more.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Running </a:t>
            </a:r>
            <a:r>
              <a:rPr b="1" lang="en-US" sz="1100">
                <a:solidFill>
                  <a:schemeClr val="dk1"/>
                </a:solidFill>
              </a:rPr>
              <a:t>ad hoc 5‑minute analytical queries</a:t>
            </a:r>
            <a:r>
              <a:rPr lang="en-US" sz="1100">
                <a:solidFill>
                  <a:schemeClr val="dk1"/>
                </a:solidFill>
              </a:rPr>
              <a:t> on those live systems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would </a:t>
            </a:r>
            <a:r>
              <a:rPr b="1" lang="en-US" sz="1100">
                <a:solidFill>
                  <a:schemeClr val="dk1"/>
                </a:solidFill>
              </a:rPr>
              <a:t>devastate latency</a:t>
            </a:r>
            <a:r>
              <a:rPr lang="en-US" sz="1100">
                <a:solidFill>
                  <a:schemeClr val="dk1"/>
                </a:solidFill>
              </a:rPr>
              <a:t> for </a:t>
            </a:r>
            <a:r>
              <a:rPr b="1" lang="en-US" sz="1100">
                <a:solidFill>
                  <a:schemeClr val="dk1"/>
                </a:solidFill>
              </a:rPr>
              <a:t>paying customers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ops teams erect a </a:t>
            </a:r>
            <a:r>
              <a:rPr b="1" lang="en-US" sz="1100">
                <a:solidFill>
                  <a:schemeClr val="dk1"/>
                </a:solidFill>
              </a:rPr>
              <a:t>data warehouse wall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Figure 3‑8</a:t>
            </a:r>
            <a:r>
              <a:rPr lang="en-US" sz="1100">
                <a:solidFill>
                  <a:schemeClr val="dk1"/>
                </a:solidFill>
              </a:rPr>
              <a:t> shows the common pattern: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ETL jobs</a:t>
            </a:r>
            <a:r>
              <a:rPr lang="en-US" sz="1100">
                <a:solidFill>
                  <a:schemeClr val="dk1"/>
                </a:solidFill>
              </a:rPr>
              <a:t>—either </a:t>
            </a:r>
            <a:r>
              <a:rPr b="1" lang="en-US" sz="1100">
                <a:solidFill>
                  <a:schemeClr val="dk1"/>
                </a:solidFill>
              </a:rPr>
              <a:t>nightly</a:t>
            </a:r>
            <a:r>
              <a:rPr lang="en-US" sz="1100">
                <a:solidFill>
                  <a:schemeClr val="dk1"/>
                </a:solidFill>
              </a:rPr>
              <a:t> or </a:t>
            </a:r>
            <a:r>
              <a:rPr b="1" lang="en-US" sz="1100">
                <a:solidFill>
                  <a:schemeClr val="dk1"/>
                </a:solidFill>
              </a:rPr>
              <a:t>streaming</a:t>
            </a:r>
            <a:r>
              <a:rPr lang="en-US" sz="1100">
                <a:solidFill>
                  <a:schemeClr val="dk1"/>
                </a:solidFill>
              </a:rPr>
              <a:t>—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→ </a:t>
            </a:r>
            <a:r>
              <a:rPr i="1" lang="en-US" sz="1100">
                <a:solidFill>
                  <a:schemeClr val="dk1"/>
                </a:solidFill>
              </a:rPr>
              <a:t>Extract</a:t>
            </a:r>
            <a:r>
              <a:rPr lang="en-US" sz="1100">
                <a:solidFill>
                  <a:schemeClr val="dk1"/>
                </a:solidFill>
              </a:rPr>
              <a:t> data from OLTP systems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→ </a:t>
            </a:r>
            <a:r>
              <a:rPr i="1" lang="en-US" sz="1100">
                <a:solidFill>
                  <a:schemeClr val="dk1"/>
                </a:solidFill>
              </a:rPr>
              <a:t>Transform</a:t>
            </a:r>
            <a:r>
              <a:rPr lang="en-US" sz="1100">
                <a:solidFill>
                  <a:schemeClr val="dk1"/>
                </a:solidFill>
              </a:rPr>
              <a:t> it into a </a:t>
            </a:r>
            <a:r>
              <a:rPr b="1" lang="en-US" sz="1100">
                <a:solidFill>
                  <a:schemeClr val="dk1"/>
                </a:solidFill>
              </a:rPr>
              <a:t>cleaner schema</a:t>
            </a:r>
            <a:br>
              <a:rPr b="1" lang="en-US" sz="1100">
                <a:solidFill>
                  <a:schemeClr val="dk1"/>
                </a:solidFill>
              </a:rPr>
            </a:b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→ And </a:t>
            </a:r>
            <a:r>
              <a:rPr i="1" lang="en-US" sz="1100">
                <a:solidFill>
                  <a:schemeClr val="dk1"/>
                </a:solidFill>
              </a:rPr>
              <a:t>Load</a:t>
            </a:r>
            <a:r>
              <a:rPr lang="en-US" sz="1100">
                <a:solidFill>
                  <a:schemeClr val="dk1"/>
                </a:solidFill>
              </a:rPr>
              <a:t> it into the </a:t>
            </a:r>
            <a:r>
              <a:rPr b="1" lang="en-US" sz="1100">
                <a:solidFill>
                  <a:schemeClr val="dk1"/>
                </a:solidFill>
              </a:rPr>
              <a:t>warehouse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the </a:t>
            </a:r>
            <a:r>
              <a:rPr b="1" lang="en-US" sz="1100">
                <a:solidFill>
                  <a:schemeClr val="dk1"/>
                </a:solidFill>
              </a:rPr>
              <a:t>data warehouse is read‑only</a:t>
            </a:r>
            <a:r>
              <a:rPr lang="en-US" sz="1100">
                <a:solidFill>
                  <a:schemeClr val="dk1"/>
                </a:solidFill>
              </a:rPr>
              <a:t>, it can focus on: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Throughput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Heavy compression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</a:t>
            </a:r>
            <a:r>
              <a:rPr b="1" lang="en-US" sz="1100">
                <a:solidFill>
                  <a:schemeClr val="dk1"/>
                </a:solidFill>
              </a:rPr>
              <a:t>parallel scans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No need to worry about </a:t>
            </a:r>
            <a:r>
              <a:rPr b="1" lang="en-US" sz="1100">
                <a:solidFill>
                  <a:schemeClr val="dk1"/>
                </a:solidFill>
              </a:rPr>
              <a:t>hot writes</a:t>
            </a:r>
            <a:r>
              <a:rPr lang="en-US" sz="1100">
                <a:solidFill>
                  <a:schemeClr val="dk1"/>
                </a:solidFill>
              </a:rPr>
              <a:t> or transactional isolation.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Engineers often </a:t>
            </a:r>
            <a:r>
              <a:rPr b="1" lang="en-US" sz="1100">
                <a:solidFill>
                  <a:schemeClr val="dk1"/>
                </a:solidFill>
              </a:rPr>
              <a:t>underestimate this architectural decoupling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</a:t>
            </a:r>
            <a:r>
              <a:rPr b="1" lang="en-US" sz="1100">
                <a:solidFill>
                  <a:schemeClr val="dk1"/>
                </a:solidFill>
              </a:rPr>
              <a:t>modern cloud services</a:t>
            </a:r>
            <a:r>
              <a:rPr lang="en-US" sz="1100">
                <a:solidFill>
                  <a:schemeClr val="dk1"/>
                </a:solidFill>
              </a:rPr>
              <a:t> (like BigQuery or Snowflake)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hide the plumbing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understanding this split is </a:t>
            </a:r>
            <a:r>
              <a:rPr b="1" lang="en-US" sz="1100">
                <a:solidFill>
                  <a:schemeClr val="dk1"/>
                </a:solidFill>
              </a:rPr>
              <a:t>key to choosing the right storage layout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for </a:t>
            </a:r>
            <a:r>
              <a:rPr b="1" lang="en-US" sz="1100">
                <a:solidFill>
                  <a:schemeClr val="dk1"/>
                </a:solidFill>
              </a:rPr>
              <a:t>analytics vs. operations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40" name="Google Shape;240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49cdd257c_0_11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3549cdd257c_0_11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slide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g3549cdd257c_0_1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49cdd257c_0_12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3549cdd257c_0_12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Unlike </a:t>
            </a:r>
            <a:r>
              <a:rPr b="1" lang="en-US" sz="1100">
                <a:solidFill>
                  <a:schemeClr val="dk1"/>
                </a:solidFill>
              </a:rPr>
              <a:t>OLTP models</a:t>
            </a:r>
            <a:r>
              <a:rPr lang="en-US" sz="1100">
                <a:solidFill>
                  <a:schemeClr val="dk1"/>
                </a:solidFill>
              </a:rPr>
              <a:t>, which mirror </a:t>
            </a:r>
            <a:r>
              <a:rPr b="1" lang="en-US" sz="1100">
                <a:solidFill>
                  <a:schemeClr val="dk1"/>
                </a:solidFill>
              </a:rPr>
              <a:t>application objects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data warehouses</a:t>
            </a:r>
            <a:r>
              <a:rPr lang="en-US" sz="1100">
                <a:solidFill>
                  <a:schemeClr val="dk1"/>
                </a:solidFill>
              </a:rPr>
              <a:t> use a </a:t>
            </a:r>
            <a:r>
              <a:rPr b="1" lang="en-US" sz="1100">
                <a:solidFill>
                  <a:schemeClr val="dk1"/>
                </a:solidFill>
              </a:rPr>
              <a:t>highly regular star schema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At the center is a </a:t>
            </a:r>
            <a:r>
              <a:rPr b="1" lang="en-US" sz="1100">
                <a:solidFill>
                  <a:schemeClr val="dk1"/>
                </a:solidFill>
              </a:rPr>
              <a:t>giant fact table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It records </a:t>
            </a:r>
            <a:r>
              <a:rPr b="1" lang="en-US" sz="1100">
                <a:solidFill>
                  <a:schemeClr val="dk1"/>
                </a:solidFill>
              </a:rPr>
              <a:t>every low-level event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Literally </a:t>
            </a:r>
            <a:r>
              <a:rPr b="1" lang="en-US" sz="1100">
                <a:solidFill>
                  <a:schemeClr val="dk1"/>
                </a:solidFill>
              </a:rPr>
              <a:t>trillions of rows</a:t>
            </a:r>
            <a:r>
              <a:rPr lang="en-US" sz="1100">
                <a:solidFill>
                  <a:schemeClr val="dk1"/>
                </a:solidFill>
              </a:rPr>
              <a:t> at Walmart scale.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Surrounding it are the </a:t>
            </a:r>
            <a:r>
              <a:rPr b="1" lang="en-US" sz="1100">
                <a:solidFill>
                  <a:schemeClr val="dk1"/>
                </a:solidFill>
              </a:rPr>
              <a:t>dimension tables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which hold descriptive attributes like: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Product details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Store metadata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Dates, customers, promotions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Analysts write queries that </a:t>
            </a:r>
            <a:r>
              <a:rPr b="1" lang="en-US" sz="1100">
                <a:solidFill>
                  <a:schemeClr val="dk1"/>
                </a:solidFill>
              </a:rPr>
              <a:t>aggregate facts along these dimensions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like: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</a:t>
            </a:r>
            <a:r>
              <a:rPr i="1" lang="en-US" sz="1100">
                <a:solidFill>
                  <a:schemeClr val="dk1"/>
                </a:solidFill>
              </a:rPr>
              <a:t>sum(quantity) by product category and weekday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Figure 3‑9</a:t>
            </a:r>
            <a:r>
              <a:rPr lang="en-US" sz="1100">
                <a:solidFill>
                  <a:schemeClr val="dk1"/>
                </a:solidFill>
              </a:rPr>
              <a:t> illustrates the pattern: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fact table sits in the center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Dimension tables radiate outward</a:t>
            </a:r>
            <a:r>
              <a:rPr lang="en-US" sz="1100">
                <a:solidFill>
                  <a:schemeClr val="dk1"/>
                </a:solidFill>
              </a:rPr>
              <a:t>—like a </a:t>
            </a:r>
            <a:r>
              <a:rPr b="1" lang="en-US" sz="1100">
                <a:solidFill>
                  <a:schemeClr val="dk1"/>
                </a:solidFill>
              </a:rPr>
              <a:t>star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You can take it further by </a:t>
            </a:r>
            <a:r>
              <a:rPr b="1" lang="en-US" sz="1100">
                <a:solidFill>
                  <a:schemeClr val="dk1"/>
                </a:solidFill>
              </a:rPr>
              <a:t>snowflaking</a:t>
            </a:r>
            <a:r>
              <a:rPr lang="en-US" sz="1100">
                <a:solidFill>
                  <a:schemeClr val="dk1"/>
                </a:solidFill>
              </a:rPr>
              <a:t> the schema: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For example, splitting the product dimension into </a:t>
            </a:r>
            <a:r>
              <a:rPr b="1" lang="en-US" sz="1100">
                <a:solidFill>
                  <a:schemeClr val="dk1"/>
                </a:solidFill>
              </a:rPr>
              <a:t>brand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category</a:t>
            </a:r>
            <a:r>
              <a:rPr lang="en-US" sz="1100">
                <a:solidFill>
                  <a:schemeClr val="dk1"/>
                </a:solidFill>
              </a:rPr>
              <a:t> subtables.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many teams stick with the </a:t>
            </a:r>
            <a:r>
              <a:rPr b="1" lang="en-US" sz="1100">
                <a:solidFill>
                  <a:schemeClr val="dk1"/>
                </a:solidFill>
              </a:rPr>
              <a:t>straightforward star schema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</a:t>
            </a:r>
            <a:r>
              <a:rPr b="1" lang="en-US" sz="1100">
                <a:solidFill>
                  <a:schemeClr val="dk1"/>
                </a:solidFill>
              </a:rPr>
              <a:t>BI tools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analysts</a:t>
            </a:r>
            <a:r>
              <a:rPr lang="en-US" sz="1100">
                <a:solidFill>
                  <a:schemeClr val="dk1"/>
                </a:solidFill>
              </a:rPr>
              <a:t> understand it </a:t>
            </a:r>
            <a:r>
              <a:rPr b="1" lang="en-US" sz="1100">
                <a:solidFill>
                  <a:schemeClr val="dk1"/>
                </a:solidFill>
              </a:rPr>
              <a:t>intuitively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Keep this schema pattern in mind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as we dive into </a:t>
            </a:r>
            <a:r>
              <a:rPr b="1" lang="en-US" sz="1100">
                <a:solidFill>
                  <a:schemeClr val="dk1"/>
                </a:solidFill>
              </a:rPr>
              <a:t>column storage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The </a:t>
            </a:r>
            <a:r>
              <a:rPr b="1" lang="en-US" sz="1100">
                <a:solidFill>
                  <a:schemeClr val="dk1"/>
                </a:solidFill>
              </a:rPr>
              <a:t>fact table</a:t>
            </a:r>
            <a:r>
              <a:rPr lang="en-US" sz="1100">
                <a:solidFill>
                  <a:schemeClr val="dk1"/>
                </a:solidFill>
              </a:rPr>
              <a:t> is where </a:t>
            </a:r>
            <a:r>
              <a:rPr b="1" lang="en-US" sz="1100">
                <a:solidFill>
                  <a:schemeClr val="dk1"/>
                </a:solidFill>
              </a:rPr>
              <a:t>compression</a:t>
            </a:r>
            <a:r>
              <a:rPr lang="en-US" sz="1100">
                <a:solidFill>
                  <a:schemeClr val="dk1"/>
                </a:solidFill>
              </a:rPr>
              <a:t> brings the </a:t>
            </a:r>
            <a:r>
              <a:rPr b="1" lang="en-US" sz="1100">
                <a:solidFill>
                  <a:schemeClr val="dk1"/>
                </a:solidFill>
              </a:rPr>
              <a:t>biggest payoff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3549cdd257c_0_1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slide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Scan-heavy analytic queries</a:t>
            </a:r>
            <a:r>
              <a:rPr lang="en-US" sz="1100">
                <a:solidFill>
                  <a:schemeClr val="dk1"/>
                </a:solidFill>
              </a:rPr>
              <a:t> rarely need every attribute in a row.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Example 3‑1</a:t>
            </a:r>
            <a:r>
              <a:rPr lang="en-US" sz="1100">
                <a:solidFill>
                  <a:schemeClr val="dk1"/>
                </a:solidFill>
              </a:rPr>
              <a:t> in the book shows this: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It groups by </a:t>
            </a:r>
            <a:r>
              <a:rPr i="1" lang="en-US" sz="1100">
                <a:solidFill>
                  <a:schemeClr val="dk1"/>
                </a:solidFill>
              </a:rPr>
              <a:t>weekday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i="1" lang="en-US" sz="1100">
                <a:solidFill>
                  <a:schemeClr val="dk1"/>
                </a:solidFill>
              </a:rPr>
              <a:t>category</a:t>
            </a:r>
            <a:r>
              <a:rPr lang="en-US" sz="1100">
                <a:solidFill>
                  <a:schemeClr val="dk1"/>
                </a:solidFill>
              </a:rPr>
              <a:t>, and sums </a:t>
            </a:r>
            <a:r>
              <a:rPr i="1" lang="en-US" sz="1100">
                <a:solidFill>
                  <a:schemeClr val="dk1"/>
                </a:solidFill>
              </a:rPr>
              <a:t>quantity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That’s </a:t>
            </a:r>
            <a:r>
              <a:rPr b="1" lang="en-US" sz="1100">
                <a:solidFill>
                  <a:schemeClr val="dk1"/>
                </a:solidFill>
              </a:rPr>
              <a:t>just 3 out of 100 columns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in </a:t>
            </a:r>
            <a:r>
              <a:rPr b="1" lang="en-US" sz="1100">
                <a:solidFill>
                  <a:schemeClr val="dk1"/>
                </a:solidFill>
              </a:rPr>
              <a:t>row-oriented storage</a:t>
            </a:r>
            <a:r>
              <a:rPr lang="en-US" sz="1100">
                <a:solidFill>
                  <a:schemeClr val="dk1"/>
                </a:solidFill>
              </a:rPr>
              <a:t>, we still have to: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Pull </a:t>
            </a:r>
            <a:r>
              <a:rPr b="1" lang="en-US" sz="1100">
                <a:solidFill>
                  <a:schemeClr val="dk1"/>
                </a:solidFill>
              </a:rPr>
              <a:t>all 100 columns</a:t>
            </a:r>
            <a:r>
              <a:rPr lang="en-US" sz="1100">
                <a:solidFill>
                  <a:schemeClr val="dk1"/>
                </a:solidFill>
              </a:rPr>
              <a:t> off disk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Parse</a:t>
            </a:r>
            <a:r>
              <a:rPr lang="en-US" sz="1100">
                <a:solidFill>
                  <a:schemeClr val="dk1"/>
                </a:solidFill>
              </a:rPr>
              <a:t> them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Then </a:t>
            </a:r>
            <a:r>
              <a:rPr b="1" lang="en-US" sz="1100">
                <a:solidFill>
                  <a:schemeClr val="dk1"/>
                </a:solidFill>
              </a:rPr>
              <a:t>discard 97</a:t>
            </a:r>
            <a:r>
              <a:rPr lang="en-US" sz="1100">
                <a:solidFill>
                  <a:schemeClr val="dk1"/>
                </a:solidFill>
              </a:rPr>
              <a:t> that the query doesn’t use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That’s incredibly </a:t>
            </a:r>
            <a:r>
              <a:rPr b="1" lang="en-US" sz="1100">
                <a:solidFill>
                  <a:schemeClr val="dk1"/>
                </a:solidFill>
              </a:rPr>
              <a:t>wasteful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Column-oriented layouts</a:t>
            </a:r>
            <a:r>
              <a:rPr lang="en-US" sz="1100">
                <a:solidFill>
                  <a:schemeClr val="dk1"/>
                </a:solidFill>
              </a:rPr>
              <a:t> solve this elegantly: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They </a:t>
            </a:r>
            <a:r>
              <a:rPr b="1" lang="en-US" sz="1100">
                <a:solidFill>
                  <a:schemeClr val="dk1"/>
                </a:solidFill>
              </a:rPr>
              <a:t>physically co‑locate</a:t>
            </a:r>
            <a:r>
              <a:rPr lang="en-US" sz="1100">
                <a:solidFill>
                  <a:schemeClr val="dk1"/>
                </a:solidFill>
              </a:rPr>
              <a:t> all values of the </a:t>
            </a:r>
            <a:r>
              <a:rPr b="1" lang="en-US" sz="1100">
                <a:solidFill>
                  <a:schemeClr val="dk1"/>
                </a:solidFill>
              </a:rPr>
              <a:t>same column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the engine can issue </a:t>
            </a:r>
            <a:r>
              <a:rPr b="1" lang="en-US" sz="1100">
                <a:solidFill>
                  <a:schemeClr val="dk1"/>
                </a:solidFill>
              </a:rPr>
              <a:t>one large sequential read per column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Much more efficient.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Figure 3‑10</a:t>
            </a:r>
            <a:r>
              <a:rPr lang="en-US" sz="1100">
                <a:solidFill>
                  <a:schemeClr val="dk1"/>
                </a:solidFill>
              </a:rPr>
              <a:t> shows the contrast between: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Row storage</a:t>
            </a:r>
            <a:r>
              <a:rPr lang="en-US" sz="1100">
                <a:solidFill>
                  <a:schemeClr val="dk1"/>
                </a:solidFill>
              </a:rPr>
              <a:t>: where all columns are interleaved together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a </a:t>
            </a:r>
            <a:r>
              <a:rPr b="1" lang="en-US" sz="1100">
                <a:solidFill>
                  <a:schemeClr val="dk1"/>
                </a:solidFill>
              </a:rPr>
              <a:t>column store</a:t>
            </a:r>
            <a:r>
              <a:rPr lang="en-US" sz="1100">
                <a:solidFill>
                  <a:schemeClr val="dk1"/>
                </a:solidFill>
              </a:rPr>
              <a:t>: where each attribute has its </a:t>
            </a:r>
            <a:r>
              <a:rPr b="1" lang="en-US" sz="1100">
                <a:solidFill>
                  <a:schemeClr val="dk1"/>
                </a:solidFill>
              </a:rPr>
              <a:t>own block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rows stay in the </a:t>
            </a:r>
            <a:r>
              <a:rPr b="1" lang="en-US" sz="1100">
                <a:solidFill>
                  <a:schemeClr val="dk1"/>
                </a:solidFill>
              </a:rPr>
              <a:t>same order across all columns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can </a:t>
            </a:r>
            <a:r>
              <a:rPr b="1" lang="en-US" sz="1100">
                <a:solidFill>
                  <a:schemeClr val="dk1"/>
                </a:solidFill>
              </a:rPr>
              <a:t>lazily stitch rows together</a:t>
            </a:r>
            <a:r>
              <a:rPr lang="en-US" sz="1100">
                <a:solidFill>
                  <a:schemeClr val="dk1"/>
                </a:solidFill>
              </a:rPr>
              <a:t>—only when a query really needs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There’s another huge benefit: </a:t>
            </a:r>
            <a:r>
              <a:rPr b="1" lang="en-US" sz="1100">
                <a:solidFill>
                  <a:schemeClr val="dk1"/>
                </a:solidFill>
              </a:rPr>
              <a:t>compression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Uniformity within a column</a:t>
            </a:r>
            <a:r>
              <a:rPr lang="en-US" sz="1100">
                <a:solidFill>
                  <a:schemeClr val="dk1"/>
                </a:solidFill>
              </a:rPr>
              <a:t> allows for: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Integer dictionaries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Bit-packing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Delta encoding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These techniques can shrink storage by </a:t>
            </a:r>
            <a:r>
              <a:rPr b="1" lang="en-US" sz="1100">
                <a:solidFill>
                  <a:schemeClr val="dk1"/>
                </a:solidFill>
              </a:rPr>
              <a:t>10–100×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Open formats like </a:t>
            </a:r>
            <a:r>
              <a:rPr b="1" lang="en-US" sz="1100">
                <a:solidFill>
                  <a:schemeClr val="dk1"/>
                </a:solidFill>
              </a:rPr>
              <a:t>Parquet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ORC</a:t>
            </a:r>
            <a:r>
              <a:rPr lang="en-US" sz="1100">
                <a:solidFill>
                  <a:schemeClr val="dk1"/>
                </a:solidFill>
              </a:rPr>
              <a:t> bring this to the </a:t>
            </a:r>
            <a:r>
              <a:rPr b="1" lang="en-US" sz="1100">
                <a:solidFill>
                  <a:schemeClr val="dk1"/>
                </a:solidFill>
              </a:rPr>
              <a:t>Hadoop ecosystem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Commercial systems like </a:t>
            </a:r>
            <a:r>
              <a:rPr b="1" lang="en-US" sz="1100">
                <a:solidFill>
                  <a:schemeClr val="dk1"/>
                </a:solidFill>
              </a:rPr>
              <a:t>Vertica</a:t>
            </a:r>
            <a:r>
              <a:rPr lang="en-US" sz="1100">
                <a:solidFill>
                  <a:schemeClr val="dk1"/>
                </a:solidFill>
              </a:rPr>
              <a:t> push it even further.</a:t>
            </a:r>
            <a:endParaRPr/>
          </a:p>
        </p:txBody>
      </p:sp>
      <p:sp>
        <p:nvSpPr>
          <p:cNvPr id="268" name="Google Shape;268;p1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Compression isn’t just about saving space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It’s also about </a:t>
            </a:r>
            <a:r>
              <a:rPr b="1" lang="en-US" sz="1100">
                <a:solidFill>
                  <a:schemeClr val="dk1"/>
                </a:solidFill>
              </a:rPr>
              <a:t>CPU and I/O efficiency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Figure 3‑11</a:t>
            </a:r>
            <a:r>
              <a:rPr lang="en-US" sz="1100">
                <a:solidFill>
                  <a:schemeClr val="dk1"/>
                </a:solidFill>
              </a:rPr>
              <a:t> zooms into a single column: product_sk.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Out of </a:t>
            </a:r>
            <a:r>
              <a:rPr b="1" lang="en-US" sz="1100">
                <a:solidFill>
                  <a:schemeClr val="dk1"/>
                </a:solidFill>
              </a:rPr>
              <a:t>billions of sales</a:t>
            </a:r>
            <a:r>
              <a:rPr lang="en-US" sz="1100">
                <a:solidFill>
                  <a:schemeClr val="dk1"/>
                </a:solidFill>
              </a:rPr>
              <a:t>, there are only about </a:t>
            </a:r>
            <a:r>
              <a:rPr b="1" lang="en-US" sz="1100">
                <a:solidFill>
                  <a:schemeClr val="dk1"/>
                </a:solidFill>
              </a:rPr>
              <a:t>100,000 distinct products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the engine builds one </a:t>
            </a:r>
            <a:r>
              <a:rPr b="1" lang="en-US" sz="1100">
                <a:solidFill>
                  <a:schemeClr val="dk1"/>
                </a:solidFill>
              </a:rPr>
              <a:t>bitmap per product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A </a:t>
            </a:r>
            <a:r>
              <a:rPr b="1" lang="en-US" sz="1100">
                <a:solidFill>
                  <a:schemeClr val="dk1"/>
                </a:solidFill>
              </a:rPr>
              <a:t>1-bit</a:t>
            </a:r>
            <a:r>
              <a:rPr lang="en-US" sz="1100">
                <a:solidFill>
                  <a:schemeClr val="dk1"/>
                </a:solidFill>
              </a:rPr>
              <a:t> marks the rows where that product appears.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Since each row usually refers to a </a:t>
            </a:r>
            <a:r>
              <a:rPr b="1" lang="en-US" sz="1100">
                <a:solidFill>
                  <a:schemeClr val="dk1"/>
                </a:solidFill>
              </a:rPr>
              <a:t>different product</a:t>
            </a:r>
            <a:r>
              <a:rPr lang="en-US" sz="1100">
                <a:solidFill>
                  <a:schemeClr val="dk1"/>
                </a:solidFill>
              </a:rPr>
              <a:t>, each bitmap is </a:t>
            </a:r>
            <a:r>
              <a:rPr b="1" lang="en-US" sz="1100">
                <a:solidFill>
                  <a:schemeClr val="dk1"/>
                </a:solidFill>
              </a:rPr>
              <a:t>mostly zeros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That’s where </a:t>
            </a:r>
            <a:r>
              <a:rPr b="1" lang="en-US" sz="1100">
                <a:solidFill>
                  <a:schemeClr val="dk1"/>
                </a:solidFill>
              </a:rPr>
              <a:t>run-length encoding (RLE)</a:t>
            </a:r>
            <a:r>
              <a:rPr lang="en-US" sz="1100">
                <a:solidFill>
                  <a:schemeClr val="dk1"/>
                </a:solidFill>
              </a:rPr>
              <a:t> comes in: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Long gaps of zeros are collapsed into </a:t>
            </a:r>
            <a:r>
              <a:rPr b="1" lang="en-US" sz="1100">
                <a:solidFill>
                  <a:schemeClr val="dk1"/>
                </a:solidFill>
              </a:rPr>
              <a:t>single-byte instructions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Now, say an analyst runs a query like: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WHERE product IN (30, 68, 69)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Instead of scanning the column: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engine loads just </a:t>
            </a:r>
            <a:r>
              <a:rPr b="1" lang="en-US" sz="1100">
                <a:solidFill>
                  <a:schemeClr val="dk1"/>
                </a:solidFill>
              </a:rPr>
              <a:t>three compressed bitmaps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Performs a </a:t>
            </a:r>
            <a:r>
              <a:rPr b="1" lang="en-US" sz="1100">
                <a:solidFill>
                  <a:schemeClr val="dk1"/>
                </a:solidFill>
              </a:rPr>
              <a:t>bitwise OR</a:t>
            </a:r>
            <a:r>
              <a:rPr lang="en-US" sz="1100">
                <a:solidFill>
                  <a:schemeClr val="dk1"/>
                </a:solidFill>
              </a:rPr>
              <a:t> on them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instantly gets the </a:t>
            </a:r>
            <a:r>
              <a:rPr b="1" lang="en-US" sz="1100">
                <a:solidFill>
                  <a:schemeClr val="dk1"/>
                </a:solidFill>
              </a:rPr>
              <a:t>qualifying row IDs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because the operation happens directly on the </a:t>
            </a:r>
            <a:r>
              <a:rPr b="1" lang="en-US" sz="1100">
                <a:solidFill>
                  <a:schemeClr val="dk1"/>
                </a:solidFill>
              </a:rPr>
              <a:t>compressed bitmaps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There’s </a:t>
            </a:r>
            <a:r>
              <a:rPr b="1" lang="en-US" sz="1100">
                <a:solidFill>
                  <a:schemeClr val="dk1"/>
                </a:solidFill>
              </a:rPr>
              <a:t>no need to decompress first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Now add: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SIMD instructions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Cache‑friendly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branch‑free loops</a:t>
            </a:r>
            <a:r>
              <a:rPr lang="en-US" sz="1100">
                <a:solidFill>
                  <a:schemeClr val="dk1"/>
                </a:solidFill>
              </a:rPr>
              <a:t> (aka </a:t>
            </a:r>
            <a:r>
              <a:rPr b="1" lang="en-US" sz="1100">
                <a:solidFill>
                  <a:schemeClr val="dk1"/>
                </a:solidFill>
              </a:rPr>
              <a:t>vectorised execution</a:t>
            </a:r>
            <a:r>
              <a:rPr lang="en-US" sz="1100">
                <a:solidFill>
                  <a:schemeClr val="dk1"/>
                </a:solidFill>
              </a:rPr>
              <a:t>)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…and suddenly, a column store can </a:t>
            </a:r>
            <a:r>
              <a:rPr b="1" lang="en-US" sz="1100">
                <a:solidFill>
                  <a:schemeClr val="dk1"/>
                </a:solidFill>
              </a:rPr>
              <a:t>scan billions of rows per second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Even on a </a:t>
            </a:r>
            <a:r>
              <a:rPr b="1" lang="en-US" sz="1100">
                <a:solidFill>
                  <a:schemeClr val="dk1"/>
                </a:solidFill>
              </a:rPr>
              <a:t>laptop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49cdd257c_0_13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3549cdd257c_0_13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slide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2" name="Google Shape;282;g3549cdd257c_0_13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slide seeds the </a:t>
            </a:r>
            <a:r>
              <a:rPr b="1" lang="en-US" sz="1100">
                <a:solidFill>
                  <a:schemeClr val="dk1"/>
                </a:solidFill>
              </a:rPr>
              <a:t>mental model</a:t>
            </a:r>
            <a:r>
              <a:rPr lang="en-US" sz="1100">
                <a:solidFill>
                  <a:schemeClr val="dk1"/>
                </a:solidFill>
              </a:rPr>
              <a:t> we’ll use for the rest of the talk.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Whenever you hear the term </a:t>
            </a:r>
            <a:r>
              <a:rPr b="1" lang="en-US" sz="1100">
                <a:solidFill>
                  <a:schemeClr val="dk1"/>
                </a:solidFill>
              </a:rPr>
              <a:t>storage engine</a:t>
            </a:r>
            <a:r>
              <a:rPr lang="en-US" sz="1100">
                <a:solidFill>
                  <a:schemeClr val="dk1"/>
                </a:solidFill>
              </a:rPr>
              <a:t>, think of the layer that accepts a stream of writes from higher‑level database logic and turns those writes into durable on‑disk structures.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chapter splits engines into two broad tribes: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𝗟𝗼𝗴‑𝘀𝘁𝗿𝘂𝗰𝘁𝘂𝗿𝗲𝗱 𝗲𝗻𝗴𝗶𝗻𝗲𝘀</a:t>
            </a:r>
            <a:r>
              <a:rPr lang="en-US" sz="1100">
                <a:solidFill>
                  <a:schemeClr val="dk1"/>
                </a:solidFill>
              </a:rPr>
              <a:t> only ever </a:t>
            </a:r>
            <a:r>
              <a:rPr i="1" lang="en-US" sz="1100">
                <a:solidFill>
                  <a:schemeClr val="dk1"/>
                </a:solidFill>
              </a:rPr>
              <a:t>append</a:t>
            </a:r>
            <a:r>
              <a:rPr lang="en-US" sz="1100">
                <a:solidFill>
                  <a:schemeClr val="dk1"/>
                </a:solidFill>
              </a:rPr>
              <a:t> to files. They later clean up with background compaction.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Examples: Bitcask in Riak, LevelDB, RocksDB, Cassandra, HBase, and Lucene.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contrasting tribe, dating back to the 1970s, is </a:t>
            </a:r>
            <a:r>
              <a:rPr b="1" lang="en-US" sz="1100">
                <a:solidFill>
                  <a:schemeClr val="dk1"/>
                </a:solidFill>
              </a:rPr>
              <a:t>𝘂𝗽𝗱𝗮𝘁𝗲‑𝗶𝗻‑𝗽𝗹𝗮𝗰𝗲</a:t>
            </a:r>
            <a:r>
              <a:rPr lang="en-US" sz="1100">
                <a:solidFill>
                  <a:schemeClr val="dk1"/>
                </a:solidFill>
              </a:rPr>
              <a:t>. These engines treat the disk as an array of fixed-size pages—typically 4 KB—and overwrite the page that contains a record.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 B‑trees dominate here.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Both tribes rely on </a:t>
            </a:r>
            <a:r>
              <a:rPr b="1" lang="en-US" sz="1100">
                <a:solidFill>
                  <a:schemeClr val="dk1"/>
                </a:solidFill>
              </a:rPr>
              <a:t>𝗶𝗻𝗱𝗲𝘅𝗲𝘀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index costs extra I/O on every write, but without it, every read would be an O(n) full scan.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rest of the chapter is a tour of concrete index structures, so keep this classification top of mind.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Analysts love slicing and dicing</a:t>
            </a:r>
            <a:r>
              <a:rPr lang="en-US" sz="1100">
                <a:solidFill>
                  <a:schemeClr val="dk1"/>
                </a:solidFill>
              </a:rPr>
              <a:t> their data—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That’s the heart of exploratory analysis.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same fact table</a:t>
            </a:r>
            <a:r>
              <a:rPr lang="en-US" sz="1100">
                <a:solidFill>
                  <a:schemeClr val="dk1"/>
                </a:solidFill>
              </a:rPr>
              <a:t> might be grouped by </a:t>
            </a:r>
            <a:r>
              <a:rPr b="1" lang="en-US" sz="1100">
                <a:solidFill>
                  <a:schemeClr val="dk1"/>
                </a:solidFill>
              </a:rPr>
              <a:t>store</a:t>
            </a:r>
            <a:r>
              <a:rPr lang="en-US" sz="1100">
                <a:solidFill>
                  <a:schemeClr val="dk1"/>
                </a:solidFill>
              </a:rPr>
              <a:t> today,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by </a:t>
            </a:r>
            <a:r>
              <a:rPr b="1" lang="en-US" sz="1100">
                <a:solidFill>
                  <a:schemeClr val="dk1"/>
                </a:solidFill>
              </a:rPr>
              <a:t>promotion</a:t>
            </a:r>
            <a:r>
              <a:rPr lang="en-US" sz="1100">
                <a:solidFill>
                  <a:schemeClr val="dk1"/>
                </a:solidFill>
              </a:rPr>
              <a:t> tomorrow.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To make these explorations </a:t>
            </a:r>
            <a:r>
              <a:rPr b="1" lang="en-US" sz="1100">
                <a:solidFill>
                  <a:schemeClr val="dk1"/>
                </a:solidFill>
              </a:rPr>
              <a:t>instant</a:t>
            </a:r>
            <a:r>
              <a:rPr lang="en-US" sz="1100">
                <a:solidFill>
                  <a:schemeClr val="dk1"/>
                </a:solidFill>
              </a:rPr>
              <a:t>, we use a structure called a </a:t>
            </a:r>
            <a:r>
              <a:rPr b="1" lang="en-US" sz="1100">
                <a:solidFill>
                  <a:schemeClr val="dk1"/>
                </a:solidFill>
              </a:rPr>
              <a:t>data cube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data cube</a:t>
            </a:r>
            <a:r>
              <a:rPr lang="en-US" sz="1100">
                <a:solidFill>
                  <a:schemeClr val="dk1"/>
                </a:solidFill>
              </a:rPr>
              <a:t> pre‑aggregates the raw facts along </a:t>
            </a:r>
            <a:r>
              <a:rPr b="1" lang="en-US" sz="1100">
                <a:solidFill>
                  <a:schemeClr val="dk1"/>
                </a:solidFill>
              </a:rPr>
              <a:t>several dimensions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 </a:t>
            </a:r>
            <a:r>
              <a:rPr b="1" lang="en-US" sz="1100">
                <a:solidFill>
                  <a:schemeClr val="dk1"/>
                </a:solidFill>
              </a:rPr>
              <a:t>Figure 3‑12</a:t>
            </a:r>
            <a:r>
              <a:rPr lang="en-US" sz="1100">
                <a:solidFill>
                  <a:schemeClr val="dk1"/>
                </a:solidFill>
              </a:rPr>
              <a:t>, we start with </a:t>
            </a:r>
            <a:r>
              <a:rPr b="1" lang="en-US" sz="1100">
                <a:solidFill>
                  <a:schemeClr val="dk1"/>
                </a:solidFill>
              </a:rPr>
              <a:t>date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product</a:t>
            </a:r>
            <a:r>
              <a:rPr lang="en-US" sz="1100">
                <a:solidFill>
                  <a:schemeClr val="dk1"/>
                </a:solidFill>
              </a:rPr>
              <a:t> as the cube’s axes.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Each </a:t>
            </a:r>
            <a:r>
              <a:rPr b="1" lang="en-US" sz="1100">
                <a:solidFill>
                  <a:schemeClr val="dk1"/>
                </a:solidFill>
              </a:rPr>
              <a:t>cell</a:t>
            </a:r>
            <a:r>
              <a:rPr lang="en-US" sz="1100">
                <a:solidFill>
                  <a:schemeClr val="dk1"/>
                </a:solidFill>
              </a:rPr>
              <a:t> contains the sum of net_price for that intersection.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there, we can: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Collapse the </a:t>
            </a:r>
            <a:r>
              <a:rPr b="1" lang="en-US" sz="1100">
                <a:solidFill>
                  <a:schemeClr val="dk1"/>
                </a:solidFill>
              </a:rPr>
              <a:t>product axis</a:t>
            </a:r>
            <a:r>
              <a:rPr lang="en-US" sz="1100">
                <a:solidFill>
                  <a:schemeClr val="dk1"/>
                </a:solidFill>
              </a:rPr>
              <a:t> to get </a:t>
            </a:r>
            <a:r>
              <a:rPr b="1" lang="en-US" sz="1100">
                <a:solidFill>
                  <a:schemeClr val="dk1"/>
                </a:solidFill>
              </a:rPr>
              <a:t>totals per date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Or collapse </a:t>
            </a:r>
            <a:r>
              <a:rPr b="1" lang="en-US" sz="1100">
                <a:solidFill>
                  <a:schemeClr val="dk1"/>
                </a:solidFill>
              </a:rPr>
              <a:t>date</a:t>
            </a:r>
            <a:r>
              <a:rPr lang="en-US" sz="1100">
                <a:solidFill>
                  <a:schemeClr val="dk1"/>
                </a:solidFill>
              </a:rPr>
              <a:t> to get </a:t>
            </a:r>
            <a:r>
              <a:rPr b="1" lang="en-US" sz="1100">
                <a:solidFill>
                  <a:schemeClr val="dk1"/>
                </a:solidFill>
              </a:rPr>
              <a:t>totals per product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Behind the scenes, the data warehouse maintains this cube as a </a:t>
            </a:r>
            <a:r>
              <a:rPr b="1" lang="en-US" sz="1100">
                <a:solidFill>
                  <a:schemeClr val="dk1"/>
                </a:solidFill>
              </a:rPr>
              <a:t>materialised view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When new sales arrive—for example, </a:t>
            </a:r>
            <a:r>
              <a:rPr b="1" lang="en-US" sz="1100">
                <a:solidFill>
                  <a:schemeClr val="dk1"/>
                </a:solidFill>
              </a:rPr>
              <a:t>yesterday’s data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The </a:t>
            </a:r>
            <a:r>
              <a:rPr b="1" lang="en-US" sz="1100">
                <a:solidFill>
                  <a:schemeClr val="dk1"/>
                </a:solidFill>
              </a:rPr>
              <a:t>ETL job</a:t>
            </a:r>
            <a:r>
              <a:rPr lang="en-US" sz="1100">
                <a:solidFill>
                  <a:schemeClr val="dk1"/>
                </a:solidFill>
              </a:rPr>
              <a:t> just </a:t>
            </a:r>
            <a:r>
              <a:rPr b="1" lang="en-US" sz="1100">
                <a:solidFill>
                  <a:schemeClr val="dk1"/>
                </a:solidFill>
              </a:rPr>
              <a:t>increments the relevant cube cells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→ Without needing to touch </a:t>
            </a:r>
            <a:r>
              <a:rPr b="1" lang="en-US" sz="1100">
                <a:solidFill>
                  <a:schemeClr val="dk1"/>
                </a:solidFill>
              </a:rPr>
              <a:t>every historical row</a:t>
            </a:r>
            <a:r>
              <a:rPr lang="en-US" sz="1100">
                <a:solidFill>
                  <a:schemeClr val="dk1"/>
                </a:solidFill>
              </a:rPr>
              <a:t> again.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Now—</a:t>
            </a:r>
            <a:r>
              <a:rPr b="1" lang="en-US" sz="1100">
                <a:solidFill>
                  <a:schemeClr val="dk1"/>
                </a:solidFill>
              </a:rPr>
              <a:t>cubes aren’t free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They increase </a:t>
            </a:r>
            <a:r>
              <a:rPr b="1" lang="en-US" sz="1100">
                <a:solidFill>
                  <a:schemeClr val="dk1"/>
                </a:solidFill>
              </a:rPr>
              <a:t>ETL time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They take up </a:t>
            </a:r>
            <a:r>
              <a:rPr b="1" lang="en-US" sz="1100">
                <a:solidFill>
                  <a:schemeClr val="dk1"/>
                </a:solidFill>
              </a:rPr>
              <a:t>extra storage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And they can become </a:t>
            </a:r>
            <a:r>
              <a:rPr b="1" lang="en-US" sz="1100">
                <a:solidFill>
                  <a:schemeClr val="dk1"/>
                </a:solidFill>
              </a:rPr>
              <a:t>stale</a:t>
            </a:r>
            <a:r>
              <a:rPr lang="en-US" sz="1100">
                <a:solidFill>
                  <a:schemeClr val="dk1"/>
                </a:solidFill>
              </a:rPr>
              <a:t> if you need </a:t>
            </a:r>
            <a:r>
              <a:rPr b="1" lang="en-US" sz="1100">
                <a:solidFill>
                  <a:schemeClr val="dk1"/>
                </a:solidFill>
              </a:rPr>
              <a:t>ad‑hoc dimensions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But for </a:t>
            </a:r>
            <a:r>
              <a:rPr b="1" lang="en-US" sz="1100">
                <a:solidFill>
                  <a:schemeClr val="dk1"/>
                </a:solidFill>
              </a:rPr>
              <a:t>stable dashboards</a:t>
            </a:r>
            <a:r>
              <a:rPr lang="en-US" sz="1100">
                <a:solidFill>
                  <a:schemeClr val="dk1"/>
                </a:solidFill>
              </a:rPr>
              <a:t>, they offer </a:t>
            </a:r>
            <a:r>
              <a:rPr b="1" lang="en-US" sz="1100">
                <a:solidFill>
                  <a:schemeClr val="dk1"/>
                </a:solidFill>
              </a:rPr>
              <a:t>incredible speed and responsiveness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289" name="Google Shape;289;p1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49cdd257c_0_13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3549cdd257c_0_13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Read slide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96" name="Google Shape;296;g3549cdd257c_0_13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We’ve travelled quite a distance—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From a </a:t>
            </a:r>
            <a:r>
              <a:rPr b="1" lang="en-US" sz="1100">
                <a:solidFill>
                  <a:schemeClr val="dk1"/>
                </a:solidFill>
              </a:rPr>
              <a:t>toy Bash key‑value store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to </a:t>
            </a:r>
            <a:r>
              <a:rPr b="1" lang="en-US" sz="1100">
                <a:solidFill>
                  <a:schemeClr val="dk1"/>
                </a:solidFill>
              </a:rPr>
              <a:t>petabyte‑scale data warehouses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along the way, we’ve seen a key theme emerge:</a:t>
            </a:r>
            <a:endParaRPr sz="11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E0E0E"/>
                </a:solidFill>
              </a:rPr>
              <a:t>The </a:t>
            </a:r>
            <a:r>
              <a:rPr b="1" lang="en-US" sz="1050">
                <a:solidFill>
                  <a:srgbClr val="0E0E0E"/>
                </a:solidFill>
              </a:rPr>
              <a:t>shape of the workload</a:t>
            </a:r>
            <a:r>
              <a:rPr lang="en-US" sz="1050">
                <a:solidFill>
                  <a:srgbClr val="0E0E0E"/>
                </a:solidFill>
              </a:rPr>
              <a:t> dictates </a:t>
            </a:r>
            <a:r>
              <a:rPr b="1" lang="en-US" sz="1050">
                <a:solidFill>
                  <a:srgbClr val="0E0E0E"/>
                </a:solidFill>
              </a:rPr>
              <a:t>almost every design decision</a:t>
            </a:r>
            <a:r>
              <a:rPr lang="en-US" sz="1050">
                <a:solidFill>
                  <a:srgbClr val="0E0E0E"/>
                </a:solidFill>
              </a:rPr>
              <a:t> inside a storage engine.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you need to </a:t>
            </a:r>
            <a:r>
              <a:rPr b="1" lang="en-US" sz="1100">
                <a:solidFill>
                  <a:schemeClr val="dk1"/>
                </a:solidFill>
              </a:rPr>
              <a:t>ingest millions of metrics per second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log‑structured engine</a:t>
            </a:r>
            <a:r>
              <a:rPr lang="en-US" sz="1100">
                <a:solidFill>
                  <a:schemeClr val="dk1"/>
                </a:solidFill>
              </a:rPr>
              <a:t> with </a:t>
            </a:r>
            <a:r>
              <a:rPr b="1" lang="en-US" sz="1100">
                <a:solidFill>
                  <a:schemeClr val="dk1"/>
                </a:solidFill>
              </a:rPr>
              <a:t>leveled compaction</a:t>
            </a:r>
            <a:r>
              <a:rPr lang="en-US" sz="1100">
                <a:solidFill>
                  <a:schemeClr val="dk1"/>
                </a:solidFill>
              </a:rPr>
              <a:t> and a </a:t>
            </a:r>
            <a:r>
              <a:rPr b="1" lang="en-US" sz="1100">
                <a:solidFill>
                  <a:schemeClr val="dk1"/>
                </a:solidFill>
              </a:rPr>
              <a:t>Bloom filter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will absolutely </a:t>
            </a:r>
            <a:r>
              <a:rPr b="1" lang="en-US" sz="1100">
                <a:solidFill>
                  <a:schemeClr val="dk1"/>
                </a:solidFill>
              </a:rPr>
              <a:t>outperform a B‑tree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you need to </a:t>
            </a:r>
            <a:r>
              <a:rPr b="1" lang="en-US" sz="1100">
                <a:solidFill>
                  <a:schemeClr val="dk1"/>
                </a:solidFill>
              </a:rPr>
              <a:t>service a shopping cart lookup in 2 ms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or run </a:t>
            </a:r>
            <a:r>
              <a:rPr b="1" lang="en-US" sz="1100">
                <a:solidFill>
                  <a:schemeClr val="dk1"/>
                </a:solidFill>
              </a:rPr>
              <a:t>multi‑row transactions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then the </a:t>
            </a:r>
            <a:r>
              <a:rPr b="1" lang="en-US" sz="1100">
                <a:solidFill>
                  <a:schemeClr val="dk1"/>
                </a:solidFill>
              </a:rPr>
              <a:t>B‑tree’s single-page update-in-place</a:t>
            </a:r>
            <a:r>
              <a:rPr lang="en-US" sz="1100">
                <a:solidFill>
                  <a:schemeClr val="dk1"/>
                </a:solidFill>
              </a:rPr>
              <a:t> is your best friend.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you’re an </a:t>
            </a:r>
            <a:r>
              <a:rPr b="1" lang="en-US" sz="1100">
                <a:solidFill>
                  <a:schemeClr val="dk1"/>
                </a:solidFill>
              </a:rPr>
              <a:t>analyst waiting on yesterday’s numbers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</a:t>
            </a:r>
            <a:r>
              <a:rPr b="1" lang="en-US" sz="1100">
                <a:solidFill>
                  <a:schemeClr val="dk1"/>
                </a:solidFill>
              </a:rPr>
              <a:t>column store</a:t>
            </a:r>
            <a:r>
              <a:rPr lang="en-US" sz="1100">
                <a:solidFill>
                  <a:schemeClr val="dk1"/>
                </a:solidFill>
              </a:rPr>
              <a:t> with </a:t>
            </a:r>
            <a:r>
              <a:rPr b="1" lang="en-US" sz="1100">
                <a:solidFill>
                  <a:schemeClr val="dk1"/>
                </a:solidFill>
              </a:rPr>
              <a:t>vectorised execution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and maybe even a </a:t>
            </a:r>
            <a:r>
              <a:rPr b="1" lang="en-US" sz="1100">
                <a:solidFill>
                  <a:schemeClr val="dk1"/>
                </a:solidFill>
              </a:rPr>
              <a:t>pre‑computed cube</a:t>
            </a:r>
            <a:r>
              <a:rPr lang="en-US" sz="1100">
                <a:solidFill>
                  <a:schemeClr val="dk1"/>
                </a:solidFill>
              </a:rPr>
              <a:t>—will feel like </a:t>
            </a:r>
            <a:r>
              <a:rPr b="1" lang="en-US" sz="1100">
                <a:solidFill>
                  <a:schemeClr val="dk1"/>
                </a:solidFill>
              </a:rPr>
              <a:t>magic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good news?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Modern systems often embed </a:t>
            </a:r>
            <a:r>
              <a:rPr b="1" lang="en-US" sz="1100">
                <a:solidFill>
                  <a:schemeClr val="dk1"/>
                </a:solidFill>
              </a:rPr>
              <a:t>multiple engines</a:t>
            </a:r>
            <a:r>
              <a:rPr lang="en-US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PostgreSQL</a:t>
            </a:r>
            <a:r>
              <a:rPr lang="en-US" sz="1100">
                <a:solidFill>
                  <a:schemeClr val="dk1"/>
                </a:solidFill>
              </a:rPr>
              <a:t> supports </a:t>
            </a:r>
            <a:r>
              <a:rPr b="1" lang="en-US" sz="1100">
                <a:solidFill>
                  <a:schemeClr val="dk1"/>
                </a:solidFill>
              </a:rPr>
              <a:t>heap + B‑tree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columnar extensions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Spark</a:t>
            </a:r>
            <a:r>
              <a:rPr lang="en-US" sz="1100">
                <a:solidFill>
                  <a:schemeClr val="dk1"/>
                </a:solidFill>
              </a:rPr>
              <a:t> can query </a:t>
            </a:r>
            <a:r>
              <a:rPr b="1" lang="en-US" sz="1100">
                <a:solidFill>
                  <a:schemeClr val="dk1"/>
                </a:solidFill>
              </a:rPr>
              <a:t>Parquet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MySQL</a:t>
            </a:r>
            <a:r>
              <a:rPr lang="en-US" sz="1100">
                <a:solidFill>
                  <a:schemeClr val="dk1"/>
                </a:solidFill>
              </a:rPr>
              <a:t> can </a:t>
            </a:r>
            <a:r>
              <a:rPr b="1" lang="en-US" sz="1100">
                <a:solidFill>
                  <a:schemeClr val="dk1"/>
                </a:solidFill>
              </a:rPr>
              <a:t>swap storage engines</a:t>
            </a:r>
            <a:r>
              <a:rPr lang="en-US" sz="1100">
                <a:solidFill>
                  <a:schemeClr val="dk1"/>
                </a:solidFill>
              </a:rPr>
              <a:t> depending on your needs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Ultimately, the key skill isn’t just knowing the tools—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It’s knowing </a:t>
            </a:r>
            <a:r>
              <a:rPr b="1" lang="en-US" sz="1100">
                <a:solidFill>
                  <a:schemeClr val="dk1"/>
                </a:solidFill>
              </a:rPr>
              <a:t>which trade-offs matter for your problem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and learning to </a:t>
            </a:r>
            <a:r>
              <a:rPr b="1" lang="en-US" sz="1100">
                <a:solidFill>
                  <a:schemeClr val="dk1"/>
                </a:solidFill>
              </a:rPr>
              <a:t>turn the right knobs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303" name="Google Shape;303;p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Engineers often lump all “database traffic” together, but Chapter 3 stresses that there are </a:t>
            </a:r>
            <a:r>
              <a:rPr b="1" lang="en-US" sz="1100">
                <a:solidFill>
                  <a:schemeClr val="dk1"/>
                </a:solidFill>
              </a:rPr>
              <a:t>two radically different workload shapes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𝗢𝗟𝗧𝗣</a:t>
            </a:r>
            <a:r>
              <a:rPr lang="en-US" sz="1100">
                <a:solidFill>
                  <a:schemeClr val="dk1"/>
                </a:solidFill>
              </a:rPr>
              <a:t> (Online Transaction Processing) backs user-facing applications—think updating an order, liking a photo, or writing a message.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Latency is critical, but each transaction touches only a handful of rows.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Indexes that minimise </a:t>
            </a:r>
            <a:r>
              <a:rPr i="1" lang="en-US" sz="1100">
                <a:solidFill>
                  <a:schemeClr val="dk1"/>
                </a:solidFill>
              </a:rPr>
              <a:t>seek time</a:t>
            </a:r>
            <a:r>
              <a:rPr lang="en-US" sz="1100">
                <a:solidFill>
                  <a:schemeClr val="dk1"/>
                </a:solidFill>
              </a:rPr>
              <a:t> dominate here.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𝗢𝗟𝗔𝗣 </a:t>
            </a:r>
            <a:r>
              <a:rPr lang="en-US" sz="1100">
                <a:solidFill>
                  <a:schemeClr val="dk1"/>
                </a:solidFill>
              </a:rPr>
              <a:t>(Online </a:t>
            </a:r>
            <a:r>
              <a:rPr lang="en-US" sz="1100">
                <a:solidFill>
                  <a:schemeClr val="dk1"/>
                </a:solidFill>
              </a:rPr>
              <a:t>Analytical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Processing</a:t>
            </a:r>
            <a:r>
              <a:rPr lang="en-US" sz="1100">
                <a:solidFill>
                  <a:schemeClr val="dk1"/>
                </a:solidFill>
              </a:rPr>
              <a:t>), by contrast, is run by analysts.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single query may scan </a:t>
            </a:r>
            <a:r>
              <a:rPr b="1" lang="en-US" sz="1100">
                <a:solidFill>
                  <a:schemeClr val="dk1"/>
                </a:solidFill>
              </a:rPr>
              <a:t>billions of rows</a:t>
            </a:r>
            <a:r>
              <a:rPr lang="en-US" sz="1100">
                <a:solidFill>
                  <a:schemeClr val="dk1"/>
                </a:solidFill>
              </a:rPr>
              <a:t>, but a handful of analysts can tolerate seconds of latency if they get the answer in one shot.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Here, the bottleneck is not seek time but </a:t>
            </a:r>
            <a:r>
              <a:rPr b="1" lang="en-US" sz="1100">
                <a:solidFill>
                  <a:schemeClr val="dk1"/>
                </a:solidFill>
              </a:rPr>
              <a:t>𝗯𝗮𝗻𝗱𝘄𝗶𝗱𝘁𝗵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Columnar storage, heavy compression, and vectorised execution shine in this domain.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You’ll hear the terms </a:t>
            </a:r>
            <a:r>
              <a:rPr i="1" lang="en-US" sz="1100">
                <a:solidFill>
                  <a:schemeClr val="dk1"/>
                </a:solidFill>
              </a:rPr>
              <a:t>compaction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i="1" lang="en-US" sz="1100">
                <a:solidFill>
                  <a:schemeClr val="dk1"/>
                </a:solidFill>
              </a:rPr>
              <a:t>merge</a:t>
            </a:r>
            <a:r>
              <a:rPr lang="en-US" sz="1100">
                <a:solidFill>
                  <a:schemeClr val="dk1"/>
                </a:solidFill>
              </a:rPr>
              <a:t>, and </a:t>
            </a:r>
            <a:r>
              <a:rPr i="1" lang="en-US" sz="1100">
                <a:solidFill>
                  <a:schemeClr val="dk1"/>
                </a:solidFill>
              </a:rPr>
              <a:t>write amplification</a:t>
            </a:r>
            <a:r>
              <a:rPr lang="en-US" sz="1100">
                <a:solidFill>
                  <a:schemeClr val="dk1"/>
                </a:solidFill>
              </a:rPr>
              <a:t> repeatedly: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𝗖𝗼𝗺𝗽𝗮𝗰𝘁𝗶𝗼𝗻</a:t>
            </a:r>
            <a:r>
              <a:rPr lang="en-US" sz="1100">
                <a:solidFill>
                  <a:schemeClr val="dk1"/>
                </a:solidFill>
              </a:rPr>
              <a:t> rewrites and deduplicates log segments so they don’t grow forever.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𝗠𝗲𝗿𝗴𝗲</a:t>
            </a:r>
            <a:r>
              <a:rPr lang="en-US" sz="1100">
                <a:solidFill>
                  <a:schemeClr val="dk1"/>
                </a:solidFill>
              </a:rPr>
              <a:t> applies the same idea to sorted runs.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Every physical rewrite increases </a:t>
            </a:r>
            <a:r>
              <a:rPr b="1" lang="en-US" sz="1100">
                <a:solidFill>
                  <a:schemeClr val="dk1"/>
                </a:solidFill>
              </a:rPr>
              <a:t>𝘄𝗿𝗶𝘁𝗲 𝗮𝗺𝗽𝗹𝗶𝗳𝗶𝗰𝗮𝘁𝗶𝗼𝗻</a:t>
            </a:r>
            <a:r>
              <a:rPr lang="en-US" sz="1100">
                <a:solidFill>
                  <a:schemeClr val="dk1"/>
                </a:solidFill>
              </a:rPr>
              <a:t>, which steals bandwidth and wears out SSD flash cells.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Good designs </a:t>
            </a:r>
            <a:r>
              <a:rPr b="1" lang="en-US" sz="1100">
                <a:solidFill>
                  <a:schemeClr val="dk1"/>
                </a:solidFill>
              </a:rPr>
              <a:t>balance that cost</a:t>
            </a:r>
            <a:r>
              <a:rPr lang="en-US" sz="1100">
                <a:solidFill>
                  <a:schemeClr val="dk1"/>
                </a:solidFill>
              </a:rPr>
              <a:t> against read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Finally, durability and multi-threaded (aka concurrent) access impose additional constraints: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𝗪𝗿𝗶𝘁𝗲-𝗮𝗵𝗲𝗮𝗱 𝗹𝗼𝗴𝘀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b="1" lang="en-US" sz="1100">
                <a:solidFill>
                  <a:schemeClr val="dk1"/>
                </a:solidFill>
              </a:rPr>
              <a:t>𝗰𝗼𝗽𝘆-𝗼𝗻-𝘄𝗿𝗶𝘁𝗲 pages</a:t>
            </a:r>
            <a:r>
              <a:rPr lang="en-US" sz="1100">
                <a:solidFill>
                  <a:schemeClr val="dk1"/>
                </a:solidFill>
              </a:rPr>
              <a:t>, and similar mechanisms are often essential.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Keep these </a:t>
            </a:r>
            <a:r>
              <a:rPr b="1" lang="en-US" sz="1100">
                <a:solidFill>
                  <a:schemeClr val="dk1"/>
                </a:solidFill>
              </a:rPr>
              <a:t>non-functional constraints</a:t>
            </a:r>
            <a:r>
              <a:rPr lang="en-US" sz="1100">
                <a:solidFill>
                  <a:schemeClr val="dk1"/>
                </a:solidFill>
              </a:rPr>
              <a:t> in mind as we deep-dive.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49cdd257c_0_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3549cdd257c_0_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Checkout the table labeled in-memory hash map. This is an index for locating keys saved to the log on disk.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Key </a:t>
            </a:r>
            <a:r>
              <a:rPr b="1" lang="en-US"/>
              <a:t>123456</a:t>
            </a:r>
            <a:r>
              <a:rPr lang="en-US"/>
              <a:t> starts at byte offset 0 which is the first byte in the log as seen in the diagram.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</a:t>
            </a:r>
            <a:r>
              <a:rPr b="1" lang="en-US"/>
              <a:t>42</a:t>
            </a:r>
            <a:r>
              <a:rPr lang="en-US"/>
              <a:t> starts at byte offset 64 which is the 65th byte (considering zero-based index) in the log.</a:t>
            </a:r>
            <a:br>
              <a:rPr lang="en-US"/>
            </a:br>
            <a:br>
              <a:rPr lang="en-US"/>
            </a:br>
            <a:r>
              <a:rPr lang="en-US"/>
              <a:t>This is what Bitcask storage engine in Riak does, and similar to how other log based storage systems reference data (Cassandra, LevelDB, MongoDB..etc)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Seems strange at first to use a log file for a database, but the index makes this fast because:</a:t>
            </a:r>
            <a:br>
              <a:rPr lang="en-US"/>
            </a:br>
            <a:br>
              <a:rPr lang="en-US"/>
            </a:br>
            <a:r>
              <a:rPr lang="en-US"/>
              <a:t>-  we do a constant time O(1) read from the hashmap to find the offset of the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and then another constant time O(1) disk seek directly to the byte offset in the log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even though all data is stored in one big log, the index we have with the byte offsets makes this very fast.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that part of the log file is already in the filesystem cache, a read doesn’t require any disk I/O at all! 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allows for high-performance reads and writes. Especially when all the keys fit in the available RAM. This is a reasonable trade off since the keys can be much smaller than the values and the values are stored on disk not memory.</a:t>
            </a:r>
            <a:endParaRPr/>
          </a:p>
        </p:txBody>
      </p:sp>
      <p:sp>
        <p:nvSpPr>
          <p:cNvPr id="113" name="Google Shape;113;g3549cdd257c_0_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Let’s ground these ideas in the </a:t>
            </a:r>
            <a:r>
              <a:rPr b="1" lang="en-US" sz="1100">
                <a:solidFill>
                  <a:schemeClr val="dk1"/>
                </a:solidFill>
              </a:rPr>
              <a:t>Bash prototype</a:t>
            </a:r>
            <a:r>
              <a:rPr lang="en-US" sz="1100">
                <a:solidFill>
                  <a:schemeClr val="dk1"/>
                </a:solidFill>
              </a:rPr>
              <a:t> from the book.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Every db_set call appends a key,value line.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A db_get just does a grep and tail to find the </a:t>
            </a:r>
            <a:r>
              <a:rPr b="1" lang="en-US" sz="1100">
                <a:solidFill>
                  <a:schemeClr val="dk1"/>
                </a:solidFill>
              </a:rPr>
              <a:t>last occurrence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Of course, production systems don’t use shell scripts—but </a:t>
            </a:r>
            <a:r>
              <a:rPr b="1" lang="en-US" sz="1100">
                <a:solidFill>
                  <a:schemeClr val="dk1"/>
                </a:solidFill>
              </a:rPr>
              <a:t>Bitcask</a:t>
            </a:r>
            <a:r>
              <a:rPr lang="en-US" sz="1100">
                <a:solidFill>
                  <a:schemeClr val="dk1"/>
                </a:solidFill>
              </a:rPr>
              <a:t>, the default engine inside </a:t>
            </a:r>
            <a:r>
              <a:rPr b="1" lang="en-US" sz="1100">
                <a:solidFill>
                  <a:schemeClr val="dk1"/>
                </a:solidFill>
              </a:rPr>
              <a:t>Riak</a:t>
            </a:r>
            <a:r>
              <a:rPr lang="en-US" sz="1100">
                <a:solidFill>
                  <a:schemeClr val="dk1"/>
                </a:solidFill>
              </a:rPr>
              <a:t>, implements essentially the </a:t>
            </a:r>
            <a:r>
              <a:rPr b="1" lang="en-US" sz="1100">
                <a:solidFill>
                  <a:schemeClr val="dk1"/>
                </a:solidFill>
              </a:rPr>
              <a:t>same design</a:t>
            </a:r>
            <a:r>
              <a:rPr lang="en-US" sz="1100">
                <a:solidFill>
                  <a:schemeClr val="dk1"/>
                </a:solidFill>
              </a:rPr>
              <a:t>, just in </a:t>
            </a:r>
            <a:r>
              <a:rPr b="1" lang="en-US" sz="1100">
                <a:solidFill>
                  <a:schemeClr val="dk1"/>
                </a:solidFill>
              </a:rPr>
              <a:t>C and Erlang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central optimisation</a:t>
            </a:r>
            <a:r>
              <a:rPr lang="en-US" sz="1100">
                <a:solidFill>
                  <a:schemeClr val="dk1"/>
                </a:solidFill>
              </a:rPr>
              <a:t> is an </a:t>
            </a:r>
            <a:r>
              <a:rPr b="1" lang="en-US" sz="1100">
                <a:solidFill>
                  <a:schemeClr val="dk1"/>
                </a:solidFill>
              </a:rPr>
              <a:t>𝗶𝗻‑𝗺𝗲𝗺𝗼𝗿𝘆 𝗵𝗮𝘀𝗵 𝘁𝗮𝗯𝗹𝗲</a:t>
            </a:r>
            <a:r>
              <a:rPr lang="en-US" sz="1100">
                <a:solidFill>
                  <a:schemeClr val="dk1"/>
                </a:solidFill>
              </a:rPr>
              <a:t> that maps </a:t>
            </a:r>
            <a:r>
              <a:rPr i="1" lang="en-US" sz="1100">
                <a:solidFill>
                  <a:schemeClr val="dk1"/>
                </a:solidFill>
              </a:rPr>
              <a:t>key → offset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On a read, we </a:t>
            </a:r>
            <a:r>
              <a:rPr b="1" lang="en-US" sz="1100">
                <a:solidFill>
                  <a:schemeClr val="dk1"/>
                </a:solidFill>
              </a:rPr>
              <a:t>seek directly</a:t>
            </a:r>
            <a:r>
              <a:rPr lang="en-US" sz="1100">
                <a:solidFill>
                  <a:schemeClr val="dk1"/>
                </a:solidFill>
              </a:rPr>
              <a:t> to the value with a single disk jump—which is still fast, even on </a:t>
            </a:r>
            <a:r>
              <a:rPr b="1" lang="en-US" sz="1100">
                <a:solidFill>
                  <a:schemeClr val="dk1"/>
                </a:solidFill>
              </a:rPr>
              <a:t>spinning rust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the log is </a:t>
            </a:r>
            <a:r>
              <a:rPr b="1" lang="en-US" sz="1100">
                <a:solidFill>
                  <a:schemeClr val="dk1"/>
                </a:solidFill>
              </a:rPr>
              <a:t>append‑only</a:t>
            </a:r>
            <a:r>
              <a:rPr lang="en-US" sz="1100">
                <a:solidFill>
                  <a:schemeClr val="dk1"/>
                </a:solidFill>
              </a:rPr>
              <a:t>, the write path is just a single write() syscall: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No read‑modify‑write cycle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No page splits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Little or no locking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Failures are simple to handle: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Either the append made it to the end of the file—or it didn’t.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Partial lines are just discarded on startup using a checksum.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you can already see the </a:t>
            </a:r>
            <a:r>
              <a:rPr b="1" lang="en-US" sz="1100">
                <a:solidFill>
                  <a:schemeClr val="dk1"/>
                </a:solidFill>
              </a:rPr>
              <a:t>cracks</a:t>
            </a:r>
            <a:r>
              <a:rPr lang="en-US" sz="1100">
                <a:solidFill>
                  <a:schemeClr val="dk1"/>
                </a:solidFill>
              </a:rPr>
              <a:t> in this design: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your </a:t>
            </a:r>
            <a:r>
              <a:rPr b="1" lang="en-US" sz="1100">
                <a:solidFill>
                  <a:schemeClr val="dk1"/>
                </a:solidFill>
              </a:rPr>
              <a:t>key space is huge</a:t>
            </a:r>
            <a:r>
              <a:rPr lang="en-US" sz="1100">
                <a:solidFill>
                  <a:schemeClr val="dk1"/>
                </a:solidFill>
              </a:rPr>
              <a:t>, you can’t afford to pin the whole hash table in memory.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If you need to </a:t>
            </a:r>
            <a:r>
              <a:rPr b="1" lang="en-US" sz="1100">
                <a:solidFill>
                  <a:schemeClr val="dk1"/>
                </a:solidFill>
              </a:rPr>
              <a:t>scan keys in order</a:t>
            </a:r>
            <a:r>
              <a:rPr lang="en-US" sz="1100">
                <a:solidFill>
                  <a:schemeClr val="dk1"/>
                </a:solidFill>
              </a:rPr>
              <a:t>, the </a:t>
            </a:r>
            <a:r>
              <a:rPr b="1" lang="en-US" sz="1100">
                <a:solidFill>
                  <a:schemeClr val="dk1"/>
                </a:solidFill>
              </a:rPr>
              <a:t>random hash order</a:t>
            </a:r>
            <a:r>
              <a:rPr lang="en-US" sz="1100">
                <a:solidFill>
                  <a:schemeClr val="dk1"/>
                </a:solidFill>
              </a:rPr>
              <a:t> kills you.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That motivates our </a:t>
            </a:r>
            <a:r>
              <a:rPr b="1" lang="en-US" sz="1100">
                <a:solidFill>
                  <a:schemeClr val="dk1"/>
                </a:solidFill>
              </a:rPr>
              <a:t>next refinement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You’re looking at the </a:t>
            </a:r>
            <a:r>
              <a:rPr b="1" lang="en-US" sz="1100">
                <a:solidFill>
                  <a:schemeClr val="dk1"/>
                </a:solidFill>
              </a:rPr>
              <a:t>state of a NoSQL database</a:t>
            </a:r>
            <a:r>
              <a:rPr lang="en-US" sz="1100">
                <a:solidFill>
                  <a:schemeClr val="dk1"/>
                </a:solidFill>
              </a:rPr>
              <a:t> stored on disk.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data here represents </a:t>
            </a:r>
            <a:r>
              <a:rPr b="1" lang="en-US" sz="1100">
                <a:solidFill>
                  <a:schemeClr val="dk1"/>
                </a:solidFill>
              </a:rPr>
              <a:t>how many likes three different cat videos have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Because it’s an </a:t>
            </a:r>
            <a:r>
              <a:rPr b="1" lang="en-US" sz="1100">
                <a:solidFill>
                  <a:schemeClr val="dk1"/>
                </a:solidFill>
              </a:rPr>
              <a:t>append-only</a:t>
            </a:r>
            <a:r>
              <a:rPr lang="en-US" sz="1100">
                <a:solidFill>
                  <a:schemeClr val="dk1"/>
                </a:solidFill>
              </a:rPr>
              <a:t> system, even if we’re </a:t>
            </a:r>
            <a:r>
              <a:rPr b="1" lang="en-US" sz="1100">
                <a:solidFill>
                  <a:schemeClr val="dk1"/>
                </a:solidFill>
              </a:rPr>
              <a:t>updating an existing key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still </a:t>
            </a:r>
            <a:r>
              <a:rPr b="1" lang="en-US" sz="1100">
                <a:solidFill>
                  <a:schemeClr val="dk1"/>
                </a:solidFill>
              </a:rPr>
              <a:t>append</a:t>
            </a:r>
            <a:r>
              <a:rPr lang="en-US" sz="1100">
                <a:solidFill>
                  <a:schemeClr val="dk1"/>
                </a:solidFill>
              </a:rPr>
              <a:t> the new value to the </a:t>
            </a:r>
            <a:r>
              <a:rPr b="1" lang="en-US" sz="1100">
                <a:solidFill>
                  <a:schemeClr val="dk1"/>
                </a:solidFill>
              </a:rPr>
              <a:t>end of the log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when the “meow” video gets another like,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it creates a </a:t>
            </a:r>
            <a:r>
              <a:rPr b="1" lang="en-US" sz="1100">
                <a:solidFill>
                  <a:schemeClr val="dk1"/>
                </a:solidFill>
              </a:rPr>
              <a:t>new log entry</a:t>
            </a:r>
            <a:r>
              <a:rPr lang="en-US" sz="1100">
                <a:solidFill>
                  <a:schemeClr val="dk1"/>
                </a:solidFill>
              </a:rPr>
              <a:t>—not an in-place update.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leads to </a:t>
            </a:r>
            <a:r>
              <a:rPr b="1" lang="en-US" sz="1100">
                <a:solidFill>
                  <a:schemeClr val="dk1"/>
                </a:solidFill>
              </a:rPr>
              <a:t>duplicate log entries</a:t>
            </a:r>
            <a:r>
              <a:rPr lang="en-US" sz="1100">
                <a:solidFill>
                  <a:schemeClr val="dk1"/>
                </a:solidFill>
              </a:rPr>
              <a:t>, with </a:t>
            </a:r>
            <a:r>
              <a:rPr b="1" lang="en-US" sz="1100">
                <a:solidFill>
                  <a:schemeClr val="dk1"/>
                </a:solidFill>
              </a:rPr>
              <a:t>outdated values</a:t>
            </a:r>
            <a:r>
              <a:rPr lang="en-US" sz="1100">
                <a:solidFill>
                  <a:schemeClr val="dk1"/>
                </a:solidFill>
              </a:rPr>
              <a:t> still hanging around.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</a:t>
            </a:r>
            <a:r>
              <a:rPr b="1" lang="en-US" sz="1100">
                <a:solidFill>
                  <a:schemeClr val="dk1"/>
                </a:solidFill>
              </a:rPr>
              <a:t>in-memory hashmap</a:t>
            </a:r>
            <a:r>
              <a:rPr lang="en-US" sz="1100">
                <a:solidFill>
                  <a:schemeClr val="dk1"/>
                </a:solidFill>
              </a:rPr>
              <a:t> only points to the </a:t>
            </a:r>
            <a:r>
              <a:rPr b="1" lang="en-US" sz="1100">
                <a:solidFill>
                  <a:schemeClr val="dk1"/>
                </a:solidFill>
              </a:rPr>
              <a:t>byte offset</a:t>
            </a:r>
            <a:r>
              <a:rPr lang="en-US" sz="1100">
                <a:solidFill>
                  <a:schemeClr val="dk1"/>
                </a:solidFill>
              </a:rPr>
              <a:t> of the </a:t>
            </a:r>
            <a:r>
              <a:rPr b="1" lang="en-US" sz="1100">
                <a:solidFill>
                  <a:schemeClr val="dk1"/>
                </a:solidFill>
              </a:rPr>
              <a:t>most recent entry</a:t>
            </a:r>
            <a:r>
              <a:rPr lang="en-US" sz="1100">
                <a:solidFill>
                  <a:schemeClr val="dk1"/>
                </a:solidFill>
              </a:rPr>
              <a:t> for each key.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To avoid wasting space, these systems use a process called </a:t>
            </a:r>
            <a:r>
              <a:rPr b="1" lang="en-US" sz="1100">
                <a:solidFill>
                  <a:schemeClr val="dk1"/>
                </a:solidFill>
              </a:rPr>
              <a:t>compaction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Compaction</a:t>
            </a:r>
            <a:r>
              <a:rPr lang="en-US" sz="1100">
                <a:solidFill>
                  <a:schemeClr val="dk1"/>
                </a:solidFill>
              </a:rPr>
              <a:t> means: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Throwing away duplicates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Keeping only the most recent value</a:t>
            </a:r>
            <a:r>
              <a:rPr lang="en-US" sz="1100">
                <a:solidFill>
                  <a:schemeClr val="dk1"/>
                </a:solidFill>
              </a:rPr>
              <a:t> for each key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You can see this in the </a:t>
            </a:r>
            <a:r>
              <a:rPr b="1" lang="en-US" sz="1100">
                <a:solidFill>
                  <a:schemeClr val="dk1"/>
                </a:solidFill>
              </a:rPr>
              <a:t>diagram</a:t>
            </a:r>
            <a:r>
              <a:rPr lang="en-US" sz="1100">
                <a:solidFill>
                  <a:schemeClr val="dk1"/>
                </a:solidFill>
              </a:rPr>
              <a:t>—we end up with a </a:t>
            </a:r>
            <a:r>
              <a:rPr b="1" lang="en-US" sz="1100">
                <a:solidFill>
                  <a:schemeClr val="dk1"/>
                </a:solidFill>
              </a:rPr>
              <a:t>cleaner, compacted log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order of keys in the resulting compacted log is </a:t>
            </a:r>
            <a:r>
              <a:rPr b="1" lang="en-US" sz="1100">
                <a:solidFill>
                  <a:schemeClr val="dk1"/>
                </a:solidFill>
              </a:rPr>
              <a:t>non-deterministic</a:t>
            </a:r>
            <a:r>
              <a:rPr lang="en-US" sz="1100">
                <a:solidFill>
                  <a:schemeClr val="dk1"/>
                </a:solidFill>
              </a:rPr>
              <a:t>, but the index is updated to contain the exact offs for O(1) look 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If a key is </a:t>
            </a:r>
            <a:r>
              <a:rPr b="1" lang="en-US" sz="1100">
                <a:solidFill>
                  <a:schemeClr val="dk1"/>
                </a:solidFill>
              </a:rPr>
              <a:t>deleted</a:t>
            </a:r>
            <a:r>
              <a:rPr lang="en-US" sz="1100">
                <a:solidFill>
                  <a:schemeClr val="dk1"/>
                </a:solidFill>
              </a:rPr>
              <a:t>, it still gets a new log entry appended—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but that entry is a special flag called a </a:t>
            </a:r>
            <a:r>
              <a:rPr b="1" lang="en-US" sz="1100">
                <a:solidFill>
                  <a:schemeClr val="dk1"/>
                </a:solidFill>
              </a:rPr>
              <a:t>tombstone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The tombstone tells the system to </a:t>
            </a:r>
            <a:r>
              <a:rPr b="1" lang="en-US" sz="1100">
                <a:solidFill>
                  <a:schemeClr val="dk1"/>
                </a:solidFill>
              </a:rPr>
              <a:t>exclude</a:t>
            </a:r>
            <a:r>
              <a:rPr lang="en-US" sz="1100">
                <a:solidFill>
                  <a:schemeClr val="dk1"/>
                </a:solidFill>
              </a:rPr>
              <a:t> that key from future reads and from the </a:t>
            </a:r>
            <a:r>
              <a:rPr b="1" lang="en-US" sz="1100">
                <a:solidFill>
                  <a:schemeClr val="dk1"/>
                </a:solidFill>
              </a:rPr>
              <a:t>compacted log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effectively, it’s </a:t>
            </a:r>
            <a:r>
              <a:rPr b="1" lang="en-US" sz="1100">
                <a:solidFill>
                  <a:schemeClr val="dk1"/>
                </a:solidFill>
              </a:rPr>
              <a:t>deleted</a:t>
            </a:r>
            <a:r>
              <a:rPr lang="en-US" sz="1100">
                <a:solidFill>
                  <a:schemeClr val="dk1"/>
                </a:solidFill>
              </a:rPr>
              <a:t> during compaction.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9cdd257c_0_2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g3549cdd257c_0_2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Since </a:t>
            </a:r>
            <a:r>
              <a:rPr b="1" lang="en-US" sz="1100">
                <a:solidFill>
                  <a:schemeClr val="dk1"/>
                </a:solidFill>
              </a:rPr>
              <a:t>compaction often shrinks segments significantly</a:t>
            </a:r>
            <a:r>
              <a:rPr lang="en-US" sz="1100">
                <a:solidFill>
                  <a:schemeClr val="dk1"/>
                </a:solidFill>
              </a:rPr>
              <a:t>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especially if keys are overwritten several times within a segment—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we can </a:t>
            </a:r>
            <a:r>
              <a:rPr b="1" lang="en-US" sz="1100">
                <a:solidFill>
                  <a:schemeClr val="dk1"/>
                </a:solidFill>
              </a:rPr>
              <a:t>merge multiple segments</a:t>
            </a:r>
            <a:r>
              <a:rPr lang="en-US" sz="1100">
                <a:solidFill>
                  <a:schemeClr val="dk1"/>
                </a:solidFill>
              </a:rPr>
              <a:t> during compaction.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Segments are </a:t>
            </a:r>
            <a:r>
              <a:rPr b="1" lang="en-US" sz="1100">
                <a:solidFill>
                  <a:schemeClr val="dk1"/>
                </a:solidFill>
              </a:rPr>
              <a:t>never modified after they’re written</a:t>
            </a:r>
            <a:r>
              <a:rPr lang="en-US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so the </a:t>
            </a:r>
            <a:r>
              <a:rPr b="1" lang="en-US" sz="1100">
                <a:solidFill>
                  <a:schemeClr val="dk1"/>
                </a:solidFill>
              </a:rPr>
              <a:t>merged segment is written to a new file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</a:t>
            </a:r>
            <a:r>
              <a:rPr b="1" lang="en-US" sz="1100">
                <a:solidFill>
                  <a:schemeClr val="dk1"/>
                </a:solidFill>
              </a:rPr>
              <a:t>merging and compaction</a:t>
            </a:r>
            <a:r>
              <a:rPr lang="en-US" sz="1100">
                <a:solidFill>
                  <a:schemeClr val="dk1"/>
                </a:solidFill>
              </a:rPr>
              <a:t> happens in a </a:t>
            </a:r>
            <a:r>
              <a:rPr b="1" lang="en-US" sz="1100">
                <a:solidFill>
                  <a:schemeClr val="dk1"/>
                </a:solidFill>
              </a:rPr>
              <a:t>background thread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While it runs, we can </a:t>
            </a:r>
            <a:r>
              <a:rPr b="1" lang="en-US" sz="1100">
                <a:solidFill>
                  <a:schemeClr val="dk1"/>
                </a:solidFill>
              </a:rPr>
              <a:t>continue serving reads and writes as normal</a:t>
            </a:r>
            <a:r>
              <a:rPr lang="en-US" sz="1100">
                <a:solidFill>
                  <a:schemeClr val="dk1"/>
                </a:solidFill>
              </a:rPr>
              <a:t> using the </a:t>
            </a:r>
            <a:r>
              <a:rPr b="1" lang="en-US" sz="1100">
                <a:solidFill>
                  <a:schemeClr val="dk1"/>
                </a:solidFill>
              </a:rPr>
              <a:t>old segment files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Once merging is complete: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We </a:t>
            </a:r>
            <a:r>
              <a:rPr b="1" lang="en-US" sz="1100">
                <a:solidFill>
                  <a:schemeClr val="dk1"/>
                </a:solidFill>
              </a:rPr>
              <a:t>switch read requests</a:t>
            </a:r>
            <a:r>
              <a:rPr lang="en-US" sz="1100">
                <a:solidFill>
                  <a:schemeClr val="dk1"/>
                </a:solidFill>
              </a:rPr>
              <a:t> to use the </a:t>
            </a:r>
            <a:r>
              <a:rPr b="1" lang="en-US" sz="1100">
                <a:solidFill>
                  <a:schemeClr val="dk1"/>
                </a:solidFill>
              </a:rPr>
              <a:t>new merged segment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Then we </a:t>
            </a:r>
            <a:r>
              <a:rPr b="1" lang="en-US" sz="1100">
                <a:solidFill>
                  <a:schemeClr val="dk1"/>
                </a:solidFill>
              </a:rPr>
              <a:t>delete the old segments</a:t>
            </a:r>
            <a:r>
              <a:rPr lang="en-US" sz="1100">
                <a:solidFill>
                  <a:schemeClr val="dk1"/>
                </a:solidFill>
              </a:rPr>
              <a:t>—clean and simple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This pattern keeps performance high while managing space efficiently.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If a key was updated during this compaction &amp; merging process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It would just append to the latest active segment which is not related to the ones being compacted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Later, future compaction will consolidate that updated key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5" name="Google Shape;135;g3549cdd257c_0_2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49cdd257c_0_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g3549cdd257c_0_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Quick overview </a:t>
            </a:r>
            <a:r>
              <a:rPr b="1" lang="en-US" sz="1100">
                <a:solidFill>
                  <a:srgbClr val="FF0000"/>
                </a:solidFill>
              </a:rPr>
              <a:t>(read slide)</a:t>
            </a:r>
            <a:br>
              <a:rPr b="1"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Remember, each segment has its own in-memory hash table, mapping keys to file offsets. In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order to find the value for a key, we first check the most recent segment’s hash map;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if the key is not present we check the second-most-recent segment, and so on. The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merging process keeps the number of segments small, so lookups don’t need to check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many hash maps.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In production, you’ll tune: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Segment size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Compaction trigger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Merge fan‑out</a:t>
            </a:r>
            <a:br>
              <a:rPr b="1"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…to balance </a:t>
            </a:r>
            <a:r>
              <a:rPr b="1" lang="en-US" sz="1100">
                <a:solidFill>
                  <a:schemeClr val="dk1"/>
                </a:solidFill>
              </a:rPr>
              <a:t>write amplification</a:t>
            </a:r>
            <a:r>
              <a:rPr lang="en-US" sz="1100">
                <a:solidFill>
                  <a:schemeClr val="dk1"/>
                </a:solidFill>
              </a:rPr>
              <a:t> against </a:t>
            </a:r>
            <a:r>
              <a:rPr b="1" lang="en-US" sz="1100">
                <a:solidFill>
                  <a:schemeClr val="dk1"/>
                </a:solidFill>
              </a:rPr>
              <a:t>space usage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read amplification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42" name="Google Shape;142;g3549cdd257c_0_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49cdd257c_0_148"/>
          <p:cNvSpPr txBox="1"/>
          <p:nvPr>
            <p:ph type="ctrTitle"/>
          </p:nvPr>
        </p:nvSpPr>
        <p:spPr>
          <a:xfrm>
            <a:off x="914171" y="510066"/>
            <a:ext cx="103605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Calibri"/>
              <a:buNone/>
            </a:pPr>
            <a:r>
              <a:rPr lang="en-US"/>
              <a:t>5 	Question Zoom Quiz</a:t>
            </a:r>
            <a:endParaRPr/>
          </a:p>
        </p:txBody>
      </p:sp>
      <p:sp>
        <p:nvSpPr>
          <p:cNvPr id="86" name="Google Shape;86;g3549cdd257c_0_148"/>
          <p:cNvSpPr txBox="1"/>
          <p:nvPr>
            <p:ph idx="1" type="subTitle"/>
          </p:nvPr>
        </p:nvSpPr>
        <p:spPr>
          <a:xfrm>
            <a:off x="1017275" y="2128250"/>
            <a:ext cx="101544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300"/>
              <a:buNone/>
            </a:pPr>
            <a:r>
              <a:rPr lang="en-US" sz="3400">
                <a:solidFill>
                  <a:srgbClr val="FF0000"/>
                </a:solidFill>
              </a:rPr>
              <a:t>PLEASE choose "I don't know" instead of guessing because guessing the right answers disrupts this process</a:t>
            </a:r>
            <a:endParaRPr sz="3400">
              <a:solidFill>
                <a:srgbClr val="FF0000"/>
              </a:solidFill>
            </a:endParaRPr>
          </a:p>
        </p:txBody>
      </p:sp>
      <p:sp>
        <p:nvSpPr>
          <p:cNvPr id="87" name="Google Shape;87;g3549cdd257c_0_148"/>
          <p:cNvSpPr txBox="1"/>
          <p:nvPr/>
        </p:nvSpPr>
        <p:spPr>
          <a:xfrm>
            <a:off x="1133550" y="5278541"/>
            <a:ext cx="103605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Once the quiz reaches quorum we'll start.</a:t>
            </a:r>
            <a:endParaRPr b="1" sz="1900"/>
          </a:p>
        </p:txBody>
      </p:sp>
      <p:sp>
        <p:nvSpPr>
          <p:cNvPr id="88" name="Google Shape;88;g3549cdd257c_0_148"/>
          <p:cNvSpPr txBox="1"/>
          <p:nvPr/>
        </p:nvSpPr>
        <p:spPr>
          <a:xfrm>
            <a:off x="1416850" y="3497975"/>
            <a:ext cx="898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goal isn't to be right. We actually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ignore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correct answers and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 focus on what people get wrong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know where to spend more time explaining.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457200" y="274650"/>
            <a:ext cx="1109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Trade‑offs of Hash‑Indexed Logs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457200" y="1600200"/>
            <a:ext cx="11471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RAM‑bounded: index lives entirely in memory ⇒ not viable for billions of keys.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Deletions don't free up space </a:t>
            </a:r>
            <a:r>
              <a:rPr lang="en-US"/>
              <a:t>immediately</a:t>
            </a:r>
            <a:r>
              <a:rPr b="0" lang="en-US"/>
              <a:t>, </a:t>
            </a:r>
            <a:r>
              <a:rPr lang="en-US"/>
              <a:t>they</a:t>
            </a:r>
            <a:r>
              <a:rPr b="0" lang="en-US"/>
              <a:t> become </a:t>
            </a:r>
            <a:r>
              <a:rPr b="1" lang="en-US"/>
              <a:t>tombstone records</a:t>
            </a:r>
            <a:r>
              <a:rPr b="0" lang="en-US"/>
              <a:t> that compaction must hono</a:t>
            </a:r>
            <a:r>
              <a:rPr lang="en-US"/>
              <a:t>r later</a:t>
            </a:r>
            <a:r>
              <a:rPr b="0" lang="en-US"/>
              <a:t>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Range scans require per‑key lookup → O(n) round‑trips.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Ideal for</a:t>
            </a:r>
            <a:r>
              <a:rPr lang="en-US"/>
              <a:t> </a:t>
            </a:r>
            <a:r>
              <a:rPr b="1" lang="en-US"/>
              <a:t>workloads with few keys &amp; high update rates</a:t>
            </a:r>
            <a:r>
              <a:rPr b="0" lang="en-US"/>
              <a:t> (counters, sessions, e</a:t>
            </a:r>
            <a:r>
              <a:rPr lang="en-US"/>
              <a:t>phemeral </a:t>
            </a:r>
            <a:r>
              <a:rPr b="0" lang="en-US"/>
              <a:t>caches).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Sets the stage for</a:t>
            </a:r>
            <a:r>
              <a:rPr lang="en-US"/>
              <a:t> </a:t>
            </a:r>
            <a:r>
              <a:rPr b="1" lang="en-US"/>
              <a:t>Sorted String Tables (SSTables)</a:t>
            </a:r>
            <a:r>
              <a:rPr b="0" lang="en-US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274650"/>
            <a:ext cx="1177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Logs to Sorted String Tables (SSTables) F</a:t>
            </a:r>
            <a:r>
              <a:rPr lang="en-US"/>
              <a:t>i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gure </a:t>
            </a:r>
            <a:r>
              <a:rPr lang="en-US"/>
              <a:t>3-4</a:t>
            </a:r>
            <a:endParaRPr/>
          </a:p>
        </p:txBody>
      </p:sp>
      <p:pic>
        <p:nvPicPr>
          <p:cNvPr descr="figure_page8_0.png"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19" y="1541675"/>
            <a:ext cx="7689622" cy="512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LSM‑Tree Write &amp; Read Paths</a:t>
            </a:r>
            <a:endParaRPr/>
          </a:p>
        </p:txBody>
      </p:sp>
      <p:pic>
        <p:nvPicPr>
          <p:cNvPr descr="figure_page9_0.png"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25" y="1417650"/>
            <a:ext cx="10433750" cy="512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49cdd257c_0_55"/>
          <p:cNvSpPr txBox="1"/>
          <p:nvPr>
            <p:ph type="title"/>
          </p:nvPr>
        </p:nvSpPr>
        <p:spPr>
          <a:xfrm>
            <a:off x="457200" y="274650"/>
            <a:ext cx="1177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Logs to Sorted String Tables (SSTables)</a:t>
            </a:r>
            <a:endParaRPr/>
          </a:p>
        </p:txBody>
      </p:sp>
      <p:sp>
        <p:nvSpPr>
          <p:cNvPr id="173" name="Google Shape;173;g3549cdd257c_0_55"/>
          <p:cNvSpPr txBox="1"/>
          <p:nvPr>
            <p:ph idx="1" type="body"/>
          </p:nvPr>
        </p:nvSpPr>
        <p:spPr>
          <a:xfrm>
            <a:off x="457200" y="1600200"/>
            <a:ext cx="11778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Constraint: each on‑disk segment is </a:t>
            </a:r>
            <a:r>
              <a:rPr b="1" lang="en-US"/>
              <a:t>sorted by key</a:t>
            </a:r>
            <a:r>
              <a:rPr b="0" lang="en-US"/>
              <a:t> &amp; contains no duplicates.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Merge becomes linear </a:t>
            </a:r>
            <a:r>
              <a:rPr b="1" lang="en-US"/>
              <a:t>file merge</a:t>
            </a:r>
            <a:r>
              <a:rPr b="0" lang="en-US"/>
              <a:t> à la </a:t>
            </a:r>
            <a:r>
              <a:rPr b="1" lang="en-US"/>
              <a:t>mergesort</a:t>
            </a:r>
            <a:r>
              <a:rPr b="0" lang="en-US"/>
              <a:t> (Figure 3‑4).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Sparse in‑memory index: just 1 pointer per block, binary search inside block..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Basis for LevelDB, RocksDB, Cassandra &amp; HBase.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9cdd257c_0_77"/>
          <p:cNvSpPr txBox="1"/>
          <p:nvPr>
            <p:ph type="title"/>
          </p:nvPr>
        </p:nvSpPr>
        <p:spPr>
          <a:xfrm>
            <a:off x="457200" y="274650"/>
            <a:ext cx="1177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Size Tiered Compaction</a:t>
            </a:r>
            <a:endParaRPr/>
          </a:p>
        </p:txBody>
      </p:sp>
      <p:pic>
        <p:nvPicPr>
          <p:cNvPr id="180" name="Google Shape;180;g3549cdd257c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200" y="1513375"/>
            <a:ext cx="7727915" cy="513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49cdd257c_0_85"/>
          <p:cNvSpPr txBox="1"/>
          <p:nvPr>
            <p:ph type="title"/>
          </p:nvPr>
        </p:nvSpPr>
        <p:spPr>
          <a:xfrm>
            <a:off x="457200" y="274650"/>
            <a:ext cx="1177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Level Tiered Compaction</a:t>
            </a:r>
            <a:endParaRPr/>
          </a:p>
        </p:txBody>
      </p:sp>
      <p:pic>
        <p:nvPicPr>
          <p:cNvPr id="187" name="Google Shape;187;g3549cdd257c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65950"/>
            <a:ext cx="5278600" cy="513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49cdd257c_0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LSM‑Tree Write &amp; Read Paths</a:t>
            </a:r>
            <a:endParaRPr/>
          </a:p>
        </p:txBody>
      </p:sp>
      <p:sp>
        <p:nvSpPr>
          <p:cNvPr id="194" name="Google Shape;194;g3549cdd257c_0_62"/>
          <p:cNvSpPr txBox="1"/>
          <p:nvPr>
            <p:ph idx="1" type="body"/>
          </p:nvPr>
        </p:nvSpPr>
        <p:spPr>
          <a:xfrm>
            <a:off x="457200" y="1600200"/>
            <a:ext cx="11653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Write</a:t>
            </a:r>
            <a:r>
              <a:rPr b="0" lang="en-US"/>
              <a:t>: record → WAL </a:t>
            </a:r>
            <a:r>
              <a:rPr lang="en-US"/>
              <a:t>→</a:t>
            </a:r>
            <a:r>
              <a:rPr b="0" lang="en-US"/>
              <a:t> </a:t>
            </a:r>
            <a:r>
              <a:rPr lang="en-US"/>
              <a:t>memtable (balanced tree) </a:t>
            </a:r>
            <a:r>
              <a:rPr b="0" lang="en-US"/>
              <a:t>→ flush to new SSTable.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Read</a:t>
            </a:r>
            <a:r>
              <a:rPr b="0" lang="en-US"/>
              <a:t>: consult memtable → Level‑0 SSTables → … → oldest level; Bloom filters prune misses.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Compaction strategies</a:t>
            </a:r>
            <a:r>
              <a:rPr b="0" lang="en-US"/>
              <a:t>: size‑tiered vs. leveled (RocksDB default).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Bloom Filters</a:t>
            </a:r>
            <a:r>
              <a:rPr b="0" lang="en-US"/>
              <a:t> save IO for negative look‑ups (key definitely not present).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Performance: high sequential write throughput; read latency depends on compaction health.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49cdd257c_0_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B‑Tree Anatomy F</a:t>
            </a:r>
            <a:r>
              <a:rPr lang="en-US"/>
              <a:t>igure 3-6</a:t>
            </a:r>
            <a:endParaRPr/>
          </a:p>
        </p:txBody>
      </p:sp>
      <p:pic>
        <p:nvPicPr>
          <p:cNvPr descr="figure_page12_0.png" id="201" name="Google Shape;201;g3549cdd257c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600" y="1360925"/>
            <a:ext cx="9566726" cy="53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B‑Tree Anatomy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457200" y="1600200"/>
            <a:ext cx="11457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Page‑oriented: fixed 4 KB blocks mirror disk sector size.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Branching factor</a:t>
            </a:r>
            <a:r>
              <a:rPr b="0" lang="en-US"/>
              <a:t> ≈ hundreds ⇒ 3–4 levels fits terabytes (Figure 3‑6).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Each interior page stores </a:t>
            </a:r>
            <a:r>
              <a:rPr b="1" lang="en-US"/>
              <a:t>separator keys</a:t>
            </a:r>
            <a:r>
              <a:rPr lang="en-US"/>
              <a:t> </a:t>
            </a:r>
            <a:r>
              <a:rPr b="0" lang="en-US"/>
              <a:t>&amp; child pointers; leaves hold primary data or row refs.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Root → child pointers followed via binary search per page.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Balanced by design: depth O(log n).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Splits &amp; Balancing Figure 3‑7</a:t>
            </a:r>
            <a:endParaRPr/>
          </a:p>
        </p:txBody>
      </p:sp>
      <p:pic>
        <p:nvPicPr>
          <p:cNvPr descr="figure_page13_0.png" id="215" name="Google Shape;2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326250"/>
            <a:ext cx="9244922" cy="51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2152133" y="21178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– Storage and Retrieval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Data‑Intensive Applications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2837933" y="3873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Lessons Learned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49cdd257c_0_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Splits &amp; Balancing</a:t>
            </a:r>
            <a:endParaRPr/>
          </a:p>
        </p:txBody>
      </p:sp>
      <p:sp>
        <p:nvSpPr>
          <p:cNvPr id="222" name="Google Shape;222;g3549cdd257c_0_104"/>
          <p:cNvSpPr txBox="1"/>
          <p:nvPr>
            <p:ph idx="1" type="body"/>
          </p:nvPr>
        </p:nvSpPr>
        <p:spPr>
          <a:xfrm>
            <a:off x="457200" y="1600200"/>
            <a:ext cx="11460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Insert into a full leaf triggers a </a:t>
            </a:r>
            <a:r>
              <a:rPr b="1" lang="en-US"/>
              <a:t>split</a:t>
            </a:r>
            <a:r>
              <a:rPr b="0" lang="en-US"/>
              <a:t> (Figure 3‑7).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Half the keys stay; half move to new sibling; parent gets new separator key.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Guarantees trees stay balanced; depth only grows when root splits.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Deletions may cause </a:t>
            </a:r>
            <a:r>
              <a:rPr b="1" lang="en-US"/>
              <a:t>merge</a:t>
            </a:r>
            <a:r>
              <a:rPr b="0" lang="en-US"/>
              <a:t> or </a:t>
            </a:r>
            <a:r>
              <a:rPr b="1" lang="en-US"/>
              <a:t>redistribution</a:t>
            </a:r>
            <a:r>
              <a:rPr b="0" lang="en-US"/>
              <a:t> to prevent under‑full pages.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Pages overwritten in‑place ⇒ require WAL + careful crash recovery.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Optimisations &amp; Variants</a:t>
            </a:r>
            <a:endParaRPr/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457200" y="1600200"/>
            <a:ext cx="11471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Prefix compression</a:t>
            </a:r>
            <a:r>
              <a:rPr b="0" lang="en-US"/>
              <a:t> &amp; key abbreviation pack more separators per page.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</a:t>
            </a:r>
            <a:r>
              <a:rPr b="1" lang="en-US"/>
              <a:t>Clustered indexes</a:t>
            </a:r>
            <a:r>
              <a:rPr b="0" lang="en-US"/>
              <a:t> store the full row in leaf pages; secondary indexes reference primary key.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</a:t>
            </a:r>
            <a:r>
              <a:rPr b="1" lang="en-US"/>
              <a:t>Copy‑on‑Write B‑trees</a:t>
            </a:r>
            <a:r>
              <a:rPr b="0" lang="en-US"/>
              <a:t> (LMDB, ZFS) avoid in‑place overwrite and ease snapshots.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Layout tweaks place sequential leaf pages adjacently on disk for faster range scans.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Emerging research: fractal trees borrow LSM buffering to reduce random IO.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title"/>
          </p:nvPr>
        </p:nvSpPr>
        <p:spPr>
          <a:xfrm>
            <a:off x="457200" y="274650"/>
            <a:ext cx="10621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LSM vs. B‑Tree – When to Choose Which?</a:t>
            </a:r>
            <a:endParaRPr/>
          </a:p>
        </p:txBody>
      </p:sp>
      <p:sp>
        <p:nvSpPr>
          <p:cNvPr id="236" name="Google Shape;236;p9"/>
          <p:cNvSpPr txBox="1"/>
          <p:nvPr>
            <p:ph idx="1" type="body"/>
          </p:nvPr>
        </p:nvSpPr>
        <p:spPr>
          <a:xfrm>
            <a:off x="457200" y="1600200"/>
            <a:ext cx="11074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LSM excels at </a:t>
            </a:r>
            <a:r>
              <a:rPr b="1" lang="en-US"/>
              <a:t>write‑heavy</a:t>
            </a:r>
            <a:r>
              <a:rPr b="0" lang="en-US"/>
              <a:t> workloads: sequential disk pattern ⇒ low write amplification.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B‑tree offers more </a:t>
            </a:r>
            <a:r>
              <a:rPr b="1" lang="en-US"/>
              <a:t>predictable read latency</a:t>
            </a:r>
            <a:r>
              <a:rPr b="0" lang="en-US"/>
              <a:t>: 1 lookup → 1–3 page reads.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LSM write amp rises with aggressive compaction; B‑tree write amp from page + WAL rewrites.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Transactional locking integrates naturally with B‑trees; trickier on multi‑segment LSMs.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Benchmark with </a:t>
            </a:r>
            <a:r>
              <a:rPr b="1" lang="en-US"/>
              <a:t>your</a:t>
            </a:r>
            <a:r>
              <a:rPr b="0" lang="en-US"/>
              <a:t> data &amp; query mix—rule‑of‑thumbs only go so far.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OLTP vs. OLAP Landscape Figure 3‑8</a:t>
            </a:r>
            <a:endParaRPr/>
          </a:p>
        </p:txBody>
      </p:sp>
      <p:pic>
        <p:nvPicPr>
          <p:cNvPr descr="figure_page24_0.png"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94" y="1348950"/>
            <a:ext cx="7530754" cy="53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49cdd257c_0_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OLTP vs. OLAP Landscape</a:t>
            </a:r>
            <a:endParaRPr/>
          </a:p>
        </p:txBody>
      </p:sp>
      <p:sp>
        <p:nvSpPr>
          <p:cNvPr id="250" name="Google Shape;250;g3549cdd257c_0_113"/>
          <p:cNvSpPr txBox="1"/>
          <p:nvPr>
            <p:ph idx="1" type="body"/>
          </p:nvPr>
        </p:nvSpPr>
        <p:spPr>
          <a:xfrm>
            <a:off x="457200" y="1600200"/>
            <a:ext cx="11403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OLTP</a:t>
            </a:r>
            <a:r>
              <a:rPr b="0" lang="en-US"/>
              <a:t>: latency‑sensitive, point queries, gigabytes → terabytes, high concurrency.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OLAP / Data Warehouse</a:t>
            </a:r>
            <a:r>
              <a:rPr b="0" lang="en-US"/>
              <a:t>: batch or interactive analysis, scans, terabytes → petabytes.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ETL copies data from many OLTP systems into warehouse (Figure 3‑8).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Separation protects transactional latency &amp; allows warehouse‑specific optimisations.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SQL common to both, but under the hood engines diverge.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49cdd257c_0_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&amp; Snowflake Schemas</a:t>
            </a:r>
            <a:endParaRPr/>
          </a:p>
        </p:txBody>
      </p:sp>
      <p:pic>
        <p:nvPicPr>
          <p:cNvPr descr="figure_page26_0.png" id="257" name="Google Shape;257;g3549cdd257c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417650"/>
            <a:ext cx="4962610" cy="544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&amp; Snowflake Schemas</a:t>
            </a:r>
            <a:endParaRPr/>
          </a:p>
        </p:txBody>
      </p:sp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457200" y="1600200"/>
            <a:ext cx="11358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</a:t>
            </a:r>
            <a:r>
              <a:rPr b="1" lang="en-US"/>
              <a:t>Fact table</a:t>
            </a:r>
            <a:r>
              <a:rPr b="0" lang="en-US"/>
              <a:t>: billions of *events* (sales, clicks); foreign keys to dimension tables.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</a:t>
            </a:r>
            <a:r>
              <a:rPr b="1" lang="en-US"/>
              <a:t>Dimensions</a:t>
            </a:r>
            <a:r>
              <a:rPr b="0" lang="en-US"/>
              <a:t>: who/what/where/when/why; millions of rows each.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</a:t>
            </a:r>
            <a:r>
              <a:rPr b="1" lang="en-US"/>
              <a:t>Star schema</a:t>
            </a:r>
            <a:r>
              <a:rPr b="0" lang="en-US"/>
              <a:t> places dimensions around central fact table (Figure 3‑9).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</a:t>
            </a:r>
            <a:r>
              <a:rPr b="1" lang="en-US"/>
              <a:t>Snowflake schema</a:t>
            </a:r>
            <a:r>
              <a:rPr b="0" lang="en-US"/>
              <a:t> further normalises dimensions into sub‑tables.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lang="en-US"/>
              <a:t> Denormalise judiciously to balance query simplicity vs. ETL complexity.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Column‑Oriented Storage Layout</a:t>
            </a:r>
            <a:endParaRPr/>
          </a:p>
        </p:txBody>
      </p:sp>
      <p:sp>
        <p:nvSpPr>
          <p:cNvPr id="271" name="Google Shape;271;p15"/>
          <p:cNvSpPr txBox="1"/>
          <p:nvPr>
            <p:ph idx="1" type="body"/>
          </p:nvPr>
        </p:nvSpPr>
        <p:spPr>
          <a:xfrm>
            <a:off x="457200" y="1600200"/>
            <a:ext cx="11731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Fact table stored </a:t>
            </a:r>
            <a:r>
              <a:rPr b="1" lang="en-US"/>
              <a:t>column‑by‑column</a:t>
            </a:r>
            <a:r>
              <a:rPr b="0" lang="en-US"/>
              <a:t>, not row‑by‑row (Figure 3‑10).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Query touches 4–5 columns → read only those files.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Columns for same row kept in same order index, enabling reassembly when needed.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Run‑length &amp; dictionary compression thrive on uniform column values.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Apache Parquet, ORC, Google Dremel underpin modern data lakes.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457200" y="274650"/>
            <a:ext cx="10179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&amp; Other Column Compression</a:t>
            </a:r>
            <a:endParaRPr/>
          </a:p>
        </p:txBody>
      </p:sp>
      <p:pic>
        <p:nvPicPr>
          <p:cNvPr descr="figure_page29_0.png"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925" y="1587050"/>
            <a:ext cx="6447276" cy="48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49cdd257c_0_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Bitmap &amp; Other Column Compression</a:t>
            </a:r>
            <a:endParaRPr/>
          </a:p>
        </p:txBody>
      </p:sp>
      <p:sp>
        <p:nvSpPr>
          <p:cNvPr id="285" name="Google Shape;285;g3549cdd257c_0_130"/>
          <p:cNvSpPr txBox="1"/>
          <p:nvPr>
            <p:ph idx="1" type="body"/>
          </p:nvPr>
        </p:nvSpPr>
        <p:spPr>
          <a:xfrm>
            <a:off x="457200" y="1600200"/>
            <a:ext cx="11335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Few distinct values ⇒ </a:t>
            </a:r>
            <a:r>
              <a:rPr b="1" lang="en-US"/>
              <a:t>bitmap encoding</a:t>
            </a:r>
            <a:r>
              <a:rPr b="0" lang="en-US"/>
              <a:t> shines (Figure 3‑11).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Separate bitmap per value; run‑length compress sparse bitmaps.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Bitwise AND / OR operations answer filters without touching fact rows.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Vectorised execution keeps hot loops inside CPU L1 cache.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End result: petabyte scans at interactive latencies.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Concepts Overview (1/2)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600200"/>
            <a:ext cx="11381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𝗦𝘁𝗼𝗿𝗮𝗴𝗲 𝗘𝗻𝗴𝗶𝗻𝗲: component responsible for persisting &amp; retrieving bytes.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Two families: 𝗟𝗼𝗴‑𝘀𝘁𝗿𝘂𝗰𝘁𝘂𝗿𝗲𝗱 (append‑only) vs. 𝗨𝗽𝗱𝗮𝘁𝗲‑𝗶𝗻‑𝗽𝗹𝗮𝗰𝗲 (page‑oriented).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𝗜𝗻𝗱𝗲𝘅: auxiliary data structure that maps a search key → location of the value.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Critical trade‑off: more indexes ⇒ faster reads 𝗯𝘂𝘁 slower writes.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All designs ultimately fight disk latency: seek time, bandwidth &amp; write amplification.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457200" y="274650"/>
            <a:ext cx="1177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Cubes &amp; Materialised Aggregates Figure 3‑12</a:t>
            </a:r>
            <a:endParaRPr/>
          </a:p>
        </p:txBody>
      </p:sp>
      <p:pic>
        <p:nvPicPr>
          <p:cNvPr descr="figure_page34_0.png" id="292" name="Google Shape;2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141" y="1530375"/>
            <a:ext cx="9377597" cy="48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49cdd257c_0_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Cubes &amp; Materialised Aggregates</a:t>
            </a:r>
            <a:endParaRPr/>
          </a:p>
        </p:txBody>
      </p:sp>
      <p:sp>
        <p:nvSpPr>
          <p:cNvPr id="299" name="Google Shape;299;g3549cdd257c_0_138"/>
          <p:cNvSpPr txBox="1"/>
          <p:nvPr>
            <p:ph idx="1" type="body"/>
          </p:nvPr>
        </p:nvSpPr>
        <p:spPr>
          <a:xfrm>
            <a:off x="457200" y="1600200"/>
            <a:ext cx="11449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Re‑computing heavy aggregates each query wastes CPU; cache them!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Materialised view / cub</a:t>
            </a:r>
            <a:r>
              <a:rPr b="1" lang="en-US"/>
              <a:t>e</a:t>
            </a:r>
            <a:r>
              <a:rPr b="0" lang="en-US"/>
              <a:t> stores pre‑aggregated metrics along multiple dimensions.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Figure 3‑12 shows a 2‑D cube (date × product) with SUM(net_price).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Cubes trade write cost &amp; storage for sub‑second analytic queries.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Modern engines rebuild cubes incrementally to handle streaming data.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&amp; Takeaways</a:t>
            </a:r>
            <a:endParaRPr/>
          </a:p>
        </p:txBody>
      </p:sp>
      <p:sp>
        <p:nvSpPr>
          <p:cNvPr id="306" name="Google Shape;306;p18"/>
          <p:cNvSpPr txBox="1"/>
          <p:nvPr>
            <p:ph idx="1" type="body"/>
          </p:nvPr>
        </p:nvSpPr>
        <p:spPr>
          <a:xfrm>
            <a:off x="457200" y="1600200"/>
            <a:ext cx="11483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Know your workload</a:t>
            </a:r>
            <a:r>
              <a:rPr lang="en-US"/>
              <a:t>:</a:t>
            </a:r>
            <a:r>
              <a:rPr b="0" lang="en-US"/>
              <a:t> OLTP ≠ OLAP ⇒ choose engine accordingly.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Log‑structured (LSM)</a:t>
            </a:r>
            <a:r>
              <a:rPr b="0" lang="en-US"/>
              <a:t>: sequential writes, high throughput, compaction complexity.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B‑trees</a:t>
            </a:r>
            <a:r>
              <a:rPr b="0" lang="en-US"/>
              <a:t>: single‑seek reads, mature concurrency control, predictable latency.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</a:t>
            </a:r>
            <a:r>
              <a:rPr b="1" lang="en-US"/>
              <a:t>Column stores &amp; compression</a:t>
            </a:r>
            <a:r>
              <a:rPr b="0" lang="en-US"/>
              <a:t> transform scan cost for analytics.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Storage design is a series of </a:t>
            </a:r>
            <a:r>
              <a:rPr b="1" lang="en-US"/>
              <a:t>trade‑offs</a:t>
            </a:r>
            <a:r>
              <a:rPr b="0" lang="en-US"/>
              <a:t>—there is no silver bullet.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Concepts Overview (2/2)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457200" y="1600200"/>
            <a:ext cx="11165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𝗪𝗼𝗿𝗸𝗹𝗼𝗮𝗱 𝗦𝗵𝗮𝗽𝗲𝘀: 𝗢𝗟𝗧𝗣 (many small reads/writes) ≠ 𝗢𝗟𝗔𝗣 (few, heavy scans)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𝗦𝘁𝗼𝗿𝗮𝗴𝗲 𝗽𝗮𝘁𝘁𝗲𝗿𝗻𝘀 follow workload: seek‑optimised pages vs. bandwidth‑optimised columns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𝗖𝗼𝗺𝗽𝗮𝗰𝘁𝗶𝗼𝗻 &amp; 𝗠𝗲𝗿𝗴𝗲: background tasks that make append‑only logs economical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𝗪𝗿𝗶𝘁𝗲 𝗔𝗺𝗽𝗹𝗶𝗳𝗶𝗰𝗮𝘁𝗶𝗼𝗻: 1 logical write → many physical writes; enemy of throughput &amp; SSD life</a:t>
            </a:r>
            <a:endParaRPr/>
          </a:p>
          <a:p>
            <a:pPr indent="-32766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𝗖𝗼𝗻𝗰𝘂𝗿𝗿𝗲𝗻𝗰𝘆 &amp; crash‑recovery requirements shape on‑disk design as much as performance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9cdd257c_0_3"/>
          <p:cNvSpPr txBox="1"/>
          <p:nvPr>
            <p:ph type="title"/>
          </p:nvPr>
        </p:nvSpPr>
        <p:spPr>
          <a:xfrm>
            <a:off x="457200" y="274650"/>
            <a:ext cx="10587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Append‑Only Log with Hash Index </a:t>
            </a:r>
            <a:r>
              <a:rPr b="1" lang="en-US" sz="3200"/>
              <a:t> Figure 3‑1</a:t>
            </a:r>
            <a:endParaRPr/>
          </a:p>
        </p:txBody>
      </p:sp>
      <p:pic>
        <p:nvPicPr>
          <p:cNvPr descr="figure_page4_0.png" id="116" name="Google Shape;116;g3549cdd257c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72" y="1735175"/>
            <a:ext cx="7645601" cy="37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549cdd257c_0_3"/>
          <p:cNvSpPr txBox="1"/>
          <p:nvPr/>
        </p:nvSpPr>
        <p:spPr>
          <a:xfrm>
            <a:off x="8651050" y="1612650"/>
            <a:ext cx="3537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</a:t>
            </a:r>
            <a:r>
              <a:rPr b="1" lang="en-US"/>
              <a:t>123456</a:t>
            </a:r>
            <a:r>
              <a:rPr lang="en-US"/>
              <a:t>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"name": "London",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"attractions":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"Big Ben",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"London Eye"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"</a:t>
            </a:r>
            <a:r>
              <a:rPr b="1" lang="en-US"/>
              <a:t>42</a:t>
            </a:r>
            <a:r>
              <a:rPr lang="en-US"/>
              <a:t>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"name": "San Francisco",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"attractions":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"Golden Gate Bridge"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Append‑Only Log with Hash Index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457200" y="1600200"/>
            <a:ext cx="11267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Simplest KV store: append "key,value" lines to a log file.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In‑memory </a:t>
            </a:r>
            <a:r>
              <a:rPr b="1" lang="en-US"/>
              <a:t>hash map → byte offset</a:t>
            </a:r>
            <a:r>
              <a:rPr b="0" lang="en-US"/>
              <a:t> gives O(1) look‑ups.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 Figure 3‑1</a:t>
            </a:r>
            <a:r>
              <a:rPr b="0" lang="en-US"/>
              <a:t> shows CSV‑like log &amp; map; updates just append.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Strengths: blazing‑fast sequential writes; trivial concurrency; easy crash‑recovery.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Weaknesses: hash table must fit in RAM; poor range queries.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 F</a:t>
            </a:r>
            <a:r>
              <a:rPr lang="en-US"/>
              <a:t>igure 3-2</a:t>
            </a:r>
            <a:endParaRPr/>
          </a:p>
        </p:txBody>
      </p:sp>
      <p:pic>
        <p:nvPicPr>
          <p:cNvPr descr="figure_page5_0.png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88" y="1655075"/>
            <a:ext cx="10918152" cy="396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9cdd257c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Segment Merging </a:t>
            </a:r>
            <a:r>
              <a:rPr lang="en-US"/>
              <a:t>Figure 3-3</a:t>
            </a:r>
            <a:endParaRPr/>
          </a:p>
        </p:txBody>
      </p:sp>
      <p:pic>
        <p:nvPicPr>
          <p:cNvPr id="138" name="Google Shape;138;g3549cdd257c_0_25" title="Screenshot 2025-05-04 at 12.41.23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350" y="1417638"/>
            <a:ext cx="9746439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9cdd257c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Compaction &amp; Segment Merging</a:t>
            </a:r>
            <a:endParaRPr/>
          </a:p>
        </p:txBody>
      </p:sp>
      <p:sp>
        <p:nvSpPr>
          <p:cNvPr id="145" name="Google Shape;145;g3549cdd257c_0_12"/>
          <p:cNvSpPr txBox="1"/>
          <p:nvPr>
            <p:ph idx="1" type="body"/>
          </p:nvPr>
        </p:nvSpPr>
        <p:spPr>
          <a:xfrm>
            <a:off x="457200" y="1600200"/>
            <a:ext cx="1119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Log grows without bound → split into fixed‑size </a:t>
            </a:r>
            <a:r>
              <a:rPr b="1" lang="en-US"/>
              <a:t>segments</a:t>
            </a:r>
            <a:r>
              <a:rPr b="0" lang="en-US"/>
              <a:t>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Background process discards overwritten keys (</a:t>
            </a:r>
            <a:r>
              <a:rPr b="1" lang="en-US"/>
              <a:t>tombstones</a:t>
            </a:r>
            <a:r>
              <a:rPr b="0" lang="en-US"/>
              <a:t>), writes compacted segment.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Figures 3‑2 &amp; 3‑3</a:t>
            </a:r>
            <a:r>
              <a:rPr b="0" lang="en-US"/>
              <a:t> illustrate compaction + merge steps.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Immutable segments enable parallel reads &amp; simplify crash handling.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lang="en-US"/>
              <a:t> Space is reclaimed, and hash maps only track active segments.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