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161">
          <p15:clr>
            <a:srgbClr val="000000"/>
          </p15:clr>
        </p15:guide>
      </p15:sldGuideLst>
    </p:ext>
    <p:ext uri="GoogleSlidesCustomDataVersion2">
      <go:slidesCustomData xmlns:go="http://customooxmlschemas.google.com/" r:id="rId32" roundtripDataSignature="AMtx7mhlY3JlwyObdLCQfJoWz9wtHvXn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161"/>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2674" y="685800"/>
            <a:ext cx="4573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 name="Google Shape;82;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everyone!  For the next thirty minutes we are going to unpack Chapter 5 of Martin Kleppmann’s Designing Data‑Intensive Applications — the chapter that lays the foundation for everything that follows in the book by explaining *replication*.  Replication simply means keeping the same data on multiple machines, yet the devil is in the details: the moment you have more than one copy you must worry about how changes are propagated, what happens when machines or networks fail, and which trade‑offs you are willing to make between consistency, availability, latency, and throughput.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By the end of the talk you should be able to: ① explain *why* systems replicate data, ② walk through the three major replication families — single‑leader, multi‑leader, and leaderless — ③ recognise the classic anomalies that appear when replicas lag behind, and ④ read the diagrams in the chapter and relate them to real systems such as Postgres, MySQL, Cassandra, and Riak.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Grab a seat, open your mental notebook, and let’s get started.</a:t>
            </a:r>
            <a:endParaRPr/>
          </a:p>
        </p:txBody>
      </p:sp>
      <p:sp>
        <p:nvSpPr>
          <p:cNvPr id="83" name="Google Shape;83;p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Even when everything is healthy, asynchronous followers trail the leader by a non-zero delay.  Under normal load that delay is milliseconds, but if a replica is replaying a large backlog or if the network hiccups, the delay can stretch into minutes.</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Figure 5-3 from </a:t>
            </a:r>
            <a:r>
              <a:rPr i="1" lang="en-US" sz="1100">
                <a:solidFill>
                  <a:schemeClr val="dk1"/>
                </a:solidFill>
              </a:rPr>
              <a:t>page 13</a:t>
            </a:r>
            <a:r>
              <a:rPr lang="en-US" sz="1100">
                <a:solidFill>
                  <a:schemeClr val="dk1"/>
                </a:solidFill>
              </a:rPr>
              <a:t> shows the classic </a:t>
            </a:r>
            <a:r>
              <a:rPr b="1" lang="en-US" sz="1100">
                <a:solidFill>
                  <a:schemeClr val="dk1"/>
                </a:solidFill>
              </a:rPr>
              <a:t>read-after-write</a:t>
            </a:r>
            <a:r>
              <a:rPr lang="en-US" sz="1100">
                <a:solidFill>
                  <a:schemeClr val="dk1"/>
                </a:solidFill>
              </a:rPr>
              <a:t> anomaly: a user submits an update that goes to the leader, immediately refreshes the page, but the load-balancer routes the GET to a lagging follower which hasn’t seen the change yet.  The user thinks their edit was lost. This can happen if you upload your FB profile picture</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From there we get two more anomalies:</a:t>
            </a:r>
            <a:br>
              <a:rPr lang="en-US" sz="1100">
                <a:solidFill>
                  <a:schemeClr val="dk1"/>
                </a:solidFill>
              </a:rPr>
            </a:br>
            <a:br>
              <a:rPr lang="en-US" sz="1100">
                <a:solidFill>
                  <a:schemeClr val="dk1"/>
                </a:solidFill>
              </a:rPr>
            </a:br>
            <a:r>
              <a:rPr lang="en-US" sz="1100">
                <a:solidFill>
                  <a:schemeClr val="dk1"/>
                </a:solidFill>
              </a:rPr>
              <a:t>   * </a:t>
            </a:r>
            <a:r>
              <a:rPr b="1" lang="en-US" sz="1100">
                <a:solidFill>
                  <a:schemeClr val="dk1"/>
                </a:solidFill>
              </a:rPr>
              <a:t>Monotonic reads</a:t>
            </a:r>
            <a:r>
              <a:rPr lang="en-US" sz="1100">
                <a:solidFill>
                  <a:schemeClr val="dk1"/>
                </a:solidFill>
              </a:rPr>
              <a:t>: a session should never move </a:t>
            </a:r>
            <a:r>
              <a:rPr i="1" lang="en-US" sz="1100">
                <a:solidFill>
                  <a:schemeClr val="dk1"/>
                </a:solidFill>
              </a:rPr>
              <a:t>backwards</a:t>
            </a:r>
            <a:r>
              <a:rPr lang="en-US" sz="1100">
                <a:solidFill>
                  <a:schemeClr val="dk1"/>
                </a:solidFill>
              </a:rPr>
              <a:t> in time — seeing a post, then suddenly not seeing it as in Figure 5-4.</a:t>
            </a:r>
            <a:br>
              <a:rPr lang="en-US" sz="1100">
                <a:solidFill>
                  <a:schemeClr val="dk1"/>
                </a:solidFill>
              </a:rPr>
            </a:br>
            <a:br>
              <a:rPr lang="en-US" sz="1100">
                <a:solidFill>
                  <a:schemeClr val="dk1"/>
                </a:solidFill>
              </a:rPr>
            </a:br>
            <a:r>
              <a:rPr lang="en-US" sz="1100">
                <a:solidFill>
                  <a:schemeClr val="dk1"/>
                </a:solidFill>
              </a:rPr>
              <a:t>   * </a:t>
            </a:r>
            <a:r>
              <a:rPr b="1" lang="en-US" sz="1100">
                <a:solidFill>
                  <a:schemeClr val="dk1"/>
                </a:solidFill>
              </a:rPr>
              <a:t>Consistent prefix</a:t>
            </a:r>
            <a:r>
              <a:rPr lang="en-US" sz="1100">
                <a:solidFill>
                  <a:schemeClr val="dk1"/>
                </a:solidFill>
              </a:rPr>
              <a:t>: causally-related writes must be observed in the same order everywhere, otherwise — as in Figure 5-5 — Mrs Cake answers Mr Poons </a:t>
            </a:r>
            <a:r>
              <a:rPr i="1" lang="en-US" sz="1100">
                <a:solidFill>
                  <a:schemeClr val="dk1"/>
                </a:solidFill>
              </a:rPr>
              <a:t>before</a:t>
            </a:r>
            <a:r>
              <a:rPr lang="en-US" sz="1100">
                <a:solidFill>
                  <a:schemeClr val="dk1"/>
                </a:solidFill>
              </a:rPr>
              <a:t> he asks his question.</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Avoiding surprises means either making selective reads to the primary, using per-user stickiness, incorporating logical timestamps, or designing your UX to tolerate eventual consistency.</a:t>
            </a:r>
            <a:br>
              <a:rPr lang="en-US" sz="1100">
                <a:solidFill>
                  <a:schemeClr val="dk1"/>
                </a:solidFill>
              </a:rPr>
            </a:br>
            <a:endParaRPr sz="1100">
              <a:solidFill>
                <a:schemeClr val="dk1"/>
              </a:solidFill>
            </a:endParaRPr>
          </a:p>
          <a:p>
            <a:pPr indent="0" lvl="0" marL="0" rtl="0" algn="l">
              <a:spcBef>
                <a:spcPts val="1200"/>
              </a:spcBef>
              <a:spcAft>
                <a:spcPts val="0"/>
              </a:spcAft>
              <a:buNone/>
            </a:pPr>
            <a:r>
              <a:t/>
            </a:r>
            <a:endParaRPr/>
          </a:p>
        </p:txBody>
      </p:sp>
      <p:sp>
        <p:nvSpPr>
          <p:cNvPr id="145" name="Google Shape;145;p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5ea729396_0_39: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g335ea729396_0_3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35ea729396_0_3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In eventual consistency, we often add </a:t>
            </a:r>
            <a:r>
              <a:rPr i="1" lang="en-US" sz="1100">
                <a:solidFill>
                  <a:schemeClr val="dk1"/>
                </a:solidFill>
              </a:rPr>
              <a:t>session guarantees</a:t>
            </a:r>
            <a:r>
              <a:rPr lang="en-US" sz="1100">
                <a:solidFill>
                  <a:schemeClr val="dk1"/>
                </a:solidFill>
              </a:rPr>
              <a:t>.</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Read-after-write</a:t>
            </a:r>
            <a:r>
              <a:rPr lang="en-US" sz="1100">
                <a:solidFill>
                  <a:schemeClr val="dk1"/>
                </a:solidFill>
              </a:rPr>
              <a:t> (RYW) gives users confidence that “the system saved my change.”  You can implement it by marking the session “dirty” for, say, sixty seconds and routing all reads to the leader during that window; or, more elegantly, by attaching the </a:t>
            </a:r>
            <a:r>
              <a:rPr i="1" lang="en-US" sz="1100">
                <a:solidFill>
                  <a:schemeClr val="dk1"/>
                </a:solidFill>
              </a:rPr>
              <a:t>log sequence number</a:t>
            </a:r>
            <a:r>
              <a:rPr lang="en-US" sz="1100">
                <a:solidFill>
                  <a:schemeClr val="dk1"/>
                </a:solidFill>
              </a:rPr>
              <a:t> of the write to the client and only permitting reads from replicas whose replay position is ≥ that LSN.</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Monotonic reads</a:t>
            </a:r>
            <a:r>
              <a:rPr lang="en-US" sz="1100">
                <a:solidFill>
                  <a:schemeClr val="dk1"/>
                </a:solidFill>
              </a:rPr>
              <a:t> go one step further: you must never show the user older data than what they have already seen.  The easy trick is to sticky-hash the user to a single replica.  If that node dies you lose the guarantee unless you teach the clients to remember the highest-seen timestamp and include it in their requests.</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Both guarantees are routinely asked for by product teams yet often overlooked until the first “why did my post disappear?” ticket lands in your inbox.  They are also stepping stones toward stronger transactional semantics we revisit in Chapter 7.</a:t>
            </a:r>
            <a:endParaRPr/>
          </a:p>
        </p:txBody>
      </p:sp>
      <p:sp>
        <p:nvSpPr>
          <p:cNvPr id="159" name="Google Shape;159;p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5ea729396_0_47: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g335ea729396_0_4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335ea729396_0_4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t/>
            </a:r>
            <a:endParaRPr/>
          </a:p>
        </p:txBody>
      </p:sp>
      <p:sp>
        <p:nvSpPr>
          <p:cNvPr id="173" name="Google Shape;173;p1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5ea729396_0_1: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g335ea729396_0_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Single‑leader systems hit their limit when clients are oceans apart or when devices must write while offline.  Enter **multi‑leader replication**.  Each datacenter, or each mobile device, owns a leader that can accept writes locally and ship them asynchronously to its peers.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diagram on *page 19* (Figure 5‑6) shows two datacenters, each with an internal leader‑follower set, and cross‑datacenter replication between the leaders.  Users in datacenter A write to leader A with microsecond latency; the change is later—perhaps seconds later—replayed in datacenter B.</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Benefits are clear: your app keeps working during a trans‑Pacific cable cut, and deployments remain isolated.  The trade‑off is the need to resolve concurrent edits that occur in different places.  Autoincrement primary keys, triggers, and constraints often break in surprising ways, which is why operators regard multi‑master MySQL or Postgres BDR as a last resort rather than a first choice.</a:t>
            </a:r>
            <a:endParaRPr/>
          </a:p>
        </p:txBody>
      </p:sp>
      <p:sp>
        <p:nvSpPr>
          <p:cNvPr id="180" name="Google Shape;180;g335ea729396_0_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5ea729396_0_8: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g335ea729396_0_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Topology helps manage complexity of multi‑leader systems.  In a *circular* ring each node streams to one neighbour; simple, but the ring breaks if any link fails.  A *star* centralises replication through a root; easier to reason about yet makes that root a choke point.  An *all‑to‑all mesh* maximises redundancy but increases bandwidth usage and, paradoxically, can hurt consistency.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Figure 5‑8 sketches these options, while Figure 5‑9 shows a nasty side‑effect in dense meshes: message *re‑ordering*.  If the “INSERT row” travels via a fast path and the corresponding “UPDATE row” takes a slow path, a downstream replica may apply the update before the insert, observing a primary‑key that does not yet exist.  Version vectors—more on those later—are a common antidote.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you evaluate a multi‑leader product, draw the data‑flow!  The default topology may not match your failure model or bandwidth budget.</a:t>
            </a:r>
            <a:endParaRPr/>
          </a:p>
        </p:txBody>
      </p:sp>
      <p:sp>
        <p:nvSpPr>
          <p:cNvPr id="194" name="Google Shape;194;g335ea729396_0_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2: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35ea729396_0_15: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g335ea729396_0_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5‑7 illustrates the nightmare scenario: two users simultaneously rename a wiki page, one to *B*, one to *C*, each on a different leader.  Both writes succeed locally; only later, when the logs converge, does the system realise the clash.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could make conflict detection synchronous—wait for every leader to confirm before committing—but that defeats the purpose of local‑latency writes.  Hence detection is asynchronous and your software must pick a policy:  </a:t>
            </a:r>
            <a:endParaRPr/>
          </a:p>
          <a:p>
            <a:pPr indent="0" lvl="0" marL="0" rtl="0" algn="l">
              <a:spcBef>
                <a:spcPts val="0"/>
              </a:spcBef>
              <a:spcAft>
                <a:spcPts val="0"/>
              </a:spcAft>
              <a:buNone/>
            </a:pPr>
            <a:r>
              <a:rPr lang="en-US"/>
              <a:t>• **Avoid conflicts** by routing all writes for a given record to the same leader (a fancy way of saying ‘don’t use multi‑leader if you don’t need it’).  </a:t>
            </a:r>
            <a:endParaRPr/>
          </a:p>
          <a:p>
            <a:pPr indent="0" lvl="0" marL="0" rtl="0" algn="l">
              <a:spcBef>
                <a:spcPts val="0"/>
              </a:spcBef>
              <a:spcAft>
                <a:spcPts val="0"/>
              </a:spcAft>
              <a:buNone/>
            </a:pPr>
            <a:r>
              <a:rPr lang="en-US"/>
              <a:t>• Resolve on **write** with server‑side code that picks a winner or merges.  Bucardo lets you write Perl snippets; Oracle GoldenGate runs PL/SQL or Java.  </a:t>
            </a:r>
            <a:endParaRPr/>
          </a:p>
          <a:p>
            <a:pPr indent="0" lvl="0" marL="0" rtl="0" algn="l">
              <a:spcBef>
                <a:spcPts val="0"/>
              </a:spcBef>
              <a:spcAft>
                <a:spcPts val="0"/>
              </a:spcAft>
              <a:buNone/>
            </a:pPr>
            <a:r>
              <a:rPr lang="en-US"/>
              <a:t>• Resolve on **read** by surfacing multiple versions to the application or user.  CouchDB famously returns JSON documents with a `_conflicts` field.  </a:t>
            </a:r>
            <a:endParaRPr/>
          </a:p>
          <a:p>
            <a:pPr indent="0" lvl="0" marL="0" rtl="0" algn="l">
              <a:spcBef>
                <a:spcPts val="0"/>
              </a:spcBef>
              <a:spcAft>
                <a:spcPts val="0"/>
              </a:spcAft>
              <a:buNone/>
            </a:pPr>
            <a:r>
              <a:rPr lang="en-US"/>
              <a:t>• Reach for **CRDTs** or Operational Transformation which merge automatically, but only when your data model maps neatly onto those structures.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Beware the attractive nuisance called **Last‑Write‑Wins**.  It seems easy—order versions by timestamp and keep the latest—but any clock skew or network delay will silently drop valid updates.</a:t>
            </a:r>
            <a:endParaRPr/>
          </a:p>
        </p:txBody>
      </p:sp>
      <p:sp>
        <p:nvSpPr>
          <p:cNvPr id="208" name="Google Shape;208;g335ea729396_0_1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Before we jump into algorithms we need a common vocabulary.  </a:t>
            </a:r>
            <a:endParaRPr/>
          </a:p>
          <a:p>
            <a:pPr indent="0" lvl="0" marL="0" rtl="0" algn="l">
              <a:spcBef>
                <a:spcPts val="0"/>
              </a:spcBef>
              <a:spcAft>
                <a:spcPts val="0"/>
              </a:spcAft>
              <a:buNone/>
            </a:pPr>
            <a:r>
              <a:rPr lang="en-US"/>
              <a:t>*Replication* is nothing more than copying an identical dataset to several machines connected by a network.  We do it for four main reasons.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**latency**: if your users are in Sydney you do not want every request to cross the Pacific to Virginia.  A nearby replica means a faster round‑trip.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Second, **availability**: when hardware, software, or an entire data‑centre dies the system keeps serving traffic because some other replica can take over.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Third, **read scalability**: web workloads are often ninety‑plus‑percent reads; by adding read‑only copies you scale horizontally without sharding.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**disconnected or offline operation**: your calendar still works on an aeroplane because the phone keeps a replica and merges later.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Those benefits are powerful, but they come with headaches: how do you ensure that changes are delivered, in the right order, in the presence of crashes, slow networks, or two people writing the same record at once?  The rest of this talk is dedicated to those headaches — and their cures.</a:t>
            </a:r>
            <a:endParaRPr/>
          </a:p>
        </p:txBody>
      </p:sp>
      <p:sp>
        <p:nvSpPr>
          <p:cNvPr id="89" name="Google Shape;89;p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3: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4: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Leaderless systems such as Dynamo, Cassandra, Riak, and Voldemort push the coordination logic to the *client* (or a lightweight coordinator).  Each value is stored on **N** nodes — commonly three or five.  A **write** is deemed successful once **W** nodes respond; a **read** queries **R** nodes and picks the latest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Figures 5‑10 and 5‑11 visualise this quorum principle.  With N = 3, W = 2, R = 2, any single node can fail and we still have overlap between the write set and the read set, guaranteeing that at least one of the R replicas holds the latest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Because no special node is needed, you never trigger failover.  If a coordinator dies you simply choose another.  The price is probabilistic staleness: under certain races you may still read an old value, and you must handle divergent versions.</a:t>
            </a:r>
            <a:endParaRPr/>
          </a:p>
        </p:txBody>
      </p:sp>
      <p:sp>
        <p:nvSpPr>
          <p:cNvPr id="222" name="Google Shape;222;p1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5ea729396_0_63: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8" name="Google Shape;228;g335ea729396_0_6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35ea729396_0_6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Quorum formulas look neat on a whiteboard, yet real clusters are messy.  Operators often run with N = 5, W = 3, R = 3, tolerating two node failures; read‑heavy workloads sometimes prefer W = N, R = 1 for one‑hop reads.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**Sloppy quorums** further raise availability: if the true home nodes for a key are unreachable the coordinator writes to *other* nodes and records a ‘hint’.  When connectivity returns, a background **hinted handoff** task copies the data to the correct homes.  Great for keeping the system up during a rack outage, but it breaks the W + R &gt; N overlap guarantee — meaning fresh writes may be invisible until handoff completes.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quorums do not fix every hazard: concurrent writes still produce siblings; restoring a replica from an old backup can drop W below the threshold; and if you implement LWW the whole model quietly reverts to “last writer wins” with its attendant lossiness.</a:t>
            </a:r>
            <a:endParaRPr/>
          </a:p>
        </p:txBody>
      </p:sp>
      <p:sp>
        <p:nvSpPr>
          <p:cNvPr id="236" name="Google Shape;236;p1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1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Figure 5‑12 demonstrates two clients writing to the same key at nearly the same moment.  Because replicas receive the updates in different orders they *cannot* deterministically decide which came first.  Rather than discard one, Dynamo stores **siblings** — distinct versions each tagged with metadata.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 the read path the client receives *all* siblings and is responsible for merging.  For sets, the union merge strategy is typical, but deletions complicate matters: you need **tombstones** to remember that an element was intentionally removed, otherwise it will resurrect during a future union.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Modern databases embed smarter data types.  Riak 2.0’s G‑Sets, OR‑Maps, and counters are CRDTs that merge without application code, and collaborative‑editing algorithms such as Operational Transformation extend the principle to character sequences.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take‑away: leaderless replication pushes conflict resolution to the edge.  Make sure your application has a plan before you pick this architecture.</a:t>
            </a:r>
            <a:endParaRPr/>
          </a:p>
        </p:txBody>
      </p:sp>
      <p:sp>
        <p:nvSpPr>
          <p:cNvPr id="243" name="Google Shape;243;p1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p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 have surveyed the replication landscape from the comforting certainty of single‑leader Postgres to the wild west of leaderless Dynamo.  The golden rule is: *every benefit comes with a cost*.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your workload needs strict ordering and human‑friendly operations start with a single leader.  When cross‑region latency dominates or offline editing is non‑negotiable consider multi‑leader — but invest in conflict tooling early.  If you are building a always‑on, write‑heavy, partition‑tolerant service at global scale then leaderless quorum systems are compelling, provided your product tolerates eventual convergence.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Regardless of flavour, monitor the lag, rehearse failover drills, and remember that replication only moves bytes — it does not, by itself, give you transactions, unique constraints, or business invariants.  Those layers come next in the stack and we will meet them in Chapters 7 through 9.</a:t>
            </a:r>
            <a:endParaRPr/>
          </a:p>
        </p:txBody>
      </p:sp>
      <p:sp>
        <p:nvSpPr>
          <p:cNvPr id="250" name="Google Shape;250;p1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1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Thank you for following along!  We have time for questions.  Feel free to ask about any detail in the diagrams, war‑stories from real systems, or dive deeper into how these replication strategies blend with partitioning, transactions, or consensus in later chapters.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you are on‑call tonight, ask yourself: which anomaly would page me first if our leader died right now?  That thought experiment is often more enlightening than benchmarks!</a:t>
            </a:r>
            <a:endParaRPr/>
          </a:p>
        </p:txBody>
      </p:sp>
      <p:sp>
        <p:nvSpPr>
          <p:cNvPr id="257" name="Google Shape;257;p19: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second lens for thinking about replication is the *kind* of guarantee we promise to applications.  </a:t>
            </a:r>
            <a:endParaRPr/>
          </a:p>
          <a:p>
            <a:pPr indent="0" lvl="0" marL="0" rtl="0" algn="l">
              <a:spcBef>
                <a:spcPts val="0"/>
              </a:spcBef>
              <a:spcAft>
                <a:spcPts val="0"/>
              </a:spcAft>
              <a:buNone/>
            </a:pPr>
            <a:r>
              <a:rPr lang="en-US"/>
              <a:t>• **Durability** answers the question: “if I get HTTP 200, will my write still exist after the leader explodes?”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**Consistency models** describe what a reader may observe when there is lag.  At one end is *linearizability* — every read sees the very latest write; in the middle sit practical constraints such as *read‑after‑write* or *monotonic reads*; and at the far end is *eventual consistency* where replicas converge some time after the fact.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**Failover** policy covers how the system chooses a new leader when the old one is gone, how it avoids the dreaded *split‑brain*, and what it does with any writes that were in‑flight.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Finally, **synchronous versus asynchronous** is the classic tension: block the client until the write is safely on multiple nodes to maximise safety, or return early and pick up the pieces later to keep latency 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Keep these four axes in mind — every algorithm we see will be a point in this design space.</a:t>
            </a:r>
            <a:endParaRPr/>
          </a:p>
        </p:txBody>
      </p:sp>
      <p:sp>
        <p:nvSpPr>
          <p:cNvPr id="96" name="Google Shape;96;p3: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5ea729396_0_22: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g335ea729396_0_2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start with the architecture most of us already use, often without thinking about it: **single‑leader replication**.  </a:t>
            </a:r>
            <a:endParaRPr/>
          </a:p>
          <a:p>
            <a:pPr indent="0" lvl="0" marL="0" rtl="0" algn="l">
              <a:spcBef>
                <a:spcPts val="0"/>
              </a:spcBef>
              <a:spcAft>
                <a:spcPts val="0"/>
              </a:spcAft>
              <a:buNone/>
            </a:pPr>
            <a:r>
              <a:rPr lang="en-US"/>
              <a:t>The diagram on *page 3* of the chapter — now reproduced on the right — shows a write query arriving at the leader.  The leader executes the statement, appends it to its replication log, and immediately returns the result to the client.  Concurrently, it ships that same log entry to each follower, which replays the change in the identical sequence.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Because there is exactly one write point, we get a total order of updates ‘for free’, which eliminates conflicts.  Read traffic, on the other hand, is flexible: latency‑sensitive reads can hit a nearby follower while strongly‑consistent reads may go to the primary.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Real systems: Postgres streaming replication, MySQL replica‑sets, MongoDB replica‑sets, Kafka partitions, and even block‑device mirroring like DRBD all follow this pattern.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Keep an eye on the arrows in the figure — every complexity we explore later boils down to how fast those arrows are allowed to move and what happens when they break.</a:t>
            </a:r>
            <a:endParaRPr/>
          </a:p>
        </p:txBody>
      </p:sp>
      <p:sp>
        <p:nvSpPr>
          <p:cNvPr id="103" name="Google Shape;103;g335ea729396_0_2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Let’s start with the simplest </a:t>
            </a:r>
            <a:r>
              <a:rPr lang="en-US" sz="1100">
                <a:solidFill>
                  <a:schemeClr val="dk1"/>
                </a:solidFill>
              </a:rPr>
              <a:t>architecture</a:t>
            </a:r>
            <a:r>
              <a:rPr lang="en-US" sz="1100">
                <a:solidFill>
                  <a:schemeClr val="dk1"/>
                </a:solidFill>
              </a:rPr>
              <a:t>: </a:t>
            </a:r>
            <a:r>
              <a:rPr b="1" lang="en-US" sz="1100">
                <a:solidFill>
                  <a:schemeClr val="dk1"/>
                </a:solidFill>
              </a:rPr>
              <a:t>single-leader replication</a:t>
            </a:r>
            <a:r>
              <a:rPr lang="en-US" sz="1100">
                <a:solidFill>
                  <a:schemeClr val="dk1"/>
                </a:solidFill>
              </a:rPr>
              <a:t>.</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This diagram from </a:t>
            </a:r>
            <a:r>
              <a:rPr i="1" lang="en-US" sz="1100">
                <a:solidFill>
                  <a:schemeClr val="dk1"/>
                </a:solidFill>
              </a:rPr>
              <a:t>page 3</a:t>
            </a:r>
            <a:r>
              <a:rPr lang="en-US" sz="1100">
                <a:solidFill>
                  <a:schemeClr val="dk1"/>
                </a:solidFill>
              </a:rPr>
              <a:t> of the chapter shows a write query arriving at the leader.  The leader executes the statement, appends it to its replication log, and immediately returns the result to the client.  Concurrently, it ships that same log entry to each follower, which replays the change in the identical sequence.</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Because there is exactly one write point, we get a total order of updates ‘for free’, which eliminates conflicts.</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Read traffic, on the other hand, is flexible: latency-sensitive reads can hit a nearby follower while strongly-consistent reads may go to the primary.</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Real systems: Postgres streaming replication, MySQL replica-sets, MongoDB replica-sets, Kafka partitions, and even block-device mirroring like DRBD all follow this pattern.</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Keep an eye on the arrows in the figure — every complexity we explore later boils down to how fast those arrows are allowed to move and what happens when they break.</a:t>
            </a:r>
            <a:br>
              <a:rPr lang="en-US" sz="1100">
                <a:solidFill>
                  <a:schemeClr val="dk1"/>
                </a:solidFill>
              </a:rPr>
            </a:br>
            <a:endParaRPr sz="1100">
              <a:solidFill>
                <a:schemeClr val="dk1"/>
              </a:solidFill>
            </a:endParaRPr>
          </a:p>
          <a:p>
            <a:pPr indent="0" lvl="0" marL="0" rtl="0" algn="l">
              <a:spcBef>
                <a:spcPts val="1200"/>
              </a:spcBef>
              <a:spcAft>
                <a:spcPts val="0"/>
              </a:spcAft>
              <a:buNone/>
            </a:pPr>
            <a:r>
              <a:t/>
            </a:r>
            <a:endParaRPr/>
          </a:p>
        </p:txBody>
      </p:sp>
      <p:sp>
        <p:nvSpPr>
          <p:cNvPr id="110" name="Google Shape;110;p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Figure 5-2 from </a:t>
            </a:r>
            <a:r>
              <a:rPr i="1" lang="en-US" sz="1100">
                <a:solidFill>
                  <a:schemeClr val="dk1"/>
                </a:solidFill>
              </a:rPr>
              <a:t>page 4</a:t>
            </a:r>
            <a:r>
              <a:rPr lang="en-US" sz="1100">
                <a:solidFill>
                  <a:schemeClr val="dk1"/>
                </a:solidFill>
              </a:rPr>
              <a:t> visualises the timing difference. The dark arrows are network round-trips:</a:t>
            </a:r>
            <a:br>
              <a:rPr lang="en-US" sz="1100">
                <a:solidFill>
                  <a:schemeClr val="dk1"/>
                </a:solidFill>
              </a:rPr>
            </a:br>
            <a:br>
              <a:rPr lang="en-US" sz="1100">
                <a:solidFill>
                  <a:schemeClr val="dk1"/>
                </a:solidFill>
              </a:rPr>
            </a:br>
            <a:r>
              <a:rPr lang="en-US" sz="1100">
                <a:solidFill>
                  <a:schemeClr val="dk1"/>
                </a:solidFill>
              </a:rPr>
              <a:t>   • In the synchronous stream (upper path) the leader blocks at the ‘waiting for follower’s OK’ step. Only once the replica durable-writes does the client hear ‘success’. If the primary crashes right after returning, we still have at least one complete copy.</a:t>
            </a:r>
            <a:br>
              <a:rPr lang="en-US" sz="1100">
                <a:solidFill>
                  <a:schemeClr val="dk1"/>
                </a:solidFill>
              </a:rPr>
            </a:br>
            <a:br>
              <a:rPr lang="en-US" sz="1100">
                <a:solidFill>
                  <a:schemeClr val="dk1"/>
                </a:solidFill>
              </a:rPr>
            </a:br>
            <a:r>
              <a:rPr lang="en-US" sz="1100">
                <a:solidFill>
                  <a:schemeClr val="dk1"/>
                </a:solidFill>
              </a:rPr>
              <a:t>   • In the asynchronous stream (lower path) the leader fire-and-forgets the log entry. The client is satisfied, latency is great, but for a brief—or sometimes very long—window the data lives on exactly one machine. If that machine dies, the write </a:t>
            </a:r>
            <a:r>
              <a:rPr i="1" lang="en-US" sz="1100">
                <a:solidFill>
                  <a:schemeClr val="dk1"/>
                </a:solidFill>
              </a:rPr>
              <a:t>evaporates</a:t>
            </a:r>
            <a:r>
              <a:rPr lang="en-US" sz="1100">
                <a:solidFill>
                  <a:schemeClr val="dk1"/>
                </a:solidFill>
              </a:rPr>
              <a:t>.</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Most production deployments choose a hybrid: one synchronous replica for durability, the rest asynchronous for throughput. That strategy is often called </a:t>
            </a:r>
            <a:r>
              <a:rPr b="1" lang="en-US" sz="1100">
                <a:solidFill>
                  <a:schemeClr val="dk1"/>
                </a:solidFill>
              </a:rPr>
              <a:t>semi-synchronous replication</a:t>
            </a:r>
            <a:r>
              <a:rPr lang="en-US"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Full synchronous isn't practical because a signal follower crash will block all writes.</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When you design a system ask yourself: what is the business value of shaving, say, 10 ms off the P99 latency, versus the cost of possibly losing a user’s purchase? The answer differs between a social network ‘like’ and a bank transfer.</a:t>
            </a:r>
            <a:br>
              <a:rPr lang="en-US" sz="1100">
                <a:solidFill>
                  <a:schemeClr val="dk1"/>
                </a:solidFill>
              </a:rPr>
            </a:br>
            <a:endParaRPr sz="1100">
              <a:solidFill>
                <a:schemeClr val="dk1"/>
              </a:solidFill>
            </a:endParaRPr>
          </a:p>
          <a:p>
            <a:pPr indent="0" lvl="0" marL="0" rtl="0" algn="l">
              <a:spcBef>
                <a:spcPts val="1200"/>
              </a:spcBef>
              <a:spcAft>
                <a:spcPts val="0"/>
              </a:spcAft>
              <a:buNone/>
            </a:pPr>
            <a:r>
              <a:t/>
            </a:r>
            <a:endParaRPr/>
          </a:p>
        </p:txBody>
      </p:sp>
      <p:sp>
        <p:nvSpPr>
          <p:cNvPr id="117" name="Google Shape;117;p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5ea729396_0_30: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g335ea729396_0_3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35ea729396_0_3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Keeping followers healthy requires an operations team. You </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Initial provisioning starts with a </a:t>
            </a:r>
            <a:r>
              <a:rPr i="1" lang="en-US" sz="1100">
                <a:solidFill>
                  <a:schemeClr val="dk1"/>
                </a:solidFill>
              </a:rPr>
              <a:t>consistent snapshot</a:t>
            </a:r>
            <a:r>
              <a:rPr lang="en-US" sz="1100">
                <a:solidFill>
                  <a:schemeClr val="dk1"/>
                </a:solidFill>
              </a:rPr>
              <a:t> — Postgres’ pg_basebackup, MySQL’s innobackupex, or storage-level snapshots all serve.</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The important trick is tagging the snapshot with the exact position in the replication log, sometimes called the </a:t>
            </a:r>
            <a:r>
              <a:rPr b="1" lang="en-US" sz="1100">
                <a:solidFill>
                  <a:schemeClr val="dk1"/>
                </a:solidFill>
              </a:rPr>
              <a:t>LSN</a:t>
            </a:r>
            <a:r>
              <a:rPr lang="en-US" sz="1100">
                <a:solidFill>
                  <a:schemeClr val="dk1"/>
                </a:solidFill>
              </a:rPr>
              <a:t> or </a:t>
            </a:r>
            <a:r>
              <a:rPr b="1" lang="en-US" sz="1100">
                <a:solidFill>
                  <a:schemeClr val="dk1"/>
                </a:solidFill>
              </a:rPr>
              <a:t>binlog coordinate</a:t>
            </a:r>
            <a:r>
              <a:rPr lang="en-US" sz="1100">
                <a:solidFill>
                  <a:schemeClr val="dk1"/>
                </a:solidFill>
              </a:rPr>
              <a:t>.</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Once the copy is online, the follower streams the backlog of changes until it is </a:t>
            </a:r>
            <a:r>
              <a:rPr i="1" lang="en-US" sz="1100">
                <a:solidFill>
                  <a:schemeClr val="dk1"/>
                </a:solidFill>
              </a:rPr>
              <a:t>caught up</a:t>
            </a:r>
            <a:r>
              <a:rPr lang="en-US" sz="1100">
                <a:solidFill>
                  <a:schemeClr val="dk1"/>
                </a:solidFill>
              </a:rPr>
              <a:t>. All this bookeeping is done for you if you use managed services like AWS RDS / Auorora or Google Cloud SQL.</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If a follower later crashes, it does not require a fresh snapshot. It looks at the last transaction it fsynced, reconnects to the leader, and asks for “everything after X.”</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Leader failure is harder. A </a:t>
            </a:r>
            <a:r>
              <a:rPr i="1" lang="en-US" sz="1100">
                <a:solidFill>
                  <a:schemeClr val="dk1"/>
                </a:solidFill>
              </a:rPr>
              <a:t>failover controller</a:t>
            </a:r>
            <a:r>
              <a:rPr lang="en-US" sz="1100">
                <a:solidFill>
                  <a:schemeClr val="dk1"/>
                </a:solidFill>
              </a:rPr>
              <a:t> — human or automated — must detect the outage, pick the most-up-to-date follower, and promote it.</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Any writes that were only on the dead node are gone unless replication was synchronous.</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The controller must then reconfigure every other replica to follow the new primary and ensure the old primary never comes back believing it is still boss, otherwise you get the dreaded </a:t>
            </a:r>
            <a:r>
              <a:rPr b="1" lang="en-US" sz="1100">
                <a:solidFill>
                  <a:schemeClr val="dk1"/>
                </a:solidFill>
              </a:rPr>
              <a:t>split-brain</a:t>
            </a:r>
            <a:r>
              <a:rPr lang="en-US" sz="1100">
                <a:solidFill>
                  <a:schemeClr val="dk1"/>
                </a:solidFill>
              </a:rPr>
              <a:t>.</a:t>
            </a:r>
            <a:br>
              <a:rPr lang="en-US"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These operational realities, more than pure performance, often dictate which replication flavour a team is comfortable running.</a:t>
            </a:r>
            <a:br>
              <a:rPr lang="en-US" sz="1100">
                <a:solidFill>
                  <a:schemeClr val="dk1"/>
                </a:solidFill>
              </a:rPr>
            </a:br>
            <a:endParaRPr sz="1100">
              <a:solidFill>
                <a:schemeClr val="dk1"/>
              </a:solidFill>
            </a:endParaRPr>
          </a:p>
          <a:p>
            <a:pPr indent="0" lvl="0" marL="0" rtl="0" algn="l">
              <a:spcBef>
                <a:spcPts val="1200"/>
              </a:spcBef>
              <a:spcAft>
                <a:spcPts val="0"/>
              </a:spcAft>
              <a:buNone/>
            </a:pPr>
            <a:r>
              <a:t/>
            </a:r>
            <a:endParaRPr/>
          </a:p>
        </p:txBody>
      </p:sp>
      <p:sp>
        <p:nvSpPr>
          <p:cNvPr id="131" name="Google Shape;131;p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382" y="0"/>
            <a:ext cx="30009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Under the hood, the ‘stream of changes’ can take many shapes: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*Statement‑based replication* literally replays the SQL text.  It is compact but unsafe when the statement includes nondeterministic functions like `NOW()` or `RAND()`, or when two transactions interleave differently on followers.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*WAL shipping* copies the physical bytes that changed on disk — imagine rsyncing modified 8‑KB blocks.  That captures an exact binary image but couples replicas to the leader’s storage engine internals.  A major‑version upgrade that tweaks on‑disk format usually mandates downtime because old and new nodes cannot understand each other’s WAL.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*Logical logs* — MySQL’s row‑based binlog, Postgres logical decoding, Debezium — describe changes at the row level: “DELETE where id=7” or “new record with these column values.”  Because the format is independent of physical layout, you can upgrade followers first, perform failover, and then upgrade the old leader with zero downtime.  Logical logs also power Change‑Data‑Capture pipelines—think Kafka Connect streaming MySQL tables into analytics.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when the built‑ins are insufficient, you can move replication into **triggers** or stored procedures.  Tools like Oracle GoldenGate or Bucardo for Postgres log changes to ad‑hoc tables that an external agent consumes.  More flexible, yes, but also more moving pieces and edge‑cases.</a:t>
            </a:r>
            <a:endParaRPr/>
          </a:p>
        </p:txBody>
      </p:sp>
      <p:sp>
        <p:nvSpPr>
          <p:cNvPr id="138" name="Google Shape;138;p7: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514479" y="1597819"/>
            <a:ext cx="58308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1"/>
          <p:cNvSpPr txBox="1"/>
          <p:nvPr>
            <p:ph idx="1" type="subTitle"/>
          </p:nvPr>
        </p:nvSpPr>
        <p:spPr>
          <a:xfrm>
            <a:off x="1028957" y="2914650"/>
            <a:ext cx="4801800" cy="1314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1"/>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1"/>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1"/>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0"/>
          <p:cNvSpPr txBox="1"/>
          <p:nvPr>
            <p:ph idx="1" type="body"/>
          </p:nvPr>
        </p:nvSpPr>
        <p:spPr>
          <a:xfrm rot="5400000">
            <a:off x="1732630" y="-189450"/>
            <a:ext cx="3394500" cy="61737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0"/>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0"/>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3550630" y="1628579"/>
            <a:ext cx="4388700" cy="1543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1"/>
          <p:cNvSpPr txBox="1"/>
          <p:nvPr>
            <p:ph idx="1" type="body"/>
          </p:nvPr>
        </p:nvSpPr>
        <p:spPr>
          <a:xfrm rot="5400000">
            <a:off x="406666" y="142378"/>
            <a:ext cx="4388700" cy="45159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1"/>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1"/>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1"/>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2"/>
          <p:cNvSpPr txBox="1"/>
          <p:nvPr>
            <p:ph idx="1" type="body"/>
          </p:nvPr>
        </p:nvSpPr>
        <p:spPr>
          <a:xfrm>
            <a:off x="342986" y="1200150"/>
            <a:ext cx="61737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2"/>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541870" y="3305175"/>
            <a:ext cx="58308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3"/>
          <p:cNvSpPr txBox="1"/>
          <p:nvPr>
            <p:ph idx="1" type="body"/>
          </p:nvPr>
        </p:nvSpPr>
        <p:spPr>
          <a:xfrm>
            <a:off x="541870" y="2180035"/>
            <a:ext cx="5830800" cy="1125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3"/>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3"/>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3"/>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4"/>
          <p:cNvSpPr txBox="1"/>
          <p:nvPr>
            <p:ph idx="1" type="body"/>
          </p:nvPr>
        </p:nvSpPr>
        <p:spPr>
          <a:xfrm>
            <a:off x="342986" y="1200150"/>
            <a:ext cx="30297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4"/>
          <p:cNvSpPr txBox="1"/>
          <p:nvPr>
            <p:ph idx="2" type="body"/>
          </p:nvPr>
        </p:nvSpPr>
        <p:spPr>
          <a:xfrm>
            <a:off x="3487022" y="1200150"/>
            <a:ext cx="30297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4"/>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4"/>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4"/>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5"/>
          <p:cNvSpPr txBox="1"/>
          <p:nvPr>
            <p:ph idx="1" type="body"/>
          </p:nvPr>
        </p:nvSpPr>
        <p:spPr>
          <a:xfrm>
            <a:off x="342986" y="1151335"/>
            <a:ext cx="3030900" cy="480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5"/>
          <p:cNvSpPr txBox="1"/>
          <p:nvPr>
            <p:ph idx="2" type="body"/>
          </p:nvPr>
        </p:nvSpPr>
        <p:spPr>
          <a:xfrm>
            <a:off x="342986" y="1631156"/>
            <a:ext cx="30309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5"/>
          <p:cNvSpPr txBox="1"/>
          <p:nvPr>
            <p:ph idx="3" type="body"/>
          </p:nvPr>
        </p:nvSpPr>
        <p:spPr>
          <a:xfrm>
            <a:off x="3484640" y="1151335"/>
            <a:ext cx="3032100" cy="480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5"/>
          <p:cNvSpPr txBox="1"/>
          <p:nvPr>
            <p:ph idx="4" type="body"/>
          </p:nvPr>
        </p:nvSpPr>
        <p:spPr>
          <a:xfrm>
            <a:off x="3484640" y="1631156"/>
            <a:ext cx="30321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5"/>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6"/>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342986" y="204788"/>
            <a:ext cx="2256900" cy="871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 type="body"/>
          </p:nvPr>
        </p:nvSpPr>
        <p:spPr>
          <a:xfrm>
            <a:off x="2681958" y="204788"/>
            <a:ext cx="38349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8"/>
          <p:cNvSpPr txBox="1"/>
          <p:nvPr>
            <p:ph idx="2" type="body"/>
          </p:nvPr>
        </p:nvSpPr>
        <p:spPr>
          <a:xfrm>
            <a:off x="342986" y="1076325"/>
            <a:ext cx="22569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8"/>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8"/>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1344552" y="3600450"/>
            <a:ext cx="41157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9"/>
          <p:cNvSpPr/>
          <p:nvPr>
            <p:ph idx="2" type="pic"/>
          </p:nvPr>
        </p:nvSpPr>
        <p:spPr>
          <a:xfrm>
            <a:off x="1344552" y="459581"/>
            <a:ext cx="3086700" cy="3086100"/>
          </a:xfrm>
          <a:prstGeom prst="rect">
            <a:avLst/>
          </a:prstGeom>
          <a:noFill/>
          <a:ln>
            <a:noFill/>
          </a:ln>
        </p:spPr>
      </p:sp>
      <p:sp>
        <p:nvSpPr>
          <p:cNvPr id="64" name="Google Shape;64;p29"/>
          <p:cNvSpPr txBox="1"/>
          <p:nvPr>
            <p:ph idx="1" type="body"/>
          </p:nvPr>
        </p:nvSpPr>
        <p:spPr>
          <a:xfrm>
            <a:off x="1344552" y="4025504"/>
            <a:ext cx="41157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9"/>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0"/>
          <p:cNvSpPr txBox="1"/>
          <p:nvPr>
            <p:ph idx="1" type="body"/>
          </p:nvPr>
        </p:nvSpPr>
        <p:spPr>
          <a:xfrm>
            <a:off x="342986" y="1200150"/>
            <a:ext cx="61737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342986" y="4767263"/>
            <a:ext cx="16005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2343736" y="4767263"/>
            <a:ext cx="21723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4916130" y="4767263"/>
            <a:ext cx="1600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
          <p:cNvSpPr txBox="1"/>
          <p:nvPr>
            <p:ph type="ctrTitle"/>
          </p:nvPr>
        </p:nvSpPr>
        <p:spPr>
          <a:xfrm>
            <a:off x="514474" y="1597825"/>
            <a:ext cx="7839900" cy="1102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Replication – DDIA Chapter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Replication Lag &amp; Anomalies</a:t>
            </a:r>
            <a:endParaRPr/>
          </a:p>
        </p:txBody>
      </p:sp>
      <p:pic>
        <p:nvPicPr>
          <p:cNvPr descr="fig_page_13.png" id="148" name="Google Shape;148;p8"/>
          <p:cNvPicPr preferRelativeResize="0"/>
          <p:nvPr/>
        </p:nvPicPr>
        <p:blipFill rotWithShape="1">
          <a:blip r:embed="rId3">
            <a:alphaModFix/>
          </a:blip>
          <a:srcRect b="0" l="0" r="0" t="0"/>
          <a:stretch/>
        </p:blipFill>
        <p:spPr>
          <a:xfrm>
            <a:off x="427450" y="1299450"/>
            <a:ext cx="8289122" cy="32465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35ea729396_0_39"/>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Replication Lag &amp; Anomalies</a:t>
            </a:r>
            <a:endParaRPr/>
          </a:p>
        </p:txBody>
      </p:sp>
      <p:sp>
        <p:nvSpPr>
          <p:cNvPr id="155" name="Google Shape;155;g335ea729396_0_39"/>
          <p:cNvSpPr txBox="1"/>
          <p:nvPr>
            <p:ph idx="1" type="body"/>
          </p:nvPr>
        </p:nvSpPr>
        <p:spPr>
          <a:xfrm>
            <a:off x="342975" y="1200150"/>
            <a:ext cx="86625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Replication lag ≠ bug — it’s inherent to async pipelines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Key anomalies:  </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Read‑after‑write violation</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Monotonic read violation</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Consistent‑prefix violation</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Lag can spike from &lt;1 s to minutes under load or recovery</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Solution space: targeted reads to leader, session stickiness, timestamps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ph type="title"/>
          </p:nvPr>
        </p:nvSpPr>
        <p:spPr>
          <a:xfrm>
            <a:off x="342971" y="205975"/>
            <a:ext cx="82152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Read‑After‑Write &amp; Monotonic Reads</a:t>
            </a:r>
            <a:endParaRPr/>
          </a:p>
        </p:txBody>
      </p:sp>
      <p:pic>
        <p:nvPicPr>
          <p:cNvPr descr="fig_page_15.png" id="162" name="Google Shape;162;p9"/>
          <p:cNvPicPr preferRelativeResize="0"/>
          <p:nvPr/>
        </p:nvPicPr>
        <p:blipFill rotWithShape="1">
          <a:blip r:embed="rId3">
            <a:alphaModFix/>
          </a:blip>
          <a:srcRect b="0" l="0" r="0" t="0"/>
          <a:stretch/>
        </p:blipFill>
        <p:spPr>
          <a:xfrm>
            <a:off x="789514" y="1270575"/>
            <a:ext cx="7119101" cy="36435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35ea729396_0_47"/>
          <p:cNvSpPr txBox="1"/>
          <p:nvPr>
            <p:ph type="title"/>
          </p:nvPr>
        </p:nvSpPr>
        <p:spPr>
          <a:xfrm>
            <a:off x="342971" y="205975"/>
            <a:ext cx="83595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Read‑After‑Write &amp; Monotonic Reads</a:t>
            </a:r>
            <a:endParaRPr/>
          </a:p>
        </p:txBody>
      </p:sp>
      <p:sp>
        <p:nvSpPr>
          <p:cNvPr id="169" name="Google Shape;169;g335ea729396_0_47"/>
          <p:cNvSpPr txBox="1"/>
          <p:nvPr>
            <p:ph idx="1" type="body"/>
          </p:nvPr>
        </p:nvSpPr>
        <p:spPr>
          <a:xfrm>
            <a:off x="342972" y="1200150"/>
            <a:ext cx="79410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Practical guarantees stronger than eventual consistency</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Read‑after‑write: a user must immediately see their own update</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Implementations: </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route session reads to leader </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hold‑off reads until follower ≤ lag threshold</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attach logical timestamp and reject stale replicas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Monotonic reads: once a user sees X they will never see ‘not‑X’</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342972" y="205975"/>
            <a:ext cx="79083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Consistent‑Prefix Reads</a:t>
            </a:r>
            <a:endParaRPr/>
          </a:p>
        </p:txBody>
      </p:sp>
      <p:pic>
        <p:nvPicPr>
          <p:cNvPr descr="fig_page_16.png" id="176" name="Google Shape;176;p10"/>
          <p:cNvPicPr preferRelativeResize="0"/>
          <p:nvPr/>
        </p:nvPicPr>
        <p:blipFill rotWithShape="1">
          <a:blip r:embed="rId3">
            <a:alphaModFix/>
          </a:blip>
          <a:srcRect b="0" l="0" r="0" t="0"/>
          <a:stretch/>
        </p:blipFill>
        <p:spPr>
          <a:xfrm>
            <a:off x="861667" y="1182675"/>
            <a:ext cx="5950152" cy="380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35ea729396_0_1"/>
          <p:cNvSpPr txBox="1"/>
          <p:nvPr>
            <p:ph type="title"/>
          </p:nvPr>
        </p:nvSpPr>
        <p:spPr>
          <a:xfrm>
            <a:off x="342972" y="205975"/>
            <a:ext cx="80115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Multi‑Leader Replication – Overview</a:t>
            </a:r>
            <a:endParaRPr/>
          </a:p>
        </p:txBody>
      </p:sp>
      <p:pic>
        <p:nvPicPr>
          <p:cNvPr id="183" name="Google Shape;183;g335ea729396_0_1" title="Screenshot 2025-05-14 at 4.03.09 p.m..png"/>
          <p:cNvPicPr preferRelativeResize="0"/>
          <p:nvPr/>
        </p:nvPicPr>
        <p:blipFill>
          <a:blip r:embed="rId3">
            <a:alphaModFix/>
          </a:blip>
          <a:stretch>
            <a:fillRect/>
          </a:stretch>
        </p:blipFill>
        <p:spPr>
          <a:xfrm>
            <a:off x="652748" y="1063222"/>
            <a:ext cx="6714776" cy="3388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342971" y="205975"/>
            <a:ext cx="86886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Multi‑Leader Replication – Overview</a:t>
            </a:r>
            <a:endParaRPr/>
          </a:p>
        </p:txBody>
      </p:sp>
      <p:sp>
        <p:nvSpPr>
          <p:cNvPr id="190" name="Google Shape;190;p11"/>
          <p:cNvSpPr txBox="1"/>
          <p:nvPr>
            <p:ph idx="1" type="body"/>
          </p:nvPr>
        </p:nvSpPr>
        <p:spPr>
          <a:xfrm>
            <a:off x="342971" y="1200150"/>
            <a:ext cx="83673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Allow writes on several leaders; each leader is a follower to others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Shines in multi‑datacenter and offline‑first use‑cases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Pros: local latency, continued writes during DC outage</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Cons: write conflicts, subtle config pitfalls, split‑brain risks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35ea729396_0_8"/>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Multi‑Leader Topologies</a:t>
            </a:r>
            <a:endParaRPr/>
          </a:p>
        </p:txBody>
      </p:sp>
      <p:pic>
        <p:nvPicPr>
          <p:cNvPr descr="fig_page_25.png" id="197" name="Google Shape;197;g335ea729396_0_8"/>
          <p:cNvPicPr preferRelativeResize="0"/>
          <p:nvPr/>
        </p:nvPicPr>
        <p:blipFill rotWithShape="1">
          <a:blip r:embed="rId3">
            <a:alphaModFix/>
          </a:blip>
          <a:srcRect b="0" l="0" r="0" t="0"/>
          <a:stretch/>
        </p:blipFill>
        <p:spPr>
          <a:xfrm>
            <a:off x="899827" y="1602806"/>
            <a:ext cx="6506662" cy="180741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Multi‑Leader Topologies</a:t>
            </a:r>
            <a:endParaRPr/>
          </a:p>
        </p:txBody>
      </p:sp>
      <p:sp>
        <p:nvSpPr>
          <p:cNvPr id="204" name="Google Shape;204;p12"/>
          <p:cNvSpPr txBox="1"/>
          <p:nvPr>
            <p:ph idx="1" type="body"/>
          </p:nvPr>
        </p:nvSpPr>
        <p:spPr>
          <a:xfrm>
            <a:off x="342971" y="1200150"/>
            <a:ext cx="83328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Common shapes (Fig 5‑8):  </a:t>
            </a:r>
            <a:endParaRPr sz="2000">
              <a:latin typeface="Arial"/>
              <a:ea typeface="Arial"/>
              <a:cs typeface="Arial"/>
              <a:sym typeface="Arial"/>
            </a:endParaRPr>
          </a:p>
          <a:p>
            <a:pPr indent="-298450" lvl="1" marL="742950" rtl="0" algn="l">
              <a:spcBef>
                <a:spcPts val="0"/>
              </a:spcBef>
              <a:spcAft>
                <a:spcPts val="0"/>
              </a:spcAft>
              <a:buClr>
                <a:schemeClr val="dk1"/>
              </a:buClr>
              <a:buSzPts val="2000"/>
              <a:buChar char="–"/>
            </a:pPr>
            <a:r>
              <a:rPr lang="en-US" sz="2000">
                <a:latin typeface="Arial"/>
                <a:ea typeface="Arial"/>
                <a:cs typeface="Arial"/>
                <a:sym typeface="Arial"/>
              </a:rPr>
              <a:t>• Circular chain  </a:t>
            </a:r>
            <a:endParaRPr sz="2000">
              <a:latin typeface="Arial"/>
              <a:ea typeface="Arial"/>
              <a:cs typeface="Arial"/>
              <a:sym typeface="Arial"/>
            </a:endParaRPr>
          </a:p>
          <a:p>
            <a:pPr indent="-298450" lvl="1" marL="742950" rtl="0" algn="l">
              <a:spcBef>
                <a:spcPts val="0"/>
              </a:spcBef>
              <a:spcAft>
                <a:spcPts val="0"/>
              </a:spcAft>
              <a:buClr>
                <a:schemeClr val="dk1"/>
              </a:buClr>
              <a:buSzPts val="2000"/>
              <a:buChar char="–"/>
            </a:pPr>
            <a:r>
              <a:rPr lang="en-US" sz="2000">
                <a:latin typeface="Arial"/>
                <a:ea typeface="Arial"/>
                <a:cs typeface="Arial"/>
                <a:sym typeface="Arial"/>
              </a:rPr>
              <a:t>• Star / tree  </a:t>
            </a:r>
            <a:endParaRPr sz="2000">
              <a:latin typeface="Arial"/>
              <a:ea typeface="Arial"/>
              <a:cs typeface="Arial"/>
              <a:sym typeface="Arial"/>
            </a:endParaRPr>
          </a:p>
          <a:p>
            <a:pPr indent="-298450" lvl="1" marL="742950" rtl="0" algn="l">
              <a:spcBef>
                <a:spcPts val="0"/>
              </a:spcBef>
              <a:spcAft>
                <a:spcPts val="0"/>
              </a:spcAft>
              <a:buClr>
                <a:schemeClr val="dk1"/>
              </a:buClr>
              <a:buSzPts val="2000"/>
              <a:buChar char="–"/>
            </a:pPr>
            <a:r>
              <a:rPr lang="en-US" sz="2000">
                <a:latin typeface="Arial"/>
                <a:ea typeface="Arial"/>
                <a:cs typeface="Arial"/>
                <a:sym typeface="Arial"/>
              </a:rPr>
              <a:t>• All‑to‑all mesh</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Topology affects latency, failure tolerance, conflict frequency</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Writes forwarded along path; tags prevent infinite loops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Dense mesh tolerates node loss but risks overtaking writes (Fig 5‑9)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35ea729396_0_15"/>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Write Conflicts in Multi‑Leader</a:t>
            </a:r>
            <a:endParaRPr/>
          </a:p>
        </p:txBody>
      </p:sp>
      <p:pic>
        <p:nvPicPr>
          <p:cNvPr descr="fig_page_21.png" id="211" name="Google Shape;211;g335ea729396_0_15"/>
          <p:cNvPicPr preferRelativeResize="0"/>
          <p:nvPr/>
        </p:nvPicPr>
        <p:blipFill rotWithShape="1">
          <a:blip r:embed="rId3">
            <a:alphaModFix/>
          </a:blip>
          <a:srcRect b="0" l="0" r="0" t="0"/>
          <a:stretch/>
        </p:blipFill>
        <p:spPr>
          <a:xfrm>
            <a:off x="773750" y="992775"/>
            <a:ext cx="7162978" cy="3700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Key Concepts – What &amp; Why</a:t>
            </a:r>
            <a:endParaRPr/>
          </a:p>
        </p:txBody>
      </p:sp>
      <p:sp>
        <p:nvSpPr>
          <p:cNvPr id="92" name="Google Shape;92;p2"/>
          <p:cNvSpPr txBox="1"/>
          <p:nvPr>
            <p:ph idx="1" type="body"/>
          </p:nvPr>
        </p:nvSpPr>
        <p:spPr>
          <a:xfrm>
            <a:off x="342971" y="1200150"/>
            <a:ext cx="8359500" cy="33945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Replication = copying the same dataset to multiple nodes that communicate over a network</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Primary goals:  </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Lower latency by putting data closer to users</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Raise availability by surviving failures </a:t>
            </a:r>
            <a:endParaRPr sz="2000">
              <a:latin typeface="Arial"/>
              <a:ea typeface="Arial"/>
              <a:cs typeface="Arial"/>
              <a:sym typeface="Arial"/>
            </a:endParaRPr>
          </a:p>
          <a:p>
            <a:pPr indent="-298450" lvl="1" marL="742950" rtl="0" algn="l">
              <a:spcBef>
                <a:spcPts val="1200"/>
              </a:spcBef>
              <a:spcAft>
                <a:spcPts val="0"/>
              </a:spcAft>
              <a:buClr>
                <a:schemeClr val="dk1"/>
              </a:buClr>
              <a:buSzPts val="2000"/>
              <a:buChar char="–"/>
            </a:pPr>
            <a:r>
              <a:rPr lang="en-US" sz="2000">
                <a:latin typeface="Arial"/>
                <a:ea typeface="Arial"/>
                <a:cs typeface="Arial"/>
                <a:sym typeface="Arial"/>
              </a:rPr>
              <a:t>Scale reads by load‑balancing queries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Secondary goal: Disconnected operation (e.g. mobile, field devices)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BUT: Copies must cope with faults &amp; concurrency → trade‑offs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Write Conflicts in Multi‑Leader</a:t>
            </a:r>
            <a:endParaRPr/>
          </a:p>
        </p:txBody>
      </p:sp>
      <p:sp>
        <p:nvSpPr>
          <p:cNvPr id="218" name="Google Shape;218;p13"/>
          <p:cNvSpPr txBox="1"/>
          <p:nvPr>
            <p:ph idx="1" type="body"/>
          </p:nvPr>
        </p:nvSpPr>
        <p:spPr>
          <a:xfrm>
            <a:off x="342972" y="1200150"/>
            <a:ext cx="80919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Concurrent writes to same record create conflicts (Fig 5‑7)</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Sync detection ⇒ kills latency benefit; therefore detection is async</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Strategies:  • Conflict avoidance via record‑sharding  • Custom resolution at write or read time  • Automatic CRDT/OT merge</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LWW is dangerous → silent data loss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342971" y="205975"/>
            <a:ext cx="85278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Leaderless Replication – Quorums</a:t>
            </a:r>
            <a:endParaRPr/>
          </a:p>
        </p:txBody>
      </p:sp>
      <p:pic>
        <p:nvPicPr>
          <p:cNvPr descr="fig_page_28.png" id="225" name="Google Shape;225;p14"/>
          <p:cNvPicPr preferRelativeResize="0"/>
          <p:nvPr/>
        </p:nvPicPr>
        <p:blipFill rotWithShape="1">
          <a:blip r:embed="rId3">
            <a:alphaModFix/>
          </a:blip>
          <a:srcRect b="0" l="0" r="0" t="0"/>
          <a:stretch/>
        </p:blipFill>
        <p:spPr>
          <a:xfrm>
            <a:off x="766715" y="1383075"/>
            <a:ext cx="6990977" cy="3815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35ea729396_0_63"/>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sz="3200">
                <a:latin typeface="Arial"/>
                <a:ea typeface="Arial"/>
                <a:cs typeface="Arial"/>
                <a:sym typeface="Arial"/>
              </a:rPr>
              <a:t>Leaderless Replication – Quorums</a:t>
            </a:r>
            <a:endParaRPr/>
          </a:p>
        </p:txBody>
      </p:sp>
      <p:sp>
        <p:nvSpPr>
          <p:cNvPr id="232" name="Google Shape;232;g335ea729396_0_63"/>
          <p:cNvSpPr txBox="1"/>
          <p:nvPr>
            <p:ph idx="1" type="body"/>
          </p:nvPr>
        </p:nvSpPr>
        <p:spPr>
          <a:xfrm>
            <a:off x="342972" y="1200150"/>
            <a:ext cx="77247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Dynamo‑style: client writes to any N replicas, succeeds after W acks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Client reads R replicas in parallel → returns newest version</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Requirement W + R &gt; N ⇒ sets of replicas overlap (Fig 5‑10/11)</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Benefits: high write availability, no failover needed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5"/>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Quorum Maths &amp; Trade‑offs</a:t>
            </a:r>
            <a:endParaRPr/>
          </a:p>
        </p:txBody>
      </p:sp>
      <p:sp>
        <p:nvSpPr>
          <p:cNvPr id="239" name="Google Shape;239;p15"/>
          <p:cNvSpPr txBox="1"/>
          <p:nvPr>
            <p:ph idx="1" type="body"/>
          </p:nvPr>
        </p:nvSpPr>
        <p:spPr>
          <a:xfrm>
            <a:off x="342971" y="1200150"/>
            <a:ext cx="81951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Tuning: smaller W or R → lower latency but more stale reads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Larger N improves durability but raises resource cost</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Strict quorum vs sloppy quorum + hinted handoff</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Edge cases still exist: concurrent writes, replica restore, clock skew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Concurrent Writes &amp; Siblings</a:t>
            </a:r>
            <a:endParaRPr/>
          </a:p>
        </p:txBody>
      </p:sp>
      <p:sp>
        <p:nvSpPr>
          <p:cNvPr id="246" name="Google Shape;246;p16"/>
          <p:cNvSpPr txBox="1"/>
          <p:nvPr>
            <p:ph idx="1" type="body"/>
          </p:nvPr>
        </p:nvSpPr>
        <p:spPr>
          <a:xfrm>
            <a:off x="342972" y="1200150"/>
            <a:ext cx="78624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Multiple versions (siblings) stored when writes arrive concurrently (Fig 5‑12)</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Clients must merge values or risk lost updates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Common merge: union sets, maintain tombstones for deletes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Automatic resolution via CRDTs increasingly common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Summary &amp; Takeaways</a:t>
            </a:r>
            <a:endParaRPr/>
          </a:p>
        </p:txBody>
      </p:sp>
      <p:sp>
        <p:nvSpPr>
          <p:cNvPr id="253" name="Google Shape;253;p18"/>
          <p:cNvSpPr txBox="1"/>
          <p:nvPr>
            <p:ph idx="1" type="body"/>
          </p:nvPr>
        </p:nvSpPr>
        <p:spPr>
          <a:xfrm>
            <a:off x="342975" y="1200150"/>
            <a:ext cx="79554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Single‑leader – simple, strong ordering, but leader is bottleneck</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Multi‑leader – local writes &amp; offline sync, requires conflict handling</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Leaderless – highest availability, probabilistic consistency</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Choose consistency level per use‑case, measure replication lag</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Replication is the </a:t>
            </a:r>
            <a:r>
              <a:rPr b="1" lang="en-US" sz="2000">
                <a:latin typeface="Arial"/>
                <a:ea typeface="Arial"/>
                <a:cs typeface="Arial"/>
                <a:sym typeface="Arial"/>
              </a:rPr>
              <a:t>first</a:t>
            </a:r>
            <a:r>
              <a:rPr lang="en-US" sz="2000">
                <a:latin typeface="Arial"/>
                <a:ea typeface="Arial"/>
                <a:cs typeface="Arial"/>
                <a:sym typeface="Arial"/>
              </a:rPr>
              <a:t> step toward distributed transactions &amp; consensus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Questions &amp; Discussion</a:t>
            </a:r>
            <a:endParaRPr/>
          </a:p>
        </p:txBody>
      </p:sp>
      <p:sp>
        <p:nvSpPr>
          <p:cNvPr id="260" name="Google Shape;260;p19"/>
          <p:cNvSpPr txBox="1"/>
          <p:nvPr>
            <p:ph idx="1" type="body"/>
          </p:nvPr>
        </p:nvSpPr>
        <p:spPr>
          <a:xfrm>
            <a:off x="342972" y="1200150"/>
            <a:ext cx="81147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What trade‑off surprised you the most?</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How would </a:t>
            </a:r>
            <a:r>
              <a:rPr b="1" i="1" lang="en-US" sz="2000">
                <a:latin typeface="Arial"/>
                <a:ea typeface="Arial"/>
                <a:cs typeface="Arial"/>
                <a:sym typeface="Arial"/>
              </a:rPr>
              <a:t>your</a:t>
            </a:r>
            <a:r>
              <a:rPr lang="en-US" sz="2000">
                <a:latin typeface="Arial"/>
                <a:ea typeface="Arial"/>
                <a:cs typeface="Arial"/>
                <a:sym typeface="Arial"/>
              </a:rPr>
              <a:t> current project benefit—or suffer—from a different replication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b="1" lang="en-US" sz="3200">
                <a:latin typeface="Arial"/>
                <a:ea typeface="Arial"/>
                <a:cs typeface="Arial"/>
                <a:sym typeface="Arial"/>
              </a:rPr>
              <a:t>Key Concepts – Types of Guarantees</a:t>
            </a:r>
            <a:endParaRPr/>
          </a:p>
        </p:txBody>
      </p:sp>
      <p:sp>
        <p:nvSpPr>
          <p:cNvPr id="99" name="Google Shape;99;p3"/>
          <p:cNvSpPr txBox="1"/>
          <p:nvPr>
            <p:ph idx="1" type="body"/>
          </p:nvPr>
        </p:nvSpPr>
        <p:spPr>
          <a:xfrm>
            <a:off x="342972" y="1200150"/>
            <a:ext cx="80853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Durability – once an ack is returned the data should not disappear</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Consistency model – what a client is allowed to observe when replicas lag (strong, eventual, read‑after‑write, etc.)</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Failover – automatic vs manual promotion when a replica dies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Synchronous vs Asynchronous replication – blocking vs non‑blocking write path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35ea729396_0_22"/>
          <p:cNvSpPr txBox="1"/>
          <p:nvPr>
            <p:ph type="title"/>
          </p:nvPr>
        </p:nvSpPr>
        <p:spPr>
          <a:xfrm>
            <a:off x="342971" y="205975"/>
            <a:ext cx="82584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Single‑Leader Replication – Architecture</a:t>
            </a:r>
            <a:endParaRPr/>
          </a:p>
        </p:txBody>
      </p:sp>
      <p:sp>
        <p:nvSpPr>
          <p:cNvPr id="106" name="Google Shape;106;g335ea729396_0_22"/>
          <p:cNvSpPr txBox="1"/>
          <p:nvPr>
            <p:ph idx="1" type="body"/>
          </p:nvPr>
        </p:nvSpPr>
        <p:spPr>
          <a:xfrm>
            <a:off x="342971" y="1200150"/>
            <a:ext cx="85326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One replica is elected leader / primary</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All writes flow through the leader → ordered log</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Followers (read replicas) stream change‑log and apply in same order</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Clients may read from leader or followers (with caveats)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342971" y="205975"/>
            <a:ext cx="82584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Single‑Leader Replication – Architecture</a:t>
            </a:r>
            <a:endParaRPr/>
          </a:p>
        </p:txBody>
      </p:sp>
      <p:pic>
        <p:nvPicPr>
          <p:cNvPr descr="fig_page_3.png" id="113" name="Google Shape;113;p4"/>
          <p:cNvPicPr preferRelativeResize="0"/>
          <p:nvPr/>
        </p:nvPicPr>
        <p:blipFill rotWithShape="1">
          <a:blip r:embed="rId3">
            <a:alphaModFix/>
          </a:blip>
          <a:srcRect b="0" l="0" r="0" t="0"/>
          <a:stretch/>
        </p:blipFill>
        <p:spPr>
          <a:xfrm>
            <a:off x="500863" y="1299425"/>
            <a:ext cx="7681903" cy="2467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5"/>
          <p:cNvSpPr txBox="1"/>
          <p:nvPr>
            <p:ph type="title"/>
          </p:nvPr>
        </p:nvSpPr>
        <p:spPr>
          <a:xfrm>
            <a:off x="342972" y="205975"/>
            <a:ext cx="77733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Sync vs Async Replication</a:t>
            </a:r>
            <a:endParaRPr/>
          </a:p>
        </p:txBody>
      </p:sp>
      <p:pic>
        <p:nvPicPr>
          <p:cNvPr descr="fig_page_4.png" id="120" name="Google Shape;120;p5"/>
          <p:cNvPicPr preferRelativeResize="0"/>
          <p:nvPr/>
        </p:nvPicPr>
        <p:blipFill rotWithShape="1">
          <a:blip r:embed="rId3">
            <a:alphaModFix/>
          </a:blip>
          <a:srcRect b="0" l="0" r="0" t="0"/>
          <a:stretch/>
        </p:blipFill>
        <p:spPr>
          <a:xfrm>
            <a:off x="515288" y="1184000"/>
            <a:ext cx="7773250" cy="3044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35ea729396_0_30"/>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Sync vs Async Replication</a:t>
            </a:r>
            <a:endParaRPr/>
          </a:p>
        </p:txBody>
      </p:sp>
      <p:sp>
        <p:nvSpPr>
          <p:cNvPr id="127" name="Google Shape;127;g335ea729396_0_30"/>
          <p:cNvSpPr txBox="1"/>
          <p:nvPr>
            <p:ph idx="1" type="body"/>
          </p:nvPr>
        </p:nvSpPr>
        <p:spPr>
          <a:xfrm>
            <a:off x="342972" y="1200150"/>
            <a:ext cx="81573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Synchronous: leader waits for ≥1 follower ack before committing</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Guarantee: replica is up‑to‑date → no data loss on leader crash</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Cost: higher latency, system stalls if sync replica is slow/unreachable</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Asynchronous: leader returns immediately</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Advantage: low latency, survives follower outages; Risk: lost writes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Follower Setup &amp; Recovery</a:t>
            </a:r>
            <a:endParaRPr/>
          </a:p>
        </p:txBody>
      </p:sp>
      <p:sp>
        <p:nvSpPr>
          <p:cNvPr id="134" name="Google Shape;134;p6"/>
          <p:cNvSpPr txBox="1"/>
          <p:nvPr>
            <p:ph idx="1" type="body"/>
          </p:nvPr>
        </p:nvSpPr>
        <p:spPr>
          <a:xfrm>
            <a:off x="342975" y="1200150"/>
            <a:ext cx="88011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Create consistent snapshot of leader without long downtime</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Ship snapshot to new node, then catch‑up via replication log</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Follower failure ⇒ replay log from last processed LSN / binlog pos</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Leader failure ⇒ failover: elect new leader, re‑point clients, discard or reconcile unreplicated writes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342986" y="205978"/>
            <a:ext cx="6173700" cy="85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b="1" lang="en-US" sz="3200">
                <a:latin typeface="Arial"/>
                <a:ea typeface="Arial"/>
                <a:cs typeface="Arial"/>
                <a:sym typeface="Arial"/>
              </a:rPr>
              <a:t>Implementation Techniques</a:t>
            </a:r>
            <a:endParaRPr/>
          </a:p>
        </p:txBody>
      </p:sp>
      <p:sp>
        <p:nvSpPr>
          <p:cNvPr id="141" name="Google Shape;141;p7"/>
          <p:cNvSpPr txBox="1"/>
          <p:nvPr>
            <p:ph idx="1" type="body"/>
          </p:nvPr>
        </p:nvSpPr>
        <p:spPr>
          <a:xfrm>
            <a:off x="342972" y="1200150"/>
            <a:ext cx="8157300" cy="3394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US" sz="2000">
                <a:latin typeface="Arial"/>
                <a:ea typeface="Arial"/>
                <a:cs typeface="Arial"/>
                <a:sym typeface="Arial"/>
              </a:rPr>
              <a:t>Statement‑based – ship original SQL; brittle with nondeterminism</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Write‑Ahead Log (WAL) shipping – physical block changes; tight coupling to storage engine version</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Logical / Row‑based logs – per‑row ‘before/after’; decoupled from storage, great for CDC</a:t>
            </a:r>
            <a:endParaRPr/>
          </a:p>
          <a:p>
            <a:pPr indent="-342900" lvl="0" marL="342900" rtl="0" algn="l">
              <a:spcBef>
                <a:spcPts val="1200"/>
              </a:spcBef>
              <a:spcAft>
                <a:spcPts val="0"/>
              </a:spcAft>
              <a:buClr>
                <a:schemeClr val="dk1"/>
              </a:buClr>
              <a:buSzPts val="2000"/>
              <a:buChar char="•"/>
            </a:pPr>
            <a:r>
              <a:rPr lang="en-US" sz="2000">
                <a:latin typeface="Arial"/>
                <a:ea typeface="Arial"/>
                <a:cs typeface="Arial"/>
                <a:sym typeface="Arial"/>
              </a:rPr>
              <a:t>Trigger‑based – application‑level hooks when built‑ins fall short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