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6" roundtripDataSignature="AMtx7mjpc6TbzJe1OKu2EFjUeW350OmU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 name="Google Shape;82;p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US" sz="1400"/>
              <a:t>INTRO &amp; ROADMAP</a:t>
            </a:r>
            <a:endParaRPr/>
          </a:p>
          <a:p>
            <a:pPr indent="0" lvl="0" marL="0" rtl="0" algn="l">
              <a:spcBef>
                <a:spcPts val="0"/>
              </a:spcBef>
              <a:spcAft>
                <a:spcPts val="0"/>
              </a:spcAft>
              <a:buNone/>
            </a:pPr>
            <a:r>
              <a:t/>
            </a:r>
            <a:endParaRPr b="1"/>
          </a:p>
          <a:p>
            <a:pPr indent="0" lvl="0" marL="0" rtl="0" algn="l">
              <a:spcBef>
                <a:spcPts val="0"/>
              </a:spcBef>
              <a:spcAft>
                <a:spcPts val="0"/>
              </a:spcAft>
              <a:buNone/>
            </a:pPr>
            <a:r>
              <a:rPr lang="en-US" sz="1400"/>
              <a:t>Today we tackle Chapter 6 of *Designing Data‑Intensive Applications*—the chapter on </a:t>
            </a:r>
            <a:r>
              <a:rPr b="1" lang="en-US" sz="1400"/>
              <a:t>partitioning</a:t>
            </a:r>
            <a:r>
              <a:rPr lang="en-US" sz="1400"/>
              <a:t> (aka *sharding*). Partitioning is what lets Netflix, Amazon, and your own analytics pipeline scale from one box to thousands while staying fast and reliable.</a:t>
            </a:r>
            <a:endParaRPr/>
          </a:p>
          <a:p>
            <a:pPr indent="0" lvl="0" marL="0" rtl="0" algn="l">
              <a:spcBef>
                <a:spcPts val="0"/>
              </a:spcBef>
              <a:spcAft>
                <a:spcPts val="0"/>
              </a:spcAft>
              <a:buNone/>
            </a:pPr>
            <a:r>
              <a:t/>
            </a:r>
            <a:endParaRPr sz="1400"/>
          </a:p>
          <a:p>
            <a:pPr indent="0" lvl="0" marL="0" rtl="0" algn="l">
              <a:spcBef>
                <a:spcPts val="0"/>
              </a:spcBef>
              <a:spcAft>
                <a:spcPts val="0"/>
              </a:spcAft>
              <a:buNone/>
            </a:pPr>
            <a:r>
              <a:rPr lang="en-US" sz="1400"/>
              <a:t>We’ll move in five acts: first, *why* we partition; second, the two main families—range and hash—using the book’s diagrams; third, how secondary indexes interact with those schemes; fourth, rebalancing and request routing; and finally, hot‑spot detection and mitigation.</a:t>
            </a:r>
            <a:endParaRPr/>
          </a:p>
          <a:p>
            <a:pPr indent="0" lvl="0" marL="0" rtl="0" algn="l">
              <a:spcBef>
                <a:spcPts val="0"/>
              </a:spcBef>
              <a:spcAft>
                <a:spcPts val="0"/>
              </a:spcAft>
              <a:buNone/>
            </a:pPr>
            <a:r>
              <a:t/>
            </a:r>
            <a:endParaRPr sz="1400"/>
          </a:p>
          <a:p>
            <a:pPr indent="0" lvl="0" marL="0" rtl="0" algn="l">
              <a:spcBef>
                <a:spcPts val="0"/>
              </a:spcBef>
              <a:spcAft>
                <a:spcPts val="0"/>
              </a:spcAft>
              <a:buNone/>
            </a:pPr>
            <a:r>
              <a:rPr lang="en-US" sz="1400"/>
              <a:t>Each slide’s notes—like this one—are a full script you can read verbatim. Bold phrases are emphasis cues, not markdown. Feel free to park questions; we have a Q &amp; A slide at the end. Ready? Let’s dive into the motivation for partitioning.</a:t>
            </a:r>
            <a:endParaRPr/>
          </a:p>
        </p:txBody>
      </p:sp>
      <p:sp>
        <p:nvSpPr>
          <p:cNvPr id="83" name="Google Shape;83;p1: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 name="Google Shape;146;p1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US" sz="1400"/>
              <a:t>FIGURE 6‑3 WALK‑THROUGH</a:t>
            </a:r>
            <a:endParaRPr/>
          </a:p>
          <a:p>
            <a:pPr indent="0" lvl="0" marL="0" rtl="0" algn="l">
              <a:spcBef>
                <a:spcPts val="0"/>
              </a:spcBef>
              <a:spcAft>
                <a:spcPts val="0"/>
              </a:spcAft>
              <a:buNone/>
            </a:pPr>
            <a:r>
              <a:t/>
            </a:r>
            <a:endParaRPr b="1" sz="1400"/>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 </a:t>
            </a:r>
            <a:r>
              <a:rPr b="1" lang="en-US" sz="1100">
                <a:solidFill>
                  <a:schemeClr val="dk1"/>
                </a:solidFill>
              </a:rPr>
              <a:t>Begin on the left.</a:t>
            </a:r>
            <a:r>
              <a:rPr lang="en-US" sz="1100">
                <a:solidFill>
                  <a:schemeClr val="dk1"/>
                </a:solidFill>
              </a:rPr>
              <a:t>  Each line is an ISO timestamp—six consecutive seconds on 19 Apr 2014.  Notice they’re perfectly ordered.</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 </a:t>
            </a:r>
            <a:r>
              <a:rPr b="1" lang="en-US" sz="1100">
                <a:solidFill>
                  <a:schemeClr val="dk1"/>
                </a:solidFill>
              </a:rPr>
              <a:t>Follow the arrows.</a:t>
            </a:r>
            <a:r>
              <a:rPr lang="en-US" sz="1100">
                <a:solidFill>
                  <a:schemeClr val="dk1"/>
                </a:solidFill>
              </a:rPr>
              <a:t>  We run the key through MD5 and take the first two bytes, producing an integer between 0 and 65 535.  The examples become </a:t>
            </a:r>
            <a:r>
              <a:rPr b="1" lang="en-US" sz="1100">
                <a:solidFill>
                  <a:schemeClr val="dk1"/>
                </a:solidFill>
              </a:rPr>
              <a:t>7 372 → 18 805 → 50 537 → 31 579 → 62 253 → 24 510</a:t>
            </a:r>
            <a:r>
              <a:rPr lang="en-US" sz="1100">
                <a:solidFill>
                  <a:schemeClr val="dk1"/>
                </a:solidFill>
              </a:rPr>
              <a:t>— completely scrambled relative to the original order.</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 </a:t>
            </a:r>
            <a:r>
              <a:rPr b="1" lang="en-US" sz="1100">
                <a:solidFill>
                  <a:schemeClr val="dk1"/>
                </a:solidFill>
              </a:rPr>
              <a:t>Shift your eyes to the bar at the bottom.</a:t>
            </a:r>
            <a:r>
              <a:rPr lang="en-US" sz="1100">
                <a:solidFill>
                  <a:schemeClr val="dk1"/>
                </a:solidFill>
              </a:rPr>
              <a:t>  The 0-to-65 535 hash-space is sliced into </a:t>
            </a:r>
            <a:r>
              <a:rPr b="1" lang="en-US" sz="1100">
                <a:solidFill>
                  <a:schemeClr val="dk1"/>
                </a:solidFill>
              </a:rPr>
              <a:t>eight equal chunks</a:t>
            </a:r>
            <a:r>
              <a:rPr lang="en-US" sz="1100">
                <a:solidFill>
                  <a:schemeClr val="dk1"/>
                </a:solidFill>
              </a:rPr>
              <a:t>: p0 (0-16 383), p1 (16 384-32 767), p2, and so on up to p7 (57 344-65 535).</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 </a:t>
            </a:r>
            <a:r>
              <a:rPr b="1" lang="en-US" sz="1100">
                <a:solidFill>
                  <a:schemeClr val="dk1"/>
                </a:solidFill>
              </a:rPr>
              <a:t>Watch the arrows land.</a:t>
            </a:r>
            <a:r>
              <a:rPr lang="en-US" sz="1100">
                <a:solidFill>
                  <a:schemeClr val="dk1"/>
                </a:solidFill>
              </a:rPr>
              <a:t>  7 372 falls into p0, 18 805 into p1, 50 537 into p3, 31 579 back into p1, 62 253 into p6, 24 510 into p1 again.  The key point: </a:t>
            </a:r>
            <a:r>
              <a:rPr b="1" lang="en-US" sz="1100">
                <a:solidFill>
                  <a:schemeClr val="dk1"/>
                </a:solidFill>
              </a:rPr>
              <a:t>adjacent timestamps scatter widely, so no single partition absorbs all the writes.</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 Wrap up by stressing that this “blender” effect is why hash partitioning excels at taming hot keys in write-heavy systems.</a:t>
            </a:r>
            <a:endParaRPr sz="1100">
              <a:solidFill>
                <a:schemeClr val="dk1"/>
              </a:solidFill>
            </a:endParaRPr>
          </a:p>
          <a:p>
            <a:pPr indent="0" lvl="0" marL="0" rtl="0" algn="l">
              <a:spcBef>
                <a:spcPts val="1200"/>
              </a:spcBef>
              <a:spcAft>
                <a:spcPts val="0"/>
              </a:spcAft>
              <a:buNone/>
            </a:pPr>
            <a:r>
              <a:t/>
            </a:r>
            <a:endParaRPr/>
          </a:p>
        </p:txBody>
      </p:sp>
      <p:sp>
        <p:nvSpPr>
          <p:cNvPr id="147" name="Google Shape;147;p10: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1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US" sz="1400"/>
              <a:t>LOCAL SECONDARY INDEXES</a:t>
            </a:r>
            <a:endParaRPr/>
          </a:p>
          <a:p>
            <a:pPr indent="0" lvl="0" marL="0" rtl="0" algn="l">
              <a:spcBef>
                <a:spcPts val="0"/>
              </a:spcBef>
              <a:spcAft>
                <a:spcPts val="0"/>
              </a:spcAft>
              <a:buNone/>
            </a:pPr>
            <a:r>
              <a:t/>
            </a:r>
            <a:endParaRPr b="1" sz="1400"/>
          </a:p>
          <a:p>
            <a:pPr indent="0" lvl="0" marL="0" rtl="0" algn="l">
              <a:spcBef>
                <a:spcPts val="0"/>
              </a:spcBef>
              <a:spcAft>
                <a:spcPts val="0"/>
              </a:spcAft>
              <a:buNone/>
            </a:pPr>
            <a:r>
              <a:rPr lang="en-US" sz="1400"/>
              <a:t>Index lives beside each document shard. Writes update row and index atomically in one place—fast and strongly consistent. Downside: a query like “color = red” must scatter to all shards, collect their slices, and merge. MongoDB’s default index strategy is local for exactly this simplicity.</a:t>
            </a:r>
            <a:endParaRPr/>
          </a:p>
        </p:txBody>
      </p:sp>
      <p:sp>
        <p:nvSpPr>
          <p:cNvPr id="155" name="Google Shape;155;p11: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1" name="Google Shape;161;p1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100">
                <a:solidFill>
                  <a:schemeClr val="dk1"/>
                </a:solidFill>
              </a:rPr>
              <a:t>FIGURE 6-4 WALK-THROUGH</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 </a:t>
            </a:r>
            <a:r>
              <a:rPr b="1" lang="en-US" sz="1100">
                <a:solidFill>
                  <a:schemeClr val="dk1"/>
                </a:solidFill>
              </a:rPr>
              <a:t>Zoom in on the left box—Partition 0.</a:t>
            </a:r>
            <a:r>
              <a:rPr lang="en-US" sz="1100">
                <a:solidFill>
                  <a:schemeClr val="dk1"/>
                </a:solidFill>
              </a:rPr>
              <a:t>  Its </a:t>
            </a:r>
            <a:r>
              <a:rPr i="1" lang="en-US" sz="1100">
                <a:solidFill>
                  <a:schemeClr val="dk1"/>
                </a:solidFill>
              </a:rPr>
              <a:t>primary-key index</a:t>
            </a:r>
            <a:r>
              <a:rPr lang="en-US" sz="1100">
                <a:solidFill>
                  <a:schemeClr val="dk1"/>
                </a:solidFill>
              </a:rPr>
              <a:t> maps row-id 191, 214, 306 to full car documents.  Beneath that, a </a:t>
            </a:r>
            <a:r>
              <a:rPr i="1" lang="en-US" sz="1100">
                <a:solidFill>
                  <a:schemeClr val="dk1"/>
                </a:solidFill>
              </a:rPr>
              <a:t>local secondary index</a:t>
            </a:r>
            <a:r>
              <a:rPr lang="en-US" sz="1100">
                <a:solidFill>
                  <a:schemeClr val="dk1"/>
                </a:solidFill>
              </a:rPr>
              <a:t> lists </a:t>
            </a:r>
            <a:r>
              <a:rPr b="1" lang="en-US" sz="1100">
                <a:solidFill>
                  <a:schemeClr val="dk1"/>
                </a:solidFill>
              </a:rPr>
              <a:t>color:red → [191, 306]</a:t>
            </a:r>
            <a:r>
              <a:rPr lang="en-US" sz="1100">
                <a:solidFill>
                  <a:schemeClr val="dk1"/>
                </a:solidFill>
              </a:rPr>
              <a:t>—meaning “red” cars </a:t>
            </a:r>
            <a:r>
              <a:rPr i="1" lang="en-US" sz="1100">
                <a:solidFill>
                  <a:schemeClr val="dk1"/>
                </a:solidFill>
              </a:rPr>
              <a:t>within this partition only</a:t>
            </a:r>
            <a:r>
              <a:rPr lang="en-US" sz="1100">
                <a:solidFill>
                  <a:schemeClr val="dk1"/>
                </a:solidFill>
              </a:rPr>
              <a:t>.</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 </a:t>
            </a:r>
            <a:r>
              <a:rPr b="1" lang="en-US" sz="1100">
                <a:solidFill>
                  <a:schemeClr val="dk1"/>
                </a:solidFill>
              </a:rPr>
              <a:t>Now glance right—Partition 1.</a:t>
            </a:r>
            <a:r>
              <a:rPr lang="en-US" sz="1100">
                <a:solidFill>
                  <a:schemeClr val="dk1"/>
                </a:solidFill>
              </a:rPr>
              <a:t>  Same structure, but here </a:t>
            </a:r>
            <a:r>
              <a:rPr b="1" lang="en-US" sz="1100">
                <a:solidFill>
                  <a:schemeClr val="dk1"/>
                </a:solidFill>
              </a:rPr>
              <a:t>color:red → [768]</a:t>
            </a:r>
            <a:r>
              <a:rPr lang="en-US" sz="1100">
                <a:solidFill>
                  <a:schemeClr val="dk1"/>
                </a:solidFill>
              </a:rPr>
              <a:t>.  Crucially, neither partition knows about the other’s red cars because indexes are co-located with their documents.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 </a:t>
            </a:r>
            <a:r>
              <a:rPr b="1" lang="en-US" sz="1100">
                <a:solidFill>
                  <a:schemeClr val="dk1"/>
                </a:solidFill>
              </a:rPr>
              <a:t>Follow the black arrows.</a:t>
            </a:r>
            <a:r>
              <a:rPr lang="en-US" sz="1100">
                <a:solidFill>
                  <a:schemeClr val="dk1"/>
                </a:solidFill>
              </a:rPr>
              <a:t>  A user at the bottom asks </a:t>
            </a:r>
            <a:r>
              <a:rPr i="1" lang="en-US" sz="1100">
                <a:solidFill>
                  <a:schemeClr val="dk1"/>
                </a:solidFill>
              </a:rPr>
              <a:t>“I’m looking for a red car.”</a:t>
            </a:r>
            <a:endParaRPr i="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 The router must </a:t>
            </a:r>
            <a:r>
              <a:rPr b="1" lang="en-US" sz="1100">
                <a:solidFill>
                  <a:schemeClr val="dk1"/>
                </a:solidFill>
              </a:rPr>
              <a:t>scatter</a:t>
            </a:r>
            <a:r>
              <a:rPr lang="en-US" sz="1100">
                <a:solidFill>
                  <a:schemeClr val="dk1"/>
                </a:solidFill>
              </a:rPr>
              <a:t> the query to </a:t>
            </a:r>
            <a:r>
              <a:rPr i="1" lang="en-US" sz="1100">
                <a:solidFill>
                  <a:schemeClr val="dk1"/>
                </a:solidFill>
              </a:rPr>
              <a:t>every</a:t>
            </a:r>
            <a:r>
              <a:rPr lang="en-US" sz="1100">
                <a:solidFill>
                  <a:schemeClr val="dk1"/>
                </a:solidFill>
              </a:rPr>
              <a:t> partition.</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 Each partition looks up color:red locally and returns its slice of matching IDs—one has two hits, the other one.</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 The router then </a:t>
            </a:r>
            <a:r>
              <a:rPr b="1" lang="en-US" sz="1100">
                <a:solidFill>
                  <a:schemeClr val="dk1"/>
                </a:solidFill>
              </a:rPr>
              <a:t>gathers</a:t>
            </a:r>
            <a:r>
              <a:rPr lang="en-US" sz="1100">
                <a:solidFill>
                  <a:schemeClr val="dk1"/>
                </a:solidFill>
              </a:rPr>
              <a:t>, merges the three IDs, and finally fetches the full documents.</a:t>
            </a:r>
            <a:endParaRPr sz="1100">
              <a:solidFill>
                <a:schemeClr val="dk1"/>
              </a:solidFill>
            </a:endParaRPr>
          </a:p>
          <a:p>
            <a:pPr indent="0" lvl="0" marL="0" rtl="0" algn="l">
              <a:lnSpc>
                <a:spcPct val="115000"/>
              </a:lnSpc>
              <a:spcBef>
                <a:spcPts val="1200"/>
              </a:spcBef>
              <a:spcAft>
                <a:spcPts val="1200"/>
              </a:spcAft>
              <a:buSzPts val="1100"/>
              <a:buNone/>
            </a:pPr>
            <a:r>
              <a:rPr lang="en-US" sz="1100">
                <a:solidFill>
                  <a:schemeClr val="dk1"/>
                </a:solidFill>
              </a:rPr>
              <a:t>• </a:t>
            </a:r>
            <a:r>
              <a:rPr b="1" lang="en-US" sz="1100">
                <a:solidFill>
                  <a:schemeClr val="dk1"/>
                </a:solidFill>
              </a:rPr>
              <a:t>Highlight the cost.</a:t>
            </a:r>
            <a:r>
              <a:rPr lang="en-US" sz="1100">
                <a:solidFill>
                  <a:schemeClr val="dk1"/>
                </a:solidFill>
              </a:rPr>
              <a:t>  Total latency equals the </a:t>
            </a:r>
            <a:r>
              <a:rPr b="1" lang="en-US" sz="1100">
                <a:solidFill>
                  <a:schemeClr val="dk1"/>
                </a:solidFill>
              </a:rPr>
              <a:t>slowest responding partition</a:t>
            </a:r>
            <a:r>
              <a:rPr lang="en-US" sz="1100">
                <a:solidFill>
                  <a:schemeClr val="dk1"/>
                </a:solidFill>
              </a:rPr>
              <a:t> plus the merge step.  Double your shard count and you double the probability that one shard is busy, illustrating the classic </a:t>
            </a:r>
            <a:r>
              <a:rPr b="1" lang="en-US" sz="1100">
                <a:solidFill>
                  <a:schemeClr val="dk1"/>
                </a:solidFill>
              </a:rPr>
              <a:t>scatter-gather tax</a:t>
            </a:r>
            <a:r>
              <a:rPr lang="en-US" sz="1100">
                <a:solidFill>
                  <a:schemeClr val="dk1"/>
                </a:solidFill>
              </a:rPr>
              <a:t> of local secondary indexes.</a:t>
            </a:r>
            <a:endParaRPr/>
          </a:p>
        </p:txBody>
      </p:sp>
      <p:sp>
        <p:nvSpPr>
          <p:cNvPr id="162" name="Google Shape;162;p12: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9" name="Google Shape;169;p1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US" sz="1400"/>
              <a:t>GLOBAL SECONDARY INDEXES</a:t>
            </a:r>
            <a:endParaRPr/>
          </a:p>
          <a:p>
            <a:pPr indent="0" lvl="0" marL="0" rtl="0" algn="l">
              <a:spcBef>
                <a:spcPts val="0"/>
              </a:spcBef>
              <a:spcAft>
                <a:spcPts val="0"/>
              </a:spcAft>
              <a:buNone/>
            </a:pPr>
            <a:r>
              <a:t/>
            </a:r>
            <a:endParaRPr b="1" sz="1400"/>
          </a:p>
          <a:p>
            <a:pPr indent="0" lvl="0" marL="0" rtl="0" algn="l">
              <a:spcBef>
                <a:spcPts val="0"/>
              </a:spcBef>
              <a:spcAft>
                <a:spcPts val="0"/>
              </a:spcAft>
              <a:buNone/>
            </a:pPr>
            <a:r>
              <a:rPr lang="en-US" sz="1400"/>
              <a:t>Here the index itself is partitioned by the indexed term, decoupled from document location. A read for “color = red” lands on exactly one index shard—latency rockets down. Writes, however, now propagate to multiple index shards, often asynchronously, yielding brief eventual consistency. DynamoDB and Spanner both offer global secondary indexes.</a:t>
            </a:r>
            <a:endParaRPr/>
          </a:p>
        </p:txBody>
      </p:sp>
      <p:sp>
        <p:nvSpPr>
          <p:cNvPr id="170" name="Google Shape;170;p13: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p1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US" sz="1400"/>
              <a:t>FIGURE 6‑5 WALK‑THROUGH</a:t>
            </a:r>
            <a:endParaRPr/>
          </a:p>
          <a:p>
            <a:pPr indent="0" lvl="0" marL="0" rtl="0" algn="l">
              <a:spcBef>
                <a:spcPts val="0"/>
              </a:spcBef>
              <a:spcAft>
                <a:spcPts val="0"/>
              </a:spcAft>
              <a:buNone/>
            </a:pPr>
            <a:r>
              <a:t/>
            </a:r>
            <a:endParaRPr b="1" sz="1400"/>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 </a:t>
            </a:r>
            <a:r>
              <a:rPr b="1" lang="en-US" sz="1100">
                <a:solidFill>
                  <a:schemeClr val="dk1"/>
                </a:solidFill>
              </a:rPr>
              <a:t>Start with the user at the bottom.</a:t>
            </a:r>
            <a:r>
              <a:rPr lang="en-US" sz="1100">
                <a:solidFill>
                  <a:schemeClr val="dk1"/>
                </a:solidFill>
              </a:rPr>
              <a:t>  They still say </a:t>
            </a:r>
            <a:r>
              <a:rPr i="1" lang="en-US" sz="1100">
                <a:solidFill>
                  <a:schemeClr val="dk1"/>
                </a:solidFill>
              </a:rPr>
              <a:t>“I’m looking for a red car.”</a:t>
            </a:r>
            <a:r>
              <a:rPr lang="en-US" sz="1100">
                <a:solidFill>
                  <a:schemeClr val="dk1"/>
                </a:solidFill>
              </a:rPr>
              <a:t>  But now look at what the dashed arrows do compared with the last slide.</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 </a:t>
            </a:r>
            <a:r>
              <a:rPr b="1" lang="en-US" sz="1100">
                <a:solidFill>
                  <a:schemeClr val="dk1"/>
                </a:solidFill>
              </a:rPr>
              <a:t>Writes first.</a:t>
            </a:r>
            <a:r>
              <a:rPr lang="en-US" sz="1100">
                <a:solidFill>
                  <a:schemeClr val="dk1"/>
                </a:solidFill>
              </a:rPr>
              <a:t>  When a new document arrives in Partition 1 with color:"red" the storage layer </a:t>
            </a:r>
            <a:r>
              <a:rPr b="1" lang="en-US" sz="1100">
                <a:solidFill>
                  <a:schemeClr val="dk1"/>
                </a:solidFill>
              </a:rPr>
              <a:t>pushes the term “red” back to Partition 0</a:t>
            </a:r>
            <a:r>
              <a:rPr lang="en-US" sz="1100">
                <a:solidFill>
                  <a:schemeClr val="dk1"/>
                </a:solidFill>
              </a:rPr>
              <a:t>, because Partition 0 is the shard that owns that </a:t>
            </a:r>
            <a:r>
              <a:rPr i="1" lang="en-US" sz="1100">
                <a:solidFill>
                  <a:schemeClr val="dk1"/>
                </a:solidFill>
              </a:rPr>
              <a:t>term</a:t>
            </a:r>
            <a:r>
              <a:rPr lang="en-US" sz="1100">
                <a:solidFill>
                  <a:schemeClr val="dk1"/>
                </a:solidFill>
              </a:rPr>
              <a:t> in the global index.  The same happens for other terms—make:"Audi" is routed to yet another shard (dashed arrow on the right).</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 </a:t>
            </a:r>
            <a:r>
              <a:rPr b="1" lang="en-US" sz="1100">
                <a:solidFill>
                  <a:schemeClr val="dk1"/>
                </a:solidFill>
              </a:rPr>
              <a:t>Now the read path.</a:t>
            </a:r>
            <a:r>
              <a:rPr lang="en-US" sz="1100">
                <a:solidFill>
                  <a:schemeClr val="dk1"/>
                </a:solidFill>
              </a:rPr>
              <a:t>  The query lands on </a:t>
            </a:r>
            <a:r>
              <a:rPr b="1" lang="en-US" sz="1100">
                <a:solidFill>
                  <a:schemeClr val="dk1"/>
                </a:solidFill>
              </a:rPr>
              <a:t>exactly one shard—the term owner—Partition 0.</a:t>
            </a:r>
            <a:r>
              <a:rPr lang="en-US" sz="1100">
                <a:solidFill>
                  <a:schemeClr val="dk1"/>
                </a:solidFill>
              </a:rPr>
              <a:t>  Its index entry </a:t>
            </a:r>
            <a:r>
              <a:rPr b="1" lang="en-US" sz="1100">
                <a:solidFill>
                  <a:schemeClr val="dk1"/>
                </a:solidFill>
              </a:rPr>
              <a:t>color:red → [191, 306, 768]</a:t>
            </a:r>
            <a:r>
              <a:rPr lang="en-US" sz="1100">
                <a:solidFill>
                  <a:schemeClr val="dk1"/>
                </a:solidFill>
              </a:rPr>
              <a:t> already aggregates every red-car document regardless of where those documents live.  That single lookup returns the three IDs in one hop.</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 </a:t>
            </a:r>
            <a:r>
              <a:rPr b="1" lang="en-US" sz="1100">
                <a:solidFill>
                  <a:schemeClr val="dk1"/>
                </a:solidFill>
              </a:rPr>
              <a:t>Highlight the inversion.</a:t>
            </a:r>
            <a:r>
              <a:rPr lang="en-US" sz="1100">
                <a:solidFill>
                  <a:schemeClr val="dk1"/>
                </a:solidFill>
              </a:rPr>
              <a:t>  Compared to the previous slide, we’ve flipped the cost model: </a:t>
            </a:r>
            <a:r>
              <a:rPr b="1" lang="en-US" sz="1100">
                <a:solidFill>
                  <a:schemeClr val="dk1"/>
                </a:solidFill>
              </a:rPr>
              <a:t>reads are cheap and predictable; writes are multi-shard and may involve eventual consistency.</a:t>
            </a:r>
            <a:r>
              <a:rPr lang="en-US" sz="1100">
                <a:solidFill>
                  <a:schemeClr val="dk1"/>
                </a:solidFill>
              </a:rPr>
              <a:t>  This design shines when you have far more reads than writes on secondary attributes.</a:t>
            </a:r>
            <a:endParaRPr sz="1100">
              <a:solidFill>
                <a:schemeClr val="dk1"/>
              </a:solidFill>
            </a:endParaRPr>
          </a:p>
          <a:p>
            <a:pPr indent="0" lvl="0" marL="0" rtl="0" algn="l">
              <a:spcBef>
                <a:spcPts val="1200"/>
              </a:spcBef>
              <a:spcAft>
                <a:spcPts val="0"/>
              </a:spcAft>
              <a:buNone/>
            </a:pPr>
            <a:r>
              <a:t/>
            </a:r>
            <a:endParaRPr/>
          </a:p>
        </p:txBody>
      </p:sp>
      <p:sp>
        <p:nvSpPr>
          <p:cNvPr id="177" name="Google Shape;177;p14: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1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US" sz="1400"/>
              <a:t>REBALANCING TECHNIQUES</a:t>
            </a:r>
            <a:endParaRPr/>
          </a:p>
          <a:p>
            <a:pPr indent="0" lvl="0" marL="0" rtl="0" algn="l">
              <a:spcBef>
                <a:spcPts val="0"/>
              </a:spcBef>
              <a:spcAft>
                <a:spcPts val="0"/>
              </a:spcAft>
              <a:buNone/>
            </a:pPr>
            <a:r>
              <a:t/>
            </a:r>
            <a:endParaRPr b="1" sz="1400"/>
          </a:p>
          <a:p>
            <a:pPr indent="0" lvl="0" marL="0" rtl="0" algn="l">
              <a:spcBef>
                <a:spcPts val="0"/>
              </a:spcBef>
              <a:spcAft>
                <a:spcPts val="0"/>
              </a:spcAft>
              <a:buNone/>
            </a:pPr>
            <a:r>
              <a:rPr lang="en-US" sz="1400"/>
              <a:t>• </a:t>
            </a:r>
            <a:r>
              <a:rPr b="1" lang="en-US" sz="1400"/>
              <a:t>Virtual Nodes:</a:t>
            </a:r>
            <a:r>
              <a:rPr lang="en-US" sz="1400"/>
              <a:t> Hundreds of tiny hash ranges per machine; new nodes steal slices evenly.  </a:t>
            </a:r>
            <a:endParaRPr/>
          </a:p>
          <a:p>
            <a:pPr indent="0" lvl="0" marL="0" rtl="0" algn="l">
              <a:spcBef>
                <a:spcPts val="0"/>
              </a:spcBef>
              <a:spcAft>
                <a:spcPts val="0"/>
              </a:spcAft>
              <a:buNone/>
            </a:pPr>
            <a:r>
              <a:rPr lang="en-US" sz="1400"/>
              <a:t>• </a:t>
            </a:r>
            <a:r>
              <a:rPr b="1" lang="en-US" sz="1400"/>
              <a:t>Dynamic Split/Merge:</a:t>
            </a:r>
            <a:r>
              <a:rPr lang="en-US" sz="1400"/>
              <a:t> Range databases split large shards or merge small ones automatically.  </a:t>
            </a:r>
            <a:endParaRPr/>
          </a:p>
          <a:p>
            <a:pPr indent="0" lvl="0" marL="0" rtl="0" algn="l">
              <a:spcBef>
                <a:spcPts val="0"/>
              </a:spcBef>
              <a:spcAft>
                <a:spcPts val="0"/>
              </a:spcAft>
              <a:buNone/>
            </a:pPr>
            <a:r>
              <a:rPr lang="en-US" sz="1400"/>
              <a:t>• </a:t>
            </a:r>
            <a:r>
              <a:rPr b="1" lang="en-US" sz="1400"/>
              <a:t>Consistent‑Hash Rescale:</a:t>
            </a:r>
            <a:r>
              <a:rPr lang="en-US" sz="1400"/>
              <a:t> Only keys in the moved arc relocate when ring size changes.</a:t>
            </a:r>
            <a:endParaRPr/>
          </a:p>
          <a:p>
            <a:pPr indent="0" lvl="0" marL="0" rtl="0" algn="l">
              <a:spcBef>
                <a:spcPts val="0"/>
              </a:spcBef>
              <a:spcAft>
                <a:spcPts val="0"/>
              </a:spcAft>
              <a:buNone/>
            </a:pPr>
            <a:r>
              <a:t/>
            </a:r>
            <a:endParaRPr sz="1400"/>
          </a:p>
          <a:p>
            <a:pPr indent="0" lvl="0" marL="0" rtl="0" algn="l">
              <a:spcBef>
                <a:spcPts val="0"/>
              </a:spcBef>
              <a:spcAft>
                <a:spcPts val="0"/>
              </a:spcAft>
              <a:buNone/>
            </a:pPr>
            <a:r>
              <a:rPr lang="en-US" sz="1400"/>
              <a:t>Key principle: rebalance must be online and throttled so customers never notice.</a:t>
            </a:r>
            <a:endParaRPr/>
          </a:p>
        </p:txBody>
      </p:sp>
      <p:sp>
        <p:nvSpPr>
          <p:cNvPr id="185" name="Google Shape;185;p15: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 name="Google Shape;191;p1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US" sz="1400"/>
              <a:t>FIGURE 6‑6 WALK‑THROUGH</a:t>
            </a:r>
            <a:endParaRPr/>
          </a:p>
          <a:p>
            <a:pPr indent="0" lvl="0" marL="0" rtl="0" algn="l">
              <a:spcBef>
                <a:spcPts val="0"/>
              </a:spcBef>
              <a:spcAft>
                <a:spcPts val="0"/>
              </a:spcAft>
              <a:buNone/>
            </a:pPr>
            <a:r>
              <a:t/>
            </a:r>
            <a:endParaRPr b="1" sz="1400"/>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 </a:t>
            </a:r>
            <a:r>
              <a:rPr b="1" lang="en-US" sz="1100">
                <a:solidFill>
                  <a:schemeClr val="dk1"/>
                </a:solidFill>
              </a:rPr>
              <a:t>Focus on the top row—“Before rebalancing.”</a:t>
            </a:r>
            <a:r>
              <a:rPr lang="en-US" sz="1100">
                <a:solidFill>
                  <a:schemeClr val="dk1"/>
                </a:solidFill>
              </a:rPr>
              <a:t>  We have </a:t>
            </a:r>
            <a:r>
              <a:rPr b="1" lang="en-US" sz="1100">
                <a:solidFill>
                  <a:schemeClr val="dk1"/>
                </a:solidFill>
              </a:rPr>
              <a:t>four physical nodes</a:t>
            </a:r>
            <a:r>
              <a:rPr lang="en-US" sz="1100">
                <a:solidFill>
                  <a:schemeClr val="dk1"/>
                </a:solidFill>
              </a:rPr>
              <a:t>, each storing </a:t>
            </a:r>
            <a:r>
              <a:rPr b="1" lang="en-US" sz="1100">
                <a:solidFill>
                  <a:schemeClr val="dk1"/>
                </a:solidFill>
              </a:rPr>
              <a:t>five tiny partitions p0-p19</a:t>
            </a:r>
            <a:r>
              <a:rPr lang="en-US" sz="1100">
                <a:solidFill>
                  <a:schemeClr val="dk1"/>
                </a:solidFill>
              </a:rPr>
              <a:t>.  Those mini-partitions are the </a:t>
            </a:r>
            <a:r>
              <a:rPr i="1" lang="en-US" sz="1100">
                <a:solidFill>
                  <a:schemeClr val="dk1"/>
                </a:solidFill>
              </a:rPr>
              <a:t>virtual nodes</a:t>
            </a:r>
            <a:r>
              <a:rPr lang="en-US" sz="1100">
                <a:solidFill>
                  <a:schemeClr val="dk1"/>
                </a:solidFill>
              </a:rPr>
              <a:t> (vNodes) Cassandra and Dynamo talk about.</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 </a:t>
            </a:r>
            <a:r>
              <a:rPr b="1" lang="en-US" sz="1100">
                <a:solidFill>
                  <a:schemeClr val="dk1"/>
                </a:solidFill>
              </a:rPr>
              <a:t>A fifth server joins</a:t>
            </a:r>
            <a:r>
              <a:rPr lang="en-US" sz="1100">
                <a:solidFill>
                  <a:schemeClr val="dk1"/>
                </a:solidFill>
              </a:rPr>
              <a:t>—Node 4 in the bottom row.  Our goal is to give it an </a:t>
            </a:r>
            <a:r>
              <a:rPr i="1" lang="en-US" sz="1100">
                <a:solidFill>
                  <a:schemeClr val="dk1"/>
                </a:solidFill>
              </a:rPr>
              <a:t>even slice</a:t>
            </a:r>
            <a:r>
              <a:rPr lang="en-US" sz="1100">
                <a:solidFill>
                  <a:schemeClr val="dk1"/>
                </a:solidFill>
              </a:rPr>
              <a:t> of the workload without shuffling the whole dataset.</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 </a:t>
            </a:r>
            <a:r>
              <a:rPr b="1" lang="en-US" sz="1100">
                <a:solidFill>
                  <a:schemeClr val="dk1"/>
                </a:solidFill>
              </a:rPr>
              <a:t>Follow the solid black arrows.</a:t>
            </a:r>
            <a:r>
              <a:rPr lang="en-US" sz="1100">
                <a:solidFill>
                  <a:schemeClr val="dk1"/>
                </a:solidFill>
              </a:rPr>
              <a:t>  Only </a:t>
            </a:r>
            <a:r>
              <a:rPr b="1" lang="en-US" sz="1100">
                <a:solidFill>
                  <a:schemeClr val="dk1"/>
                </a:solidFill>
              </a:rPr>
              <a:t>one partition from each existing node</a:t>
            </a:r>
            <a:r>
              <a:rPr lang="en-US" sz="1100">
                <a:solidFill>
                  <a:schemeClr val="dk1"/>
                </a:solidFill>
              </a:rPr>
              <a:t>—p4, p9, p14, p19—migrates to the newcomer.  That’s roughly </a:t>
            </a:r>
            <a:r>
              <a:rPr b="1" lang="en-US" sz="1100">
                <a:solidFill>
                  <a:schemeClr val="dk1"/>
                </a:solidFill>
              </a:rPr>
              <a:t>20 % of total data</a:t>
            </a:r>
            <a:r>
              <a:rPr lang="en-US" sz="1100">
                <a:solidFill>
                  <a:schemeClr val="dk1"/>
                </a:solidFill>
              </a:rPr>
              <a:t>, the sweet spot where new capacity appears quickly yet the network isn’t flooded.</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 </a:t>
            </a:r>
            <a:r>
              <a:rPr b="1" lang="en-US" sz="1100">
                <a:solidFill>
                  <a:schemeClr val="dk1"/>
                </a:solidFill>
              </a:rPr>
              <a:t>Notice the dashed lines.</a:t>
            </a:r>
            <a:r>
              <a:rPr lang="en-US" sz="1100">
                <a:solidFill>
                  <a:schemeClr val="dk1"/>
                </a:solidFill>
              </a:rPr>
              <a:t>  Every other partition stays put, so the majority of traffic continues unhindered throughout the copy.</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 </a:t>
            </a:r>
            <a:r>
              <a:rPr b="1" lang="en-US" sz="1100">
                <a:solidFill>
                  <a:schemeClr val="dk1"/>
                </a:solidFill>
              </a:rPr>
              <a:t>Key moment:</a:t>
            </a:r>
            <a:r>
              <a:rPr lang="en-US" sz="1100">
                <a:solidFill>
                  <a:schemeClr val="dk1"/>
                </a:solidFill>
              </a:rPr>
              <a:t> once Node 4 finishes copying p4, p9, p14, and p19, ownership flips atomically; clients start routing there automatically.</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 </a:t>
            </a:r>
            <a:r>
              <a:rPr b="1" lang="en-US" sz="1100">
                <a:solidFill>
                  <a:schemeClr val="dk1"/>
                </a:solidFill>
              </a:rPr>
              <a:t>Take-away:</a:t>
            </a:r>
            <a:r>
              <a:rPr lang="en-US" sz="1100">
                <a:solidFill>
                  <a:schemeClr val="dk1"/>
                </a:solidFill>
              </a:rPr>
              <a:t> </a:t>
            </a:r>
            <a:r>
              <a:rPr i="1" lang="en-US" sz="1100">
                <a:solidFill>
                  <a:schemeClr val="dk1"/>
                </a:solidFill>
              </a:rPr>
              <a:t>consistent hashing plus vNodes</a:t>
            </a:r>
            <a:r>
              <a:rPr lang="en-US" sz="1100">
                <a:solidFill>
                  <a:schemeClr val="dk1"/>
                </a:solidFill>
              </a:rPr>
              <a:t> delivers an </a:t>
            </a:r>
            <a:r>
              <a:rPr b="1" lang="en-US" sz="1100">
                <a:solidFill>
                  <a:schemeClr val="dk1"/>
                </a:solidFill>
              </a:rPr>
              <a:t>online, predictable, and incremental</a:t>
            </a:r>
            <a:r>
              <a:rPr lang="en-US" sz="1100">
                <a:solidFill>
                  <a:schemeClr val="dk1"/>
                </a:solidFill>
              </a:rPr>
              <a:t> rebalance—no downtime, no multi-hour megacopy</a:t>
            </a:r>
            <a:endParaRPr sz="1100">
              <a:solidFill>
                <a:schemeClr val="dk1"/>
              </a:solidFill>
            </a:endParaRPr>
          </a:p>
          <a:p>
            <a:pPr indent="0" lvl="0" marL="0" rtl="0" algn="l">
              <a:spcBef>
                <a:spcPts val="1200"/>
              </a:spcBef>
              <a:spcAft>
                <a:spcPts val="0"/>
              </a:spcAft>
              <a:buNone/>
            </a:pPr>
            <a:r>
              <a:t/>
            </a:r>
            <a:endParaRPr/>
          </a:p>
        </p:txBody>
      </p:sp>
      <p:sp>
        <p:nvSpPr>
          <p:cNvPr id="192" name="Google Shape;192;p16: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 name="Google Shape;199;p1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US" sz="1400"/>
              <a:t>REQUEST‑ROUTING PATTERNS</a:t>
            </a:r>
            <a:endParaRPr/>
          </a:p>
          <a:p>
            <a:pPr indent="0" lvl="0" marL="0" rtl="0" algn="l">
              <a:spcBef>
                <a:spcPts val="0"/>
              </a:spcBef>
              <a:spcAft>
                <a:spcPts val="0"/>
              </a:spcAft>
              <a:buNone/>
            </a:pPr>
            <a:r>
              <a:t/>
            </a:r>
            <a:endParaRPr b="1" sz="1400"/>
          </a:p>
          <a:p>
            <a:pPr indent="0" lvl="0" marL="0" rtl="0" algn="l">
              <a:spcBef>
                <a:spcPts val="0"/>
              </a:spcBef>
              <a:spcAft>
                <a:spcPts val="0"/>
              </a:spcAft>
              <a:buNone/>
            </a:pPr>
            <a:r>
              <a:rPr lang="en-US" sz="1400"/>
              <a:t>• </a:t>
            </a:r>
            <a:r>
              <a:rPr b="1" lang="en-US" sz="1400"/>
              <a:t>Any‑Node Forwarding:</a:t>
            </a:r>
            <a:r>
              <a:rPr lang="en-US" sz="1400"/>
              <a:t> Client connects anywhere; node forwards internally (Elasticsearch).  </a:t>
            </a:r>
            <a:endParaRPr/>
          </a:p>
          <a:p>
            <a:pPr indent="0" lvl="0" marL="0" rtl="0" algn="l">
              <a:spcBef>
                <a:spcPts val="0"/>
              </a:spcBef>
              <a:spcAft>
                <a:spcPts val="0"/>
              </a:spcAft>
              <a:buNone/>
            </a:pPr>
            <a:r>
              <a:rPr lang="en-US" sz="1400"/>
              <a:t>• </a:t>
            </a:r>
            <a:r>
              <a:rPr b="1" lang="en-US" sz="1400"/>
              <a:t>Proxy Routers:</a:t>
            </a:r>
            <a:r>
              <a:rPr lang="en-US" sz="1400"/>
              <a:t> Stateless layer holds the map (MongoDB mongos, Vitess).  </a:t>
            </a:r>
            <a:endParaRPr/>
          </a:p>
          <a:p>
            <a:pPr indent="0" lvl="0" marL="0" rtl="0" algn="l">
              <a:spcBef>
                <a:spcPts val="0"/>
              </a:spcBef>
              <a:spcAft>
                <a:spcPts val="0"/>
              </a:spcAft>
              <a:buNone/>
            </a:pPr>
            <a:r>
              <a:rPr lang="en-US" sz="1400"/>
              <a:t>• </a:t>
            </a:r>
            <a:r>
              <a:rPr b="1" lang="en-US" sz="1400"/>
              <a:t>Smart Clients:</a:t>
            </a:r>
            <a:r>
              <a:rPr lang="en-US" sz="1400"/>
              <a:t> Driver fetches the map and talks straight to leaders (Cassandra, Kafka).</a:t>
            </a:r>
            <a:endParaRPr/>
          </a:p>
          <a:p>
            <a:pPr indent="0" lvl="0" marL="0" rtl="0" algn="l">
              <a:spcBef>
                <a:spcPts val="0"/>
              </a:spcBef>
              <a:spcAft>
                <a:spcPts val="0"/>
              </a:spcAft>
              <a:buNone/>
            </a:pPr>
            <a:r>
              <a:t/>
            </a:r>
            <a:endParaRPr sz="1400"/>
          </a:p>
          <a:p>
            <a:pPr indent="0" lvl="0" marL="0" rtl="0" algn="l">
              <a:spcBef>
                <a:spcPts val="0"/>
              </a:spcBef>
              <a:spcAft>
                <a:spcPts val="0"/>
              </a:spcAft>
              <a:buNone/>
            </a:pPr>
            <a:r>
              <a:rPr lang="en-US" sz="1400"/>
              <a:t>Pick based on latency budget, language ecosystem, and ops overhead.</a:t>
            </a:r>
            <a:endParaRPr/>
          </a:p>
        </p:txBody>
      </p:sp>
      <p:sp>
        <p:nvSpPr>
          <p:cNvPr id="200" name="Google Shape;200;p17: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 name="Google Shape;206;p1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US" sz="1400"/>
              <a:t>HOT‑SPOT DETECTION &amp; MITIGATION</a:t>
            </a:r>
            <a:endParaRPr/>
          </a:p>
          <a:p>
            <a:pPr indent="0" lvl="0" marL="0" rtl="0" algn="l">
              <a:spcBef>
                <a:spcPts val="0"/>
              </a:spcBef>
              <a:spcAft>
                <a:spcPts val="0"/>
              </a:spcAft>
              <a:buNone/>
            </a:pPr>
            <a:r>
              <a:t/>
            </a:r>
            <a:endParaRPr b="1" sz="1400"/>
          </a:p>
          <a:p>
            <a:pPr indent="0" lvl="0" marL="0" rtl="0" algn="l">
              <a:spcBef>
                <a:spcPts val="0"/>
              </a:spcBef>
              <a:spcAft>
                <a:spcPts val="0"/>
              </a:spcAft>
              <a:buNone/>
            </a:pPr>
            <a:r>
              <a:rPr lang="en-US" sz="1400"/>
              <a:t>Monitor per‑shard metrics—ops/sec, bytes/sec, queue depth, p99 latency. Alert when a shard is ≥ 2× median for 15 minutes. Fixes: key‑salting to break hot keys, on‑demand splits, or a caching tier. Twitter’s “goal” hashtag during the World Cup is the poster child: salting cut write latency from six seconds to 200 ms.</a:t>
            </a:r>
            <a:endParaRPr/>
          </a:p>
        </p:txBody>
      </p:sp>
      <p:sp>
        <p:nvSpPr>
          <p:cNvPr id="207" name="Google Shape;207;p18: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3" name="Google Shape;213;p1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US" sz="1400"/>
              <a:t>SUMMARY &amp; TAKEAWAYS</a:t>
            </a:r>
            <a:endParaRPr/>
          </a:p>
          <a:p>
            <a:pPr indent="0" lvl="0" marL="0" rtl="0" algn="l">
              <a:spcBef>
                <a:spcPts val="0"/>
              </a:spcBef>
              <a:spcAft>
                <a:spcPts val="0"/>
              </a:spcAft>
              <a:buNone/>
            </a:pPr>
            <a:r>
              <a:t/>
            </a:r>
            <a:endParaRPr b="1" sz="1400"/>
          </a:p>
          <a:p>
            <a:pPr indent="0" lvl="0" marL="0" rtl="0" algn="l">
              <a:spcBef>
                <a:spcPts val="0"/>
              </a:spcBef>
              <a:spcAft>
                <a:spcPts val="0"/>
              </a:spcAft>
              <a:buNone/>
            </a:pPr>
            <a:r>
              <a:rPr lang="en-US" sz="1400"/>
              <a:t>Match partitioning scheme to dominant query pattern. Range wins for ordered analytics; hash for uniform write firehoses. Index locality acts as a cost dial: local indexes favour writes; global indexes favour reads. Automate rebalance and hot‑spot alerts; manual ops won’t scale past ten nodes. Finally, choose the partition key early—changing later is a migration nightmare.</a:t>
            </a:r>
            <a:endParaRPr/>
          </a:p>
        </p:txBody>
      </p:sp>
      <p:sp>
        <p:nvSpPr>
          <p:cNvPr id="214" name="Google Shape;214;p19: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 name="Google Shape;89;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US" sz="1400"/>
              <a:t>WHY PARTITION?</a:t>
            </a:r>
            <a:endParaRPr/>
          </a:p>
          <a:p>
            <a:pPr indent="0" lvl="0" marL="0" rtl="0" algn="l">
              <a:spcBef>
                <a:spcPts val="0"/>
              </a:spcBef>
              <a:spcAft>
                <a:spcPts val="0"/>
              </a:spcAft>
              <a:buNone/>
            </a:pPr>
            <a:r>
              <a:t/>
            </a:r>
            <a:endParaRPr b="1" sz="1400"/>
          </a:p>
          <a:p>
            <a:pPr indent="0" lvl="0" marL="0" rtl="0" algn="l">
              <a:spcBef>
                <a:spcPts val="0"/>
              </a:spcBef>
              <a:spcAft>
                <a:spcPts val="0"/>
              </a:spcAft>
              <a:buNone/>
            </a:pPr>
            <a:r>
              <a:rPr lang="en-US" sz="1400"/>
              <a:t>• </a:t>
            </a:r>
            <a:r>
              <a:rPr b="1" lang="en-US" sz="1400"/>
              <a:t>Scalability:</a:t>
            </a:r>
            <a:r>
              <a:rPr lang="en-US" sz="1400"/>
              <a:t> One server maxes out on CPU, RAM, disk IOPS, and network. Slicing the dataset lets us add commodity nodes almost linearly.</a:t>
            </a:r>
            <a:endParaRPr/>
          </a:p>
          <a:p>
            <a:pPr indent="0" lvl="0" marL="0" rtl="0" algn="l">
              <a:spcBef>
                <a:spcPts val="0"/>
              </a:spcBef>
              <a:spcAft>
                <a:spcPts val="0"/>
              </a:spcAft>
              <a:buNone/>
            </a:pPr>
            <a:r>
              <a:t/>
            </a:r>
            <a:endParaRPr sz="1400"/>
          </a:p>
          <a:p>
            <a:pPr indent="0" lvl="0" marL="0" rtl="0" algn="l">
              <a:spcBef>
                <a:spcPts val="0"/>
              </a:spcBef>
              <a:spcAft>
                <a:spcPts val="0"/>
              </a:spcAft>
              <a:buNone/>
            </a:pPr>
            <a:r>
              <a:rPr lang="en-US" sz="1400"/>
              <a:t>• </a:t>
            </a:r>
            <a:r>
              <a:rPr b="1" lang="en-US" sz="1400"/>
              <a:t>Fault‑Isolation:</a:t>
            </a:r>
            <a:r>
              <a:rPr lang="en-US" sz="1400"/>
              <a:t> If a node dies, only its shard is at risk. Replicas elsewhere keep the service alive.</a:t>
            </a:r>
            <a:endParaRPr/>
          </a:p>
          <a:p>
            <a:pPr indent="0" lvl="0" marL="0" rtl="0" algn="l">
              <a:spcBef>
                <a:spcPts val="0"/>
              </a:spcBef>
              <a:spcAft>
                <a:spcPts val="0"/>
              </a:spcAft>
              <a:buNone/>
            </a:pPr>
            <a:r>
              <a:t/>
            </a:r>
            <a:endParaRPr sz="1400"/>
          </a:p>
          <a:p>
            <a:pPr indent="0" lvl="0" marL="0" rtl="0" algn="l">
              <a:spcBef>
                <a:spcPts val="0"/>
              </a:spcBef>
              <a:spcAft>
                <a:spcPts val="0"/>
              </a:spcAft>
              <a:buNone/>
            </a:pPr>
            <a:r>
              <a:rPr lang="en-US" sz="1400"/>
              <a:t>• </a:t>
            </a:r>
            <a:r>
              <a:rPr b="1" lang="en-US" sz="1400"/>
              <a:t>Data Locality:</a:t>
            </a:r>
            <a:r>
              <a:rPr lang="en-US" sz="1400"/>
              <a:t> Queries run where data lives, cutting cross‑rack latency and egress costs.</a:t>
            </a:r>
            <a:endParaRPr/>
          </a:p>
          <a:p>
            <a:pPr indent="0" lvl="0" marL="0" rtl="0" algn="l">
              <a:spcBef>
                <a:spcPts val="0"/>
              </a:spcBef>
              <a:spcAft>
                <a:spcPts val="0"/>
              </a:spcAft>
              <a:buNone/>
            </a:pPr>
            <a:r>
              <a:t/>
            </a:r>
            <a:endParaRPr sz="1400"/>
          </a:p>
          <a:p>
            <a:pPr indent="0" lvl="0" marL="0" rtl="0" algn="l">
              <a:spcBef>
                <a:spcPts val="0"/>
              </a:spcBef>
              <a:spcAft>
                <a:spcPts val="0"/>
              </a:spcAft>
              <a:buNone/>
            </a:pPr>
            <a:r>
              <a:rPr lang="en-US" sz="1400"/>
              <a:t>• </a:t>
            </a:r>
            <a:r>
              <a:rPr b="1" lang="en-US" sz="1400"/>
              <a:t>Historical Proof:</a:t>
            </a:r>
            <a:r>
              <a:rPr lang="en-US" sz="1400"/>
              <a:t> Teradata pioneered the technique in 1983; Google Bigtable and Amazon Dynamo mainstreamed it in the 2000s. Today, every NoSQL and cloud database offers built‑in sharding.</a:t>
            </a:r>
            <a:endParaRPr/>
          </a:p>
          <a:p>
            <a:pPr indent="0" lvl="0" marL="0" rtl="0" algn="l">
              <a:spcBef>
                <a:spcPts val="0"/>
              </a:spcBef>
              <a:spcAft>
                <a:spcPts val="0"/>
              </a:spcAft>
              <a:buNone/>
            </a:pPr>
            <a:r>
              <a:t/>
            </a:r>
            <a:endParaRPr sz="1400"/>
          </a:p>
          <a:p>
            <a:pPr indent="0" lvl="0" marL="0" rtl="0" algn="l">
              <a:spcBef>
                <a:spcPts val="0"/>
              </a:spcBef>
              <a:spcAft>
                <a:spcPts val="0"/>
              </a:spcAft>
              <a:buNone/>
            </a:pPr>
            <a:r>
              <a:rPr lang="en-US" sz="1400"/>
              <a:t>By the end of this talk, you’ll be able to look at any workload and articulate </a:t>
            </a:r>
            <a:r>
              <a:rPr b="1" lang="en-US" sz="1400"/>
              <a:t>how</a:t>
            </a:r>
            <a:r>
              <a:rPr lang="en-US" sz="1400"/>
              <a:t> and </a:t>
            </a:r>
            <a:r>
              <a:rPr b="1" lang="en-US" sz="1400"/>
              <a:t>where</a:t>
            </a:r>
            <a:r>
              <a:rPr lang="en-US" sz="1400"/>
              <a:t> to slice its data so it scales predictably.</a:t>
            </a:r>
            <a:endParaRPr/>
          </a:p>
        </p:txBody>
      </p:sp>
      <p:sp>
        <p:nvSpPr>
          <p:cNvPr id="90" name="Google Shape;90;p2: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0" name="Google Shape;220;p2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US" sz="1400"/>
              <a:t>Q &amp; A PROMPT</a:t>
            </a:r>
            <a:endParaRPr/>
          </a:p>
          <a:p>
            <a:pPr indent="0" lvl="0" marL="0" rtl="0" algn="l">
              <a:spcBef>
                <a:spcPts val="0"/>
              </a:spcBef>
              <a:spcAft>
                <a:spcPts val="0"/>
              </a:spcAft>
              <a:buNone/>
            </a:pPr>
            <a:r>
              <a:t/>
            </a:r>
            <a:endParaRPr b="1" sz="1400"/>
          </a:p>
          <a:p>
            <a:pPr indent="0" lvl="0" marL="0" rtl="0" algn="l">
              <a:spcBef>
                <a:spcPts val="0"/>
              </a:spcBef>
              <a:spcAft>
                <a:spcPts val="0"/>
              </a:spcAft>
              <a:buNone/>
            </a:pPr>
            <a:r>
              <a:rPr lang="en-US" sz="1400"/>
              <a:t>Time for your questions and war stories. Have you battled a single hot key under Black‑Friday load? Which tools do you trust for shard‑level metrics? Let’s discuss and help each other avoid future 3 a.m. incidents!</a:t>
            </a:r>
            <a:endParaRPr/>
          </a:p>
        </p:txBody>
      </p:sp>
      <p:sp>
        <p:nvSpPr>
          <p:cNvPr id="221" name="Google Shape;221;p20: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 name="Google Shape;96;p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US" sz="1400"/>
              <a:t>CORE TERMINOLOGY</a:t>
            </a:r>
            <a:endParaRPr/>
          </a:p>
          <a:p>
            <a:pPr indent="0" lvl="0" marL="0" rtl="0" algn="l">
              <a:spcBef>
                <a:spcPts val="0"/>
              </a:spcBef>
              <a:spcAft>
                <a:spcPts val="0"/>
              </a:spcAft>
              <a:buNone/>
            </a:pPr>
            <a:r>
              <a:t/>
            </a:r>
            <a:endParaRPr b="1" sz="1400"/>
          </a:p>
          <a:p>
            <a:pPr indent="0" lvl="0" marL="0" rtl="0" algn="l">
              <a:spcBef>
                <a:spcPts val="0"/>
              </a:spcBef>
              <a:spcAft>
                <a:spcPts val="0"/>
              </a:spcAft>
              <a:buNone/>
            </a:pPr>
            <a:r>
              <a:rPr lang="en-US" sz="1400"/>
              <a:t>• </a:t>
            </a:r>
            <a:r>
              <a:rPr b="1" lang="en-US" sz="1400"/>
              <a:t>Partition / Shard / Tablet:</a:t>
            </a:r>
            <a:r>
              <a:rPr lang="en-US" sz="1400"/>
              <a:t> The smallest chunk the system can move or fail over.</a:t>
            </a:r>
            <a:endParaRPr/>
          </a:p>
          <a:p>
            <a:pPr indent="0" lvl="0" marL="0" rtl="0" algn="l">
              <a:spcBef>
                <a:spcPts val="0"/>
              </a:spcBef>
              <a:spcAft>
                <a:spcPts val="0"/>
              </a:spcAft>
              <a:buNone/>
            </a:pPr>
            <a:r>
              <a:t/>
            </a:r>
            <a:endParaRPr sz="1400"/>
          </a:p>
          <a:p>
            <a:pPr indent="0" lvl="0" marL="0" rtl="0" algn="l">
              <a:spcBef>
                <a:spcPts val="0"/>
              </a:spcBef>
              <a:spcAft>
                <a:spcPts val="0"/>
              </a:spcAft>
              <a:buNone/>
            </a:pPr>
            <a:r>
              <a:rPr lang="en-US" sz="1400"/>
              <a:t>• </a:t>
            </a:r>
            <a:r>
              <a:rPr b="1" lang="en-US" sz="1400"/>
              <a:t>Partition Key:</a:t>
            </a:r>
            <a:r>
              <a:rPr lang="en-US" sz="1400"/>
              <a:t> The column or tuple that feeds the placement algorithm. Choose poorly, regret forever.</a:t>
            </a:r>
            <a:endParaRPr/>
          </a:p>
          <a:p>
            <a:pPr indent="0" lvl="0" marL="0" rtl="0" algn="l">
              <a:spcBef>
                <a:spcPts val="0"/>
              </a:spcBef>
              <a:spcAft>
                <a:spcPts val="0"/>
              </a:spcAft>
              <a:buNone/>
            </a:pPr>
            <a:r>
              <a:t/>
            </a:r>
            <a:endParaRPr sz="1400"/>
          </a:p>
          <a:p>
            <a:pPr indent="0" lvl="0" marL="0" rtl="0" algn="l">
              <a:spcBef>
                <a:spcPts val="0"/>
              </a:spcBef>
              <a:spcAft>
                <a:spcPts val="0"/>
              </a:spcAft>
              <a:buNone/>
            </a:pPr>
            <a:r>
              <a:rPr lang="en-US" sz="1400"/>
              <a:t>• </a:t>
            </a:r>
            <a:r>
              <a:rPr b="1" lang="en-US" sz="1400"/>
              <a:t>Hot Spot:</a:t>
            </a:r>
            <a:r>
              <a:rPr lang="en-US" sz="1400"/>
              <a:t> A shard whose traffic or size is more than double the cluster median. It drags everyone’s p99 latency down.</a:t>
            </a:r>
            <a:endParaRPr/>
          </a:p>
          <a:p>
            <a:pPr indent="0" lvl="0" marL="0" rtl="0" algn="l">
              <a:spcBef>
                <a:spcPts val="0"/>
              </a:spcBef>
              <a:spcAft>
                <a:spcPts val="0"/>
              </a:spcAft>
              <a:buNone/>
            </a:pPr>
            <a:r>
              <a:t/>
            </a:r>
            <a:endParaRPr sz="1400"/>
          </a:p>
          <a:p>
            <a:pPr indent="0" lvl="0" marL="0" rtl="0" algn="l">
              <a:spcBef>
                <a:spcPts val="0"/>
              </a:spcBef>
              <a:spcAft>
                <a:spcPts val="0"/>
              </a:spcAft>
              <a:buNone/>
            </a:pPr>
            <a:r>
              <a:rPr lang="en-US" sz="1400"/>
              <a:t>• </a:t>
            </a:r>
            <a:r>
              <a:rPr b="1" lang="en-US" sz="1400"/>
              <a:t>Rebalancing:</a:t>
            </a:r>
            <a:r>
              <a:rPr lang="en-US" sz="1400"/>
              <a:t> The live, throttled migration of shards when nodes are added, removed, or overloaded.</a:t>
            </a:r>
            <a:endParaRPr/>
          </a:p>
          <a:p>
            <a:pPr indent="0" lvl="0" marL="0" rtl="0" algn="l">
              <a:spcBef>
                <a:spcPts val="0"/>
              </a:spcBef>
              <a:spcAft>
                <a:spcPts val="0"/>
              </a:spcAft>
              <a:buNone/>
            </a:pPr>
            <a:r>
              <a:t/>
            </a:r>
            <a:endParaRPr sz="1400"/>
          </a:p>
          <a:p>
            <a:pPr indent="0" lvl="0" marL="0" rtl="0" algn="l">
              <a:spcBef>
                <a:spcPts val="0"/>
              </a:spcBef>
              <a:spcAft>
                <a:spcPts val="0"/>
              </a:spcAft>
              <a:buNone/>
            </a:pPr>
            <a:r>
              <a:rPr lang="en-US" sz="1400"/>
              <a:t>These four terms anchor every decision we’ll discuss from this point onward.</a:t>
            </a:r>
            <a:endParaRPr/>
          </a:p>
        </p:txBody>
      </p:sp>
      <p:sp>
        <p:nvSpPr>
          <p:cNvPr id="97" name="Google Shape;97;p3: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 name="Google Shape;103;p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US" sz="1400"/>
              <a:t>FOUR DESIGN DIMENSIONS</a:t>
            </a:r>
            <a:endParaRPr/>
          </a:p>
          <a:p>
            <a:pPr indent="0" lvl="0" marL="0" rtl="0" algn="l">
              <a:spcBef>
                <a:spcPts val="0"/>
              </a:spcBef>
              <a:spcAft>
                <a:spcPts val="0"/>
              </a:spcAft>
              <a:buNone/>
            </a:pPr>
            <a:r>
              <a:t/>
            </a:r>
            <a:endParaRPr b="1" sz="1400"/>
          </a:p>
          <a:p>
            <a:pPr indent="0" lvl="0" marL="0" rtl="0" algn="l">
              <a:spcBef>
                <a:spcPts val="0"/>
              </a:spcBef>
              <a:spcAft>
                <a:spcPts val="0"/>
              </a:spcAft>
              <a:buNone/>
            </a:pPr>
            <a:r>
              <a:rPr lang="en-US" sz="1400"/>
              <a:t>1. </a:t>
            </a:r>
            <a:r>
              <a:rPr b="1" lang="en-US" sz="1400"/>
              <a:t>Key‑Range vs Hash</a:t>
            </a:r>
            <a:r>
              <a:rPr lang="en-US" sz="1400"/>
              <a:t>—order versus uniform load.  </a:t>
            </a:r>
            <a:endParaRPr/>
          </a:p>
          <a:p>
            <a:pPr indent="0" lvl="0" marL="0" rtl="0" algn="l">
              <a:spcBef>
                <a:spcPts val="0"/>
              </a:spcBef>
              <a:spcAft>
                <a:spcPts val="0"/>
              </a:spcAft>
              <a:buNone/>
            </a:pPr>
            <a:r>
              <a:rPr lang="en-US" sz="1400"/>
              <a:t>2. </a:t>
            </a:r>
            <a:r>
              <a:rPr b="1" lang="en-US" sz="1400"/>
              <a:t>Local vs Global Indexes</a:t>
            </a:r>
            <a:r>
              <a:rPr lang="en-US" sz="1400"/>
              <a:t>—cheap writes or cheap reads.  </a:t>
            </a:r>
            <a:endParaRPr/>
          </a:p>
          <a:p>
            <a:pPr indent="0" lvl="0" marL="0" rtl="0" algn="l">
              <a:spcBef>
                <a:spcPts val="0"/>
              </a:spcBef>
              <a:spcAft>
                <a:spcPts val="0"/>
              </a:spcAft>
              <a:buNone/>
            </a:pPr>
            <a:r>
              <a:rPr lang="en-US" sz="1400"/>
              <a:t>3. </a:t>
            </a:r>
            <a:r>
              <a:rPr b="1" lang="en-US" sz="1400"/>
              <a:t>Static vs Dynamic Buckets</a:t>
            </a:r>
            <a:r>
              <a:rPr lang="en-US" sz="1400"/>
              <a:t>—fixed count or auto split/merge.  </a:t>
            </a:r>
            <a:endParaRPr/>
          </a:p>
          <a:p>
            <a:pPr indent="0" lvl="0" marL="0" rtl="0" algn="l">
              <a:spcBef>
                <a:spcPts val="0"/>
              </a:spcBef>
              <a:spcAft>
                <a:spcPts val="0"/>
              </a:spcAft>
              <a:buNone/>
            </a:pPr>
            <a:r>
              <a:rPr lang="en-US" sz="1400"/>
              <a:t>4. </a:t>
            </a:r>
            <a:r>
              <a:rPr b="1" lang="en-US" sz="1400"/>
              <a:t>Routing Patterns</a:t>
            </a:r>
            <a:r>
              <a:rPr lang="en-US" sz="1400"/>
              <a:t>—any node forwards, proxy routers, or smart clients.</a:t>
            </a:r>
            <a:endParaRPr/>
          </a:p>
          <a:p>
            <a:pPr indent="0" lvl="0" marL="0" rtl="0" algn="l">
              <a:spcBef>
                <a:spcPts val="0"/>
              </a:spcBef>
              <a:spcAft>
                <a:spcPts val="0"/>
              </a:spcAft>
              <a:buNone/>
            </a:pPr>
            <a:r>
              <a:t/>
            </a:r>
            <a:endParaRPr sz="1400"/>
          </a:p>
          <a:p>
            <a:pPr indent="0" lvl="0" marL="0" rtl="0" algn="l">
              <a:spcBef>
                <a:spcPts val="0"/>
              </a:spcBef>
              <a:spcAft>
                <a:spcPts val="0"/>
              </a:spcAft>
              <a:buNone/>
            </a:pPr>
            <a:r>
              <a:rPr lang="en-US" sz="1400"/>
              <a:t>Keep these dials in mind; we’ll spin each of them in turn.</a:t>
            </a:r>
            <a:endParaRPr/>
          </a:p>
        </p:txBody>
      </p:sp>
      <p:sp>
        <p:nvSpPr>
          <p:cNvPr id="104" name="Google Shape;104;p4: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 name="Google Shape;110;p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US" sz="1400"/>
              <a:t>RANGE PARTITIONING—STRENGTHS</a:t>
            </a:r>
            <a:r>
              <a:rPr lang="en-US" sz="1400"/>
              <a:t>  </a:t>
            </a:r>
            <a:endParaRPr/>
          </a:p>
          <a:p>
            <a:pPr indent="0" lvl="0" marL="0" rtl="0" algn="l">
              <a:spcBef>
                <a:spcPts val="0"/>
              </a:spcBef>
              <a:spcAft>
                <a:spcPts val="0"/>
              </a:spcAft>
              <a:buNone/>
            </a:pPr>
            <a:r>
              <a:t/>
            </a:r>
            <a:endParaRPr sz="1400"/>
          </a:p>
          <a:p>
            <a:pPr indent="0" lvl="0" marL="0" rtl="0" algn="l">
              <a:spcBef>
                <a:spcPts val="0"/>
              </a:spcBef>
              <a:spcAft>
                <a:spcPts val="0"/>
              </a:spcAft>
              <a:buNone/>
            </a:pPr>
            <a:r>
              <a:rPr lang="en-US" sz="1400"/>
              <a:t>Think encyclopedia volumes: ‘A–F’ in one book, ‘G–L’ in the next. Range partitioning keeps keys sorted, so time‑window queries touch only the overlapping shards. This model powers Bigtable, HBase, and Spanner, shining on telemetry, logs, and financial ticks where queries often ask for “the last 15 minutes” or “orders for customer 42.”</a:t>
            </a:r>
            <a:endParaRPr/>
          </a:p>
        </p:txBody>
      </p:sp>
      <p:sp>
        <p:nvSpPr>
          <p:cNvPr id="111" name="Google Shape;111;p5: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p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US" sz="1400"/>
              <a:t>RANGE PARTITIONING—WEAKNESSES</a:t>
            </a:r>
            <a:endParaRPr/>
          </a:p>
          <a:p>
            <a:pPr indent="0" lvl="0" marL="0" rtl="0" algn="l">
              <a:spcBef>
                <a:spcPts val="0"/>
              </a:spcBef>
              <a:spcAft>
                <a:spcPts val="0"/>
              </a:spcAft>
              <a:buNone/>
            </a:pPr>
            <a:r>
              <a:t/>
            </a:r>
            <a:endParaRPr b="1" sz="1400"/>
          </a:p>
          <a:p>
            <a:pPr indent="0" lvl="0" marL="0" rtl="0" algn="l">
              <a:spcBef>
                <a:spcPts val="0"/>
              </a:spcBef>
              <a:spcAft>
                <a:spcPts val="0"/>
              </a:spcAft>
              <a:buNone/>
            </a:pPr>
            <a:r>
              <a:rPr lang="en-US" sz="1400"/>
              <a:t>Sequential inserts—think auto‑increment IDs or monotonically increasing timestamps—clobber the right‑most shard, creating a write hot spot. Mitigations:</a:t>
            </a:r>
            <a:endParaRPr/>
          </a:p>
          <a:p>
            <a:pPr indent="0" lvl="0" marL="0" rtl="0" algn="l">
              <a:spcBef>
                <a:spcPts val="0"/>
              </a:spcBef>
              <a:spcAft>
                <a:spcPts val="0"/>
              </a:spcAft>
              <a:buNone/>
            </a:pPr>
            <a:r>
              <a:t/>
            </a:r>
            <a:endParaRPr sz="1400"/>
          </a:p>
          <a:p>
            <a:pPr indent="0" lvl="0" marL="0" rtl="0" algn="l">
              <a:spcBef>
                <a:spcPts val="0"/>
              </a:spcBef>
              <a:spcAft>
                <a:spcPts val="0"/>
              </a:spcAft>
              <a:buNone/>
            </a:pPr>
            <a:r>
              <a:rPr lang="en-US" sz="1400"/>
              <a:t>• </a:t>
            </a:r>
            <a:r>
              <a:rPr b="1" lang="en-US" sz="1400"/>
              <a:t>Key Salting:</a:t>
            </a:r>
            <a:r>
              <a:rPr lang="en-US" sz="1400"/>
              <a:t> Random prefix scatters writes. Downside: range queries now need multiple scans.  </a:t>
            </a:r>
            <a:endParaRPr/>
          </a:p>
          <a:p>
            <a:pPr indent="0" lvl="0" marL="0" rtl="0" algn="l">
              <a:spcBef>
                <a:spcPts val="0"/>
              </a:spcBef>
              <a:spcAft>
                <a:spcPts val="0"/>
              </a:spcAft>
              <a:buNone/>
            </a:pPr>
            <a:r>
              <a:rPr lang="en-US" sz="1400"/>
              <a:t>• </a:t>
            </a:r>
            <a:r>
              <a:rPr b="1" lang="en-US" sz="1400"/>
              <a:t>Synthetic Keys:</a:t>
            </a:r>
            <a:r>
              <a:rPr lang="en-US" sz="1400"/>
              <a:t> Interleave user‑ID or flip timestamp bits to break sequence.  </a:t>
            </a:r>
            <a:endParaRPr/>
          </a:p>
          <a:p>
            <a:pPr indent="0" lvl="0" marL="0" rtl="0" algn="l">
              <a:spcBef>
                <a:spcPts val="0"/>
              </a:spcBef>
              <a:spcAft>
                <a:spcPts val="0"/>
              </a:spcAft>
              <a:buNone/>
            </a:pPr>
            <a:r>
              <a:rPr lang="en-US" sz="1400"/>
              <a:t>• </a:t>
            </a:r>
            <a:r>
              <a:rPr b="1" lang="en-US" sz="1400"/>
              <a:t>Automatic Split/Merge:</a:t>
            </a:r>
            <a:r>
              <a:rPr lang="en-US" sz="1400"/>
              <a:t> Database monitors size and bisects hot shards automatically.</a:t>
            </a:r>
            <a:endParaRPr/>
          </a:p>
          <a:p>
            <a:pPr indent="0" lvl="0" marL="0" rtl="0" algn="l">
              <a:spcBef>
                <a:spcPts val="0"/>
              </a:spcBef>
              <a:spcAft>
                <a:spcPts val="0"/>
              </a:spcAft>
              <a:buNone/>
            </a:pPr>
            <a:r>
              <a:t/>
            </a:r>
            <a:endParaRPr sz="1400"/>
          </a:p>
          <a:p>
            <a:pPr indent="0" lvl="0" marL="0" rtl="0" algn="l">
              <a:spcBef>
                <a:spcPts val="0"/>
              </a:spcBef>
              <a:spcAft>
                <a:spcPts val="0"/>
              </a:spcAft>
              <a:buNone/>
            </a:pPr>
            <a:r>
              <a:rPr lang="en-US" sz="1400"/>
              <a:t>Each fix trades operational complexity against read or write cost.</a:t>
            </a:r>
            <a:endParaRPr/>
          </a:p>
        </p:txBody>
      </p:sp>
      <p:sp>
        <p:nvSpPr>
          <p:cNvPr id="118" name="Google Shape;118;p6: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 name="Google Shape;124;p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US" sz="1400"/>
              <a:t>FIGURE 6‑2 WALK‑THROUGH</a:t>
            </a:r>
            <a:endParaRPr/>
          </a:p>
          <a:p>
            <a:pPr indent="0" lvl="0" marL="0" rtl="0" algn="l">
              <a:spcBef>
                <a:spcPts val="0"/>
              </a:spcBef>
              <a:spcAft>
                <a:spcPts val="0"/>
              </a:spcAft>
              <a:buNone/>
            </a:pPr>
            <a:r>
              <a:t/>
            </a:r>
            <a:endParaRPr b="1" sz="1400"/>
          </a:p>
          <a:p>
            <a:pPr indent="0" lvl="0" marL="0" rtl="0" algn="l">
              <a:lnSpc>
                <a:spcPct val="115000"/>
              </a:lnSpc>
              <a:spcBef>
                <a:spcPts val="1200"/>
              </a:spcBef>
              <a:spcAft>
                <a:spcPts val="0"/>
              </a:spcAft>
              <a:buClr>
                <a:schemeClr val="dk1"/>
              </a:buClr>
              <a:buSzPts val="1100"/>
              <a:buFont typeface="Arial"/>
              <a:buNone/>
            </a:pPr>
            <a:r>
              <a:rPr b="1" lang="en-US" sz="1100">
                <a:solidFill>
                  <a:schemeClr val="dk1"/>
                </a:solidFill>
              </a:rPr>
              <a:t>Guide the audience through the pictur</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 </a:t>
            </a:r>
            <a:r>
              <a:rPr i="1" lang="en-US" sz="1100">
                <a:solidFill>
                  <a:schemeClr val="dk1"/>
                </a:solidFill>
              </a:rPr>
              <a:t>Start at the left-hand end.</a:t>
            </a:r>
            <a:r>
              <a:rPr lang="en-US" sz="1100">
                <a:solidFill>
                  <a:schemeClr val="dk1"/>
                </a:solidFill>
              </a:rPr>
              <a:t>  Volume </a:t>
            </a:r>
            <a:r>
              <a:rPr b="1" lang="en-US" sz="1100">
                <a:solidFill>
                  <a:schemeClr val="dk1"/>
                </a:solidFill>
              </a:rPr>
              <a:t>1</a:t>
            </a:r>
            <a:r>
              <a:rPr lang="en-US" sz="1100">
                <a:solidFill>
                  <a:schemeClr val="dk1"/>
                </a:solidFill>
              </a:rPr>
              <a:t> is labelled </a:t>
            </a:r>
            <a:r>
              <a:rPr b="1" lang="en-US" sz="1100">
                <a:solidFill>
                  <a:schemeClr val="dk1"/>
                </a:solidFill>
              </a:rPr>
              <a:t>“A-ak — Bayes.”</a:t>
            </a:r>
            <a:r>
              <a:rPr lang="en-US" sz="1100">
                <a:solidFill>
                  <a:schemeClr val="dk1"/>
                </a:solidFill>
              </a:rPr>
              <a:t>  It owns every entry whose title starts with the letters </a:t>
            </a:r>
            <a:r>
              <a:rPr b="1" lang="en-US" sz="1100">
                <a:solidFill>
                  <a:schemeClr val="dk1"/>
                </a:solidFill>
              </a:rPr>
              <a:t>A</a:t>
            </a:r>
            <a:r>
              <a:rPr lang="en-US" sz="1100">
                <a:solidFill>
                  <a:schemeClr val="dk1"/>
                </a:solidFill>
              </a:rPr>
              <a:t> or </a:t>
            </a:r>
            <a:r>
              <a:rPr b="1" lang="en-US" sz="1100">
                <a:solidFill>
                  <a:schemeClr val="dk1"/>
                </a:solidFill>
              </a:rPr>
              <a:t>B</a:t>
            </a:r>
            <a:r>
              <a:rPr lang="en-US" sz="1100">
                <a:solidFill>
                  <a:schemeClr val="dk1"/>
                </a:solidFill>
              </a:rPr>
              <a:t>.</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 </a:t>
            </a:r>
            <a:r>
              <a:rPr i="1" lang="en-US" sz="1100">
                <a:solidFill>
                  <a:schemeClr val="dk1"/>
                </a:solidFill>
              </a:rPr>
              <a:t>Move your gaze right.</a:t>
            </a:r>
            <a:r>
              <a:rPr lang="en-US" sz="1100">
                <a:solidFill>
                  <a:schemeClr val="dk1"/>
                </a:solidFill>
              </a:rPr>
              <a:t>  Each succeeding spine—Bayes → Ceanothus, Ceara → Deluc, Delusion → Frenssen, and so on—shows another </a:t>
            </a:r>
            <a:r>
              <a:rPr b="1" lang="en-US" sz="1100">
                <a:solidFill>
                  <a:schemeClr val="dk1"/>
                </a:solidFill>
              </a:rPr>
              <a:t>continuous key range</a:t>
            </a:r>
            <a:r>
              <a:rPr lang="en-US" sz="1100">
                <a:solidFill>
                  <a:schemeClr val="dk1"/>
                </a:solidFill>
              </a:rPr>
              <a:t>.</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 Notice the spines are </a:t>
            </a:r>
            <a:r>
              <a:rPr b="1" lang="en-US" sz="1100">
                <a:solidFill>
                  <a:schemeClr val="dk1"/>
                </a:solidFill>
              </a:rPr>
              <a:t>numbered 1 through 12</a:t>
            </a:r>
            <a:r>
              <a:rPr lang="en-US" sz="1100">
                <a:solidFill>
                  <a:schemeClr val="dk1"/>
                </a:solidFill>
              </a:rPr>
              <a:t>.  That numbering is the partition identifier that software would store in metadata.</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 </a:t>
            </a:r>
            <a:r>
              <a:rPr i="1" lang="en-US" sz="1100">
                <a:solidFill>
                  <a:schemeClr val="dk1"/>
                </a:solidFill>
              </a:rPr>
              <a:t>Key insight:</a:t>
            </a:r>
            <a:r>
              <a:rPr lang="en-US" sz="1100">
                <a:solidFill>
                  <a:schemeClr val="dk1"/>
                </a:solidFill>
              </a:rPr>
              <a:t> the ranges are </a:t>
            </a:r>
            <a:r>
              <a:rPr b="1" lang="en-US" sz="1100">
                <a:solidFill>
                  <a:schemeClr val="dk1"/>
                </a:solidFill>
              </a:rPr>
              <a:t>not evenly sized</a:t>
            </a:r>
            <a:r>
              <a:rPr lang="en-US" sz="1100">
                <a:solidFill>
                  <a:schemeClr val="dk1"/>
                </a:solidFill>
              </a:rPr>
              <a:t>.  Volume 12 has to carry </a:t>
            </a:r>
            <a:r>
              <a:rPr b="1" lang="en-US" sz="1100">
                <a:solidFill>
                  <a:schemeClr val="dk1"/>
                </a:solidFill>
              </a:rPr>
              <a:t>T, U, V, X, Y, Z</a:t>
            </a:r>
            <a:r>
              <a:rPr lang="en-US" sz="1100">
                <a:solidFill>
                  <a:schemeClr val="dk1"/>
                </a:solidFill>
              </a:rPr>
              <a:t> all by itself, because the book’s editors discovered those letters held fewer articles.  Real databases must adapt partition boundaries the same way to keep shards roughly equal in size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100">
                <a:solidFill>
                  <a:schemeClr val="dk1"/>
                </a:solidFill>
              </a:rPr>
              <a:t>• Conclude by tying back to practice</a:t>
            </a:r>
            <a:r>
              <a:rPr lang="en-US" sz="1100">
                <a:solidFill>
                  <a:schemeClr val="dk1"/>
                </a:solidFill>
              </a:rPr>
              <a:t>: Bigtable and HBase use identical “alphabet-volume” logic, but the split points are bytes on disk, not paper pages.</a:t>
            </a:r>
            <a:endParaRPr sz="1100">
              <a:solidFill>
                <a:schemeClr val="dk1"/>
              </a:solidFill>
            </a:endParaRPr>
          </a:p>
          <a:p>
            <a:pPr indent="0" lvl="0" marL="0" rtl="0" algn="l">
              <a:spcBef>
                <a:spcPts val="1200"/>
              </a:spcBef>
              <a:spcAft>
                <a:spcPts val="0"/>
              </a:spcAft>
              <a:buNone/>
            </a:pPr>
            <a:r>
              <a:t/>
            </a:r>
            <a:endParaRPr/>
          </a:p>
        </p:txBody>
      </p:sp>
      <p:sp>
        <p:nvSpPr>
          <p:cNvPr id="125" name="Google Shape;125;p7: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US" sz="1400"/>
              <a:t>HASH PARTITIONING—STRENGTHS</a:t>
            </a:r>
            <a:r>
              <a:rPr lang="en-US" sz="1400"/>
              <a:t>  </a:t>
            </a:r>
            <a:endParaRPr/>
          </a:p>
          <a:p>
            <a:pPr indent="0" lvl="0" marL="0" rtl="0" algn="l">
              <a:spcBef>
                <a:spcPts val="0"/>
              </a:spcBef>
              <a:spcAft>
                <a:spcPts val="0"/>
              </a:spcAft>
              <a:buNone/>
            </a:pPr>
            <a:r>
              <a:t/>
            </a:r>
            <a:endParaRPr sz="1400"/>
          </a:p>
          <a:p>
            <a:pPr indent="0" lvl="0" marL="0" rtl="0" algn="l">
              <a:spcBef>
                <a:spcPts val="0"/>
              </a:spcBef>
              <a:spcAft>
                <a:spcPts val="0"/>
              </a:spcAft>
              <a:buNone/>
            </a:pPr>
            <a:r>
              <a:rPr lang="en-US" sz="1400"/>
              <a:t>Hashing feeds keys through a function like Murmur or xxHash, mapping them to a 64‑bit space. Adjacent keys become pseudo‑random numbers, so writes distribute evenly by construction—ideal for social media, chat apps, or sensor firehoses. Consistent hashing further limits data movement when nodes join or leave.</a:t>
            </a:r>
            <a:endParaRPr/>
          </a:p>
        </p:txBody>
      </p:sp>
      <p:sp>
        <p:nvSpPr>
          <p:cNvPr id="133" name="Google Shape;133;p8: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US" sz="1400"/>
              <a:t>HASH PARTITIONING—WEAKNESSES</a:t>
            </a:r>
            <a:endParaRPr/>
          </a:p>
          <a:p>
            <a:pPr indent="0" lvl="0" marL="0" rtl="0" algn="l">
              <a:spcBef>
                <a:spcPts val="0"/>
              </a:spcBef>
              <a:spcAft>
                <a:spcPts val="0"/>
              </a:spcAft>
              <a:buNone/>
            </a:pPr>
            <a:r>
              <a:t/>
            </a:r>
            <a:endParaRPr b="1" sz="1400"/>
          </a:p>
          <a:p>
            <a:pPr indent="0" lvl="0" marL="0" rtl="0" algn="l">
              <a:spcBef>
                <a:spcPts val="0"/>
              </a:spcBef>
              <a:spcAft>
                <a:spcPts val="0"/>
              </a:spcAft>
              <a:buNone/>
            </a:pPr>
            <a:r>
              <a:rPr lang="en-US" sz="1400"/>
              <a:t>Randomness destroys sort order. A query for “events between 10 :00 and 11 :00” must hit every shard, gather partial results, and merge them, inflating p99 latency and network bytes. Hybrid schemes hash a high‑cardinality prefix (user‑ID) but keep ordering inside the shard to regain range efficiency.</a:t>
            </a:r>
            <a:endParaRPr/>
          </a:p>
        </p:txBody>
      </p:sp>
      <p:sp>
        <p:nvSpPr>
          <p:cNvPr id="140" name="Google Shape;140;p9: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0"/>
          <p:cNvSpPr/>
          <p:nvPr>
            <p:ph idx="2" type="pic"/>
          </p:nvPr>
        </p:nvSpPr>
        <p:spPr>
          <a:xfrm>
            <a:off x="1792288" y="612775"/>
            <a:ext cx="5486400" cy="4114800"/>
          </a:xfrm>
          <a:prstGeom prst="rect">
            <a:avLst/>
          </a:prstGeom>
          <a:noFill/>
          <a:ln>
            <a:noFill/>
          </a:ln>
        </p:spPr>
      </p:sp>
      <p:sp>
        <p:nvSpPr>
          <p:cNvPr id="64" name="Google Shape;64;p3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nvSpPr>
        <p:spPr>
          <a:xfrm>
            <a:off x="365760" y="2060411"/>
            <a:ext cx="8412600" cy="954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5600" u="none" cap="none" strike="noStrike">
                <a:solidFill>
                  <a:schemeClr val="dk1"/>
                </a:solidFill>
                <a:latin typeface="Calibri"/>
                <a:ea typeface="Calibri"/>
                <a:cs typeface="Calibri"/>
                <a:sym typeface="Calibri"/>
              </a:rPr>
              <a:t>Partitioning Data</a:t>
            </a:r>
            <a:endParaRPr/>
          </a:p>
        </p:txBody>
      </p:sp>
      <p:sp>
        <p:nvSpPr>
          <p:cNvPr id="86" name="Google Shape;86;p1"/>
          <p:cNvSpPr txBox="1"/>
          <p:nvPr/>
        </p:nvSpPr>
        <p:spPr>
          <a:xfrm>
            <a:off x="365760" y="3432011"/>
            <a:ext cx="84126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200" u="none" cap="none" strike="noStrike">
                <a:solidFill>
                  <a:schemeClr val="dk1"/>
                </a:solidFill>
                <a:latin typeface="Calibri"/>
                <a:ea typeface="Calibri"/>
                <a:cs typeface="Calibri"/>
                <a:sym typeface="Calibri"/>
              </a:rPr>
              <a:t>Chapter 6 – Designing Data‑Intensive Applications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nvSpPr>
        <p:spPr>
          <a:xfrm>
            <a:off x="365760" y="365760"/>
            <a:ext cx="8412480" cy="11887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600" u="none" cap="none" strike="noStrike">
                <a:solidFill>
                  <a:schemeClr val="dk1"/>
                </a:solidFill>
                <a:latin typeface="Calibri"/>
                <a:ea typeface="Calibri"/>
                <a:cs typeface="Calibri"/>
                <a:sym typeface="Calibri"/>
              </a:rPr>
              <a:t>Figure 6‑3  Hash Distribution</a:t>
            </a:r>
            <a:endParaRPr/>
          </a:p>
        </p:txBody>
      </p:sp>
      <p:sp>
        <p:nvSpPr>
          <p:cNvPr id="150" name="Google Shape;150;p10"/>
          <p:cNvSpPr txBox="1"/>
          <p:nvPr/>
        </p:nvSpPr>
        <p:spPr>
          <a:xfrm>
            <a:off x="914400" y="1828800"/>
            <a:ext cx="7772400" cy="3657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3000" u="none" cap="none" strike="noStrike">
                <a:solidFill>
                  <a:schemeClr val="dk1"/>
                </a:solidFill>
                <a:latin typeface="Calibri"/>
                <a:ea typeface="Calibri"/>
                <a:cs typeface="Calibri"/>
                <a:sym typeface="Calibri"/>
              </a:rPr>
              <a:t>[Insert Figure 6-3]</a:t>
            </a:r>
            <a:endParaRPr/>
          </a:p>
        </p:txBody>
      </p:sp>
      <p:pic>
        <p:nvPicPr>
          <p:cNvPr id="151" name="Google Shape;151;p10" title="Screenshot 2025-05-21 at 9.57.27 p.m..png"/>
          <p:cNvPicPr preferRelativeResize="0"/>
          <p:nvPr/>
        </p:nvPicPr>
        <p:blipFill>
          <a:blip r:embed="rId3">
            <a:alphaModFix/>
          </a:blip>
          <a:stretch>
            <a:fillRect/>
          </a:stretch>
        </p:blipFill>
        <p:spPr>
          <a:xfrm>
            <a:off x="0" y="1627701"/>
            <a:ext cx="9143999" cy="36025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1"/>
          <p:cNvSpPr txBox="1"/>
          <p:nvPr/>
        </p:nvSpPr>
        <p:spPr>
          <a:xfrm>
            <a:off x="365760" y="365760"/>
            <a:ext cx="8412480" cy="11887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600" u="none" cap="none" strike="noStrike">
                <a:solidFill>
                  <a:schemeClr val="dk1"/>
                </a:solidFill>
                <a:latin typeface="Calibri"/>
                <a:ea typeface="Calibri"/>
                <a:cs typeface="Calibri"/>
                <a:sym typeface="Calibri"/>
              </a:rPr>
              <a:t>Local Secondary Indexes</a:t>
            </a:r>
            <a:endParaRPr/>
          </a:p>
        </p:txBody>
      </p:sp>
      <p:sp>
        <p:nvSpPr>
          <p:cNvPr id="158" name="Google Shape;158;p11"/>
          <p:cNvSpPr txBox="1"/>
          <p:nvPr/>
        </p:nvSpPr>
        <p:spPr>
          <a:xfrm>
            <a:off x="731520" y="1645920"/>
            <a:ext cx="7863840" cy="43891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Index co‑located with data</a:t>
            </a:r>
            <a:endParaRPr/>
          </a:p>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Single‑shard writes</a:t>
            </a:r>
            <a:endParaRPr/>
          </a:p>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Read fan‑out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2"/>
          <p:cNvSpPr txBox="1"/>
          <p:nvPr/>
        </p:nvSpPr>
        <p:spPr>
          <a:xfrm>
            <a:off x="365760" y="365760"/>
            <a:ext cx="8412480" cy="11887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600" u="none" cap="none" strike="noStrike">
                <a:solidFill>
                  <a:schemeClr val="dk1"/>
                </a:solidFill>
                <a:latin typeface="Calibri"/>
                <a:ea typeface="Calibri"/>
                <a:cs typeface="Calibri"/>
                <a:sym typeface="Calibri"/>
              </a:rPr>
              <a:t>Figure 6‑4  Local Index Fan‑out</a:t>
            </a:r>
            <a:endParaRPr/>
          </a:p>
        </p:txBody>
      </p:sp>
      <p:sp>
        <p:nvSpPr>
          <p:cNvPr id="165" name="Google Shape;165;p12"/>
          <p:cNvSpPr txBox="1"/>
          <p:nvPr/>
        </p:nvSpPr>
        <p:spPr>
          <a:xfrm>
            <a:off x="914400" y="1828800"/>
            <a:ext cx="7772400" cy="3657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3000" u="none" cap="none" strike="noStrike">
                <a:solidFill>
                  <a:schemeClr val="dk1"/>
                </a:solidFill>
                <a:latin typeface="Calibri"/>
                <a:ea typeface="Calibri"/>
                <a:cs typeface="Calibri"/>
                <a:sym typeface="Calibri"/>
              </a:rPr>
              <a:t>[Insert Figure 6-4]</a:t>
            </a:r>
            <a:endParaRPr/>
          </a:p>
        </p:txBody>
      </p:sp>
      <p:pic>
        <p:nvPicPr>
          <p:cNvPr id="166" name="Google Shape;166;p12" title="Screenshot 2025-05-21 at 9.57.48 p.m..png"/>
          <p:cNvPicPr preferRelativeResize="0"/>
          <p:nvPr/>
        </p:nvPicPr>
        <p:blipFill>
          <a:blip r:embed="rId3">
            <a:alphaModFix/>
          </a:blip>
          <a:stretch>
            <a:fillRect/>
          </a:stretch>
        </p:blipFill>
        <p:spPr>
          <a:xfrm>
            <a:off x="182875" y="1220637"/>
            <a:ext cx="8778251" cy="48739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3"/>
          <p:cNvSpPr txBox="1"/>
          <p:nvPr/>
        </p:nvSpPr>
        <p:spPr>
          <a:xfrm>
            <a:off x="365760" y="365760"/>
            <a:ext cx="8412480" cy="11887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600" u="none" cap="none" strike="noStrike">
                <a:solidFill>
                  <a:schemeClr val="dk1"/>
                </a:solidFill>
                <a:latin typeface="Calibri"/>
                <a:ea typeface="Calibri"/>
                <a:cs typeface="Calibri"/>
                <a:sym typeface="Calibri"/>
              </a:rPr>
              <a:t>Global Secondary Indexes</a:t>
            </a:r>
            <a:endParaRPr/>
          </a:p>
        </p:txBody>
      </p:sp>
      <p:sp>
        <p:nvSpPr>
          <p:cNvPr id="173" name="Google Shape;173;p13"/>
          <p:cNvSpPr txBox="1"/>
          <p:nvPr/>
        </p:nvSpPr>
        <p:spPr>
          <a:xfrm>
            <a:off x="731520" y="1645920"/>
            <a:ext cx="7863840" cy="43891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Index partitioned by term</a:t>
            </a:r>
            <a:endParaRPr/>
          </a:p>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One‑shard reads</a:t>
            </a:r>
            <a:endParaRPr/>
          </a:p>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Multi‑shard writes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nvSpPr>
        <p:spPr>
          <a:xfrm>
            <a:off x="365760" y="365760"/>
            <a:ext cx="8412480" cy="11887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600" u="none" cap="none" strike="noStrike">
                <a:solidFill>
                  <a:schemeClr val="dk1"/>
                </a:solidFill>
                <a:latin typeface="Calibri"/>
                <a:ea typeface="Calibri"/>
                <a:cs typeface="Calibri"/>
                <a:sym typeface="Calibri"/>
              </a:rPr>
              <a:t>Figure 6‑5  Global Index Layout</a:t>
            </a:r>
            <a:endParaRPr/>
          </a:p>
        </p:txBody>
      </p:sp>
      <p:sp>
        <p:nvSpPr>
          <p:cNvPr id="180" name="Google Shape;180;p14"/>
          <p:cNvSpPr txBox="1"/>
          <p:nvPr/>
        </p:nvSpPr>
        <p:spPr>
          <a:xfrm>
            <a:off x="914400" y="1828800"/>
            <a:ext cx="7772400" cy="3657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3000" u="none" cap="none" strike="noStrike">
                <a:solidFill>
                  <a:schemeClr val="dk1"/>
                </a:solidFill>
                <a:latin typeface="Calibri"/>
                <a:ea typeface="Calibri"/>
                <a:cs typeface="Calibri"/>
                <a:sym typeface="Calibri"/>
              </a:rPr>
              <a:t>[Insert Figure 6-5]</a:t>
            </a:r>
            <a:endParaRPr/>
          </a:p>
        </p:txBody>
      </p:sp>
      <p:pic>
        <p:nvPicPr>
          <p:cNvPr id="181" name="Google Shape;181;p14" title="Screenshot 2025-05-21 at 9.58.18 p.m..png"/>
          <p:cNvPicPr preferRelativeResize="0"/>
          <p:nvPr/>
        </p:nvPicPr>
        <p:blipFill>
          <a:blip r:embed="rId3">
            <a:alphaModFix/>
          </a:blip>
          <a:stretch>
            <a:fillRect/>
          </a:stretch>
        </p:blipFill>
        <p:spPr>
          <a:xfrm>
            <a:off x="0" y="1374861"/>
            <a:ext cx="9144002" cy="45654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5"/>
          <p:cNvSpPr txBox="1"/>
          <p:nvPr/>
        </p:nvSpPr>
        <p:spPr>
          <a:xfrm>
            <a:off x="365760" y="365760"/>
            <a:ext cx="8412480" cy="11887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600" u="none" cap="none" strike="noStrike">
                <a:solidFill>
                  <a:schemeClr val="dk1"/>
                </a:solidFill>
                <a:latin typeface="Calibri"/>
                <a:ea typeface="Calibri"/>
                <a:cs typeface="Calibri"/>
                <a:sym typeface="Calibri"/>
              </a:rPr>
              <a:t>Rebalancing Strategies</a:t>
            </a:r>
            <a:endParaRPr/>
          </a:p>
        </p:txBody>
      </p:sp>
      <p:sp>
        <p:nvSpPr>
          <p:cNvPr id="188" name="Google Shape;188;p15"/>
          <p:cNvSpPr txBox="1"/>
          <p:nvPr/>
        </p:nvSpPr>
        <p:spPr>
          <a:xfrm>
            <a:off x="731520" y="1645920"/>
            <a:ext cx="7863840" cy="43891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Virtual nodes</a:t>
            </a:r>
            <a:endParaRPr/>
          </a:p>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Dynamic split/merge</a:t>
            </a:r>
            <a:endParaRPr/>
          </a:p>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Hash‑ring rescale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6"/>
          <p:cNvSpPr txBox="1"/>
          <p:nvPr/>
        </p:nvSpPr>
        <p:spPr>
          <a:xfrm>
            <a:off x="365747" y="365750"/>
            <a:ext cx="10618200" cy="723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100" u="none" cap="none" strike="noStrike">
                <a:solidFill>
                  <a:schemeClr val="dk1"/>
                </a:solidFill>
                <a:latin typeface="Calibri"/>
                <a:ea typeface="Calibri"/>
                <a:cs typeface="Calibri"/>
                <a:sym typeface="Calibri"/>
              </a:rPr>
              <a:t>Figure 6‑6  Rebalance Walk‑through</a:t>
            </a:r>
            <a:endParaRPr sz="900"/>
          </a:p>
        </p:txBody>
      </p:sp>
      <p:sp>
        <p:nvSpPr>
          <p:cNvPr id="195" name="Google Shape;195;p16"/>
          <p:cNvSpPr txBox="1"/>
          <p:nvPr/>
        </p:nvSpPr>
        <p:spPr>
          <a:xfrm>
            <a:off x="914400" y="1828800"/>
            <a:ext cx="7772400" cy="3657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3000" u="none" cap="none" strike="noStrike">
                <a:solidFill>
                  <a:schemeClr val="dk1"/>
                </a:solidFill>
                <a:latin typeface="Calibri"/>
                <a:ea typeface="Calibri"/>
                <a:cs typeface="Calibri"/>
                <a:sym typeface="Calibri"/>
              </a:rPr>
              <a:t>[Insert Figure 6-6]</a:t>
            </a:r>
            <a:endParaRPr/>
          </a:p>
        </p:txBody>
      </p:sp>
      <p:pic>
        <p:nvPicPr>
          <p:cNvPr id="196" name="Google Shape;196;p16" title="Screenshot 2025-05-21 at 9.58.32 p.m..png"/>
          <p:cNvPicPr preferRelativeResize="0"/>
          <p:nvPr/>
        </p:nvPicPr>
        <p:blipFill>
          <a:blip r:embed="rId3">
            <a:alphaModFix/>
          </a:blip>
          <a:stretch>
            <a:fillRect/>
          </a:stretch>
        </p:blipFill>
        <p:spPr>
          <a:xfrm>
            <a:off x="98500" y="1166150"/>
            <a:ext cx="8776551" cy="54130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7"/>
          <p:cNvSpPr txBox="1"/>
          <p:nvPr/>
        </p:nvSpPr>
        <p:spPr>
          <a:xfrm>
            <a:off x="365760" y="365760"/>
            <a:ext cx="8412480" cy="11887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600" u="none" cap="none" strike="noStrike">
                <a:solidFill>
                  <a:schemeClr val="dk1"/>
                </a:solidFill>
                <a:latin typeface="Calibri"/>
                <a:ea typeface="Calibri"/>
                <a:cs typeface="Calibri"/>
                <a:sym typeface="Calibri"/>
              </a:rPr>
              <a:t>Request‑Routing Patterns</a:t>
            </a:r>
            <a:endParaRPr/>
          </a:p>
        </p:txBody>
      </p:sp>
      <p:sp>
        <p:nvSpPr>
          <p:cNvPr id="203" name="Google Shape;203;p17"/>
          <p:cNvSpPr txBox="1"/>
          <p:nvPr/>
        </p:nvSpPr>
        <p:spPr>
          <a:xfrm>
            <a:off x="731520" y="1645920"/>
            <a:ext cx="7863840" cy="43891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Any‑node forward</a:t>
            </a:r>
            <a:endParaRPr/>
          </a:p>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Proxy routers</a:t>
            </a:r>
            <a:endParaRPr/>
          </a:p>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Smart clients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8"/>
          <p:cNvSpPr txBox="1"/>
          <p:nvPr/>
        </p:nvSpPr>
        <p:spPr>
          <a:xfrm>
            <a:off x="365760" y="365760"/>
            <a:ext cx="8412480" cy="11887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600" u="none" cap="none" strike="noStrike">
                <a:solidFill>
                  <a:schemeClr val="dk1"/>
                </a:solidFill>
                <a:latin typeface="Calibri"/>
                <a:ea typeface="Calibri"/>
                <a:cs typeface="Calibri"/>
                <a:sym typeface="Calibri"/>
              </a:rPr>
              <a:t>Hot‑Spot Mitigation</a:t>
            </a:r>
            <a:endParaRPr/>
          </a:p>
        </p:txBody>
      </p:sp>
      <p:sp>
        <p:nvSpPr>
          <p:cNvPr id="210" name="Google Shape;210;p18"/>
          <p:cNvSpPr txBox="1"/>
          <p:nvPr/>
        </p:nvSpPr>
        <p:spPr>
          <a:xfrm>
            <a:off x="731520" y="1645920"/>
            <a:ext cx="7863840" cy="43891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Per‑shard metrics</a:t>
            </a:r>
            <a:endParaRPr/>
          </a:p>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2× median alert</a:t>
            </a:r>
            <a:endParaRPr/>
          </a:p>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Salt / split / cache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9"/>
          <p:cNvSpPr txBox="1"/>
          <p:nvPr/>
        </p:nvSpPr>
        <p:spPr>
          <a:xfrm>
            <a:off x="365760" y="365760"/>
            <a:ext cx="8412480" cy="11887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600" u="none" cap="none" strike="noStrike">
                <a:solidFill>
                  <a:schemeClr val="dk1"/>
                </a:solidFill>
                <a:latin typeface="Calibri"/>
                <a:ea typeface="Calibri"/>
                <a:cs typeface="Calibri"/>
                <a:sym typeface="Calibri"/>
              </a:rPr>
              <a:t>Summary &amp; Takeaways</a:t>
            </a:r>
            <a:endParaRPr/>
          </a:p>
        </p:txBody>
      </p:sp>
      <p:sp>
        <p:nvSpPr>
          <p:cNvPr id="217" name="Google Shape;217;p19"/>
          <p:cNvSpPr txBox="1"/>
          <p:nvPr/>
        </p:nvSpPr>
        <p:spPr>
          <a:xfrm>
            <a:off x="731520" y="1645920"/>
            <a:ext cx="7863840" cy="43891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Match scheme to workload</a:t>
            </a:r>
            <a:endParaRPr/>
          </a:p>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Index locality dial</a:t>
            </a:r>
            <a:endParaRPr/>
          </a:p>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Automate rebalance</a:t>
            </a:r>
            <a:endParaRPr/>
          </a:p>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Choose key early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
          <p:cNvSpPr txBox="1"/>
          <p:nvPr/>
        </p:nvSpPr>
        <p:spPr>
          <a:xfrm>
            <a:off x="365760" y="365760"/>
            <a:ext cx="8412480" cy="11887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600" u="none" cap="none" strike="noStrike">
                <a:solidFill>
                  <a:schemeClr val="dk1"/>
                </a:solidFill>
                <a:latin typeface="Calibri"/>
                <a:ea typeface="Calibri"/>
                <a:cs typeface="Calibri"/>
                <a:sym typeface="Calibri"/>
              </a:rPr>
              <a:t>Why Partition?</a:t>
            </a:r>
            <a:endParaRPr/>
          </a:p>
        </p:txBody>
      </p:sp>
      <p:sp>
        <p:nvSpPr>
          <p:cNvPr id="93" name="Google Shape;93;p2"/>
          <p:cNvSpPr txBox="1"/>
          <p:nvPr/>
        </p:nvSpPr>
        <p:spPr>
          <a:xfrm>
            <a:off x="731520" y="1645920"/>
            <a:ext cx="7863840" cy="43891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Horizontal scalability</a:t>
            </a:r>
            <a:endParaRPr/>
          </a:p>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Failure isolation</a:t>
            </a:r>
            <a:endParaRPr/>
          </a:p>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Data locality</a:t>
            </a:r>
            <a:endParaRPr/>
          </a:p>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Web‑scale foundation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nvSpPr>
        <p:spPr>
          <a:xfrm>
            <a:off x="365760" y="365760"/>
            <a:ext cx="8412480" cy="11887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600" u="none" cap="none" strike="noStrike">
                <a:solidFill>
                  <a:schemeClr val="dk1"/>
                </a:solidFill>
                <a:latin typeface="Calibri"/>
                <a:ea typeface="Calibri"/>
                <a:cs typeface="Calibri"/>
                <a:sym typeface="Calibri"/>
              </a:rPr>
              <a:t>Q &amp; A</a:t>
            </a:r>
            <a:endParaRPr/>
          </a:p>
        </p:txBody>
      </p:sp>
      <p:sp>
        <p:nvSpPr>
          <p:cNvPr id="224" name="Google Shape;224;p20"/>
          <p:cNvSpPr txBox="1"/>
          <p:nvPr/>
        </p:nvSpPr>
        <p:spPr>
          <a:xfrm>
            <a:off x="731520" y="1645920"/>
            <a:ext cx="7863840" cy="43891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Partition war stories?</a:t>
            </a:r>
            <a:endParaRPr/>
          </a:p>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Skew‑detection tools?</a:t>
            </a:r>
            <a:endParaRPr/>
          </a:p>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Key design dilemmas?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nvSpPr>
        <p:spPr>
          <a:xfrm>
            <a:off x="365760" y="365760"/>
            <a:ext cx="8412480" cy="11887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600" u="none" cap="none" strike="noStrike">
                <a:solidFill>
                  <a:schemeClr val="dk1"/>
                </a:solidFill>
                <a:latin typeface="Calibri"/>
                <a:ea typeface="Calibri"/>
                <a:cs typeface="Calibri"/>
                <a:sym typeface="Calibri"/>
              </a:rPr>
              <a:t>Core Terminology</a:t>
            </a:r>
            <a:endParaRPr/>
          </a:p>
        </p:txBody>
      </p:sp>
      <p:sp>
        <p:nvSpPr>
          <p:cNvPr id="100" name="Google Shape;100;p3"/>
          <p:cNvSpPr txBox="1"/>
          <p:nvPr/>
        </p:nvSpPr>
        <p:spPr>
          <a:xfrm>
            <a:off x="731520" y="1645920"/>
            <a:ext cx="7863840" cy="43891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Partition / shard / tablet</a:t>
            </a:r>
            <a:endParaRPr/>
          </a:p>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Partition key</a:t>
            </a:r>
            <a:endParaRPr/>
          </a:p>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Hot spot / skew</a:t>
            </a:r>
            <a:endParaRPr/>
          </a:p>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Rebalancing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nvSpPr>
        <p:spPr>
          <a:xfrm>
            <a:off x="365760" y="365760"/>
            <a:ext cx="8412480" cy="11887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600" u="none" cap="none" strike="noStrike">
                <a:solidFill>
                  <a:schemeClr val="dk1"/>
                </a:solidFill>
                <a:latin typeface="Calibri"/>
                <a:ea typeface="Calibri"/>
                <a:cs typeface="Calibri"/>
                <a:sym typeface="Calibri"/>
              </a:rPr>
              <a:t>Design Dimensions</a:t>
            </a:r>
            <a:endParaRPr/>
          </a:p>
        </p:txBody>
      </p:sp>
      <p:sp>
        <p:nvSpPr>
          <p:cNvPr id="107" name="Google Shape;107;p4"/>
          <p:cNvSpPr txBox="1"/>
          <p:nvPr/>
        </p:nvSpPr>
        <p:spPr>
          <a:xfrm>
            <a:off x="731520" y="1645920"/>
            <a:ext cx="7863840" cy="43891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Key‑Range ↔ Hash</a:t>
            </a:r>
            <a:endParaRPr/>
          </a:p>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Local ↔ Global indexes</a:t>
            </a:r>
            <a:endParaRPr/>
          </a:p>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Static ↔ Dynamic buckets</a:t>
            </a:r>
            <a:endParaRPr/>
          </a:p>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Routing responsibility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nvSpPr>
        <p:spPr>
          <a:xfrm>
            <a:off x="365760" y="365760"/>
            <a:ext cx="8412480" cy="11887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600" u="none" cap="none" strike="noStrike">
                <a:solidFill>
                  <a:schemeClr val="dk1"/>
                </a:solidFill>
                <a:latin typeface="Calibri"/>
                <a:ea typeface="Calibri"/>
                <a:cs typeface="Calibri"/>
                <a:sym typeface="Calibri"/>
              </a:rPr>
              <a:t>Key‑Range Partitioning</a:t>
            </a:r>
            <a:endParaRPr/>
          </a:p>
        </p:txBody>
      </p:sp>
      <p:sp>
        <p:nvSpPr>
          <p:cNvPr id="114" name="Google Shape;114;p5"/>
          <p:cNvSpPr txBox="1"/>
          <p:nvPr/>
        </p:nvSpPr>
        <p:spPr>
          <a:xfrm>
            <a:off x="731520" y="1645920"/>
            <a:ext cx="7863840" cy="43891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Sorted key ranges</a:t>
            </a:r>
            <a:endParaRPr/>
          </a:p>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Efficient range scans</a:t>
            </a:r>
            <a:endParaRPr/>
          </a:p>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Bigtable, HBase, Spanner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nvSpPr>
        <p:spPr>
          <a:xfrm>
            <a:off x="365760" y="365760"/>
            <a:ext cx="8412480" cy="11887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600" u="none" cap="none" strike="noStrike">
                <a:solidFill>
                  <a:schemeClr val="dk1"/>
                </a:solidFill>
                <a:latin typeface="Calibri"/>
                <a:ea typeface="Calibri"/>
                <a:cs typeface="Calibri"/>
                <a:sym typeface="Calibri"/>
              </a:rPr>
              <a:t>Range Pitfalls &amp; Fixes</a:t>
            </a:r>
            <a:endParaRPr/>
          </a:p>
        </p:txBody>
      </p:sp>
      <p:sp>
        <p:nvSpPr>
          <p:cNvPr id="121" name="Google Shape;121;p6"/>
          <p:cNvSpPr txBox="1"/>
          <p:nvPr/>
        </p:nvSpPr>
        <p:spPr>
          <a:xfrm>
            <a:off x="731520" y="1645920"/>
            <a:ext cx="7863840" cy="43891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Sequential hot shard</a:t>
            </a:r>
            <a:endParaRPr/>
          </a:p>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Imbalance over time</a:t>
            </a:r>
            <a:endParaRPr/>
          </a:p>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Salting or auto‑split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nvSpPr>
        <p:spPr>
          <a:xfrm>
            <a:off x="365760" y="365760"/>
            <a:ext cx="8412480" cy="11887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600" u="none" cap="none" strike="noStrike">
                <a:solidFill>
                  <a:schemeClr val="dk1"/>
                </a:solidFill>
                <a:latin typeface="Calibri"/>
                <a:ea typeface="Calibri"/>
                <a:cs typeface="Calibri"/>
                <a:sym typeface="Calibri"/>
              </a:rPr>
              <a:t>Figure 6‑2  Key‑Range Split</a:t>
            </a:r>
            <a:endParaRPr/>
          </a:p>
        </p:txBody>
      </p:sp>
      <p:sp>
        <p:nvSpPr>
          <p:cNvPr id="128" name="Google Shape;128;p7"/>
          <p:cNvSpPr txBox="1"/>
          <p:nvPr/>
        </p:nvSpPr>
        <p:spPr>
          <a:xfrm>
            <a:off x="914400" y="1828800"/>
            <a:ext cx="7772400" cy="3657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3000" u="none" cap="none" strike="noStrike">
                <a:solidFill>
                  <a:schemeClr val="dk1"/>
                </a:solidFill>
                <a:latin typeface="Calibri"/>
                <a:ea typeface="Calibri"/>
                <a:cs typeface="Calibri"/>
                <a:sym typeface="Calibri"/>
              </a:rPr>
              <a:t>[Insert Figure 6-2]</a:t>
            </a:r>
            <a:endParaRPr/>
          </a:p>
        </p:txBody>
      </p:sp>
      <p:pic>
        <p:nvPicPr>
          <p:cNvPr id="129" name="Google Shape;129;p7" title="Screenshot 2025-05-21 at 9.56.57 p.m..png"/>
          <p:cNvPicPr preferRelativeResize="0"/>
          <p:nvPr/>
        </p:nvPicPr>
        <p:blipFill rotWithShape="1">
          <a:blip r:embed="rId3">
            <a:alphaModFix/>
          </a:blip>
          <a:srcRect b="0" l="0" r="2267" t="0"/>
          <a:stretch/>
        </p:blipFill>
        <p:spPr>
          <a:xfrm>
            <a:off x="228600" y="1616075"/>
            <a:ext cx="8803900" cy="3572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nvSpPr>
        <p:spPr>
          <a:xfrm>
            <a:off x="365760" y="365760"/>
            <a:ext cx="8412480" cy="11887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600" u="none" cap="none" strike="noStrike">
                <a:solidFill>
                  <a:schemeClr val="dk1"/>
                </a:solidFill>
                <a:latin typeface="Calibri"/>
                <a:ea typeface="Calibri"/>
                <a:cs typeface="Calibri"/>
                <a:sym typeface="Calibri"/>
              </a:rPr>
              <a:t>Hash Partitioning</a:t>
            </a:r>
            <a:endParaRPr/>
          </a:p>
        </p:txBody>
      </p:sp>
      <p:sp>
        <p:nvSpPr>
          <p:cNvPr id="136" name="Google Shape;136;p8"/>
          <p:cNvSpPr txBox="1"/>
          <p:nvPr/>
        </p:nvSpPr>
        <p:spPr>
          <a:xfrm>
            <a:off x="731520" y="1645920"/>
            <a:ext cx="7863840" cy="43891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hash(key) ⇒ bucket</a:t>
            </a:r>
            <a:endParaRPr/>
          </a:p>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Uniform write load</a:t>
            </a:r>
            <a:endParaRPr/>
          </a:p>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Consistent hashing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nvSpPr>
        <p:spPr>
          <a:xfrm>
            <a:off x="365760" y="365760"/>
            <a:ext cx="8412480" cy="11887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4600" u="none" cap="none" strike="noStrike">
                <a:solidFill>
                  <a:schemeClr val="dk1"/>
                </a:solidFill>
                <a:latin typeface="Calibri"/>
                <a:ea typeface="Calibri"/>
                <a:cs typeface="Calibri"/>
                <a:sym typeface="Calibri"/>
              </a:rPr>
              <a:t>Hash Trade‑offs</a:t>
            </a:r>
            <a:endParaRPr/>
          </a:p>
        </p:txBody>
      </p:sp>
      <p:sp>
        <p:nvSpPr>
          <p:cNvPr id="143" name="Google Shape;143;p9"/>
          <p:cNvSpPr txBox="1"/>
          <p:nvPr/>
        </p:nvSpPr>
        <p:spPr>
          <a:xfrm>
            <a:off x="731520" y="1645920"/>
            <a:ext cx="7863840" cy="43891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Order lost ⇒ scatter scans</a:t>
            </a:r>
            <a:endParaRPr/>
          </a:p>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Higher tail‑latency</a:t>
            </a:r>
            <a:endParaRPr/>
          </a:p>
          <a:p>
            <a:pPr indent="0" lvl="0" marL="0" marR="0" rtl="0" algn="l">
              <a:spcBef>
                <a:spcPts val="0"/>
              </a:spcBef>
              <a:spcAft>
                <a:spcPts val="0"/>
              </a:spcAft>
              <a:buNone/>
            </a:pPr>
            <a:r>
              <a:rPr b="0" i="0" lang="en-US" sz="3400" u="none" cap="none" strike="noStrike">
                <a:solidFill>
                  <a:schemeClr val="dk1"/>
                </a:solidFill>
                <a:latin typeface="Calibri"/>
                <a:ea typeface="Calibri"/>
                <a:cs typeface="Calibri"/>
                <a:sym typeface="Calibri"/>
              </a:rPr>
              <a:t>• Hybrid hash‑range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