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Google Sans Tex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GoogleSansTex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GoogleSansTex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GoogleSansText-boldItalic.fntdata"/><Relationship Id="rId30" Type="http://schemas.openxmlformats.org/officeDocument/2006/relationships/font" Target="fonts/GoogleSansTex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Google Sans Text"/>
                <a:ea typeface="Google Sans Text"/>
                <a:cs typeface="Google Sans Text"/>
                <a:sym typeface="Google Sans Text"/>
              </a:rPr>
              <a:t>Hello everyone, and welcome. Today, we're going to dive into a fundamental, and often tricky, part of distributed systems: consistency and consensus. This is Chapter 9 of 'Designing Data-Intensive Applications.'</a:t>
            </a:r>
            <a:endParaRPr>
              <a:solidFill>
                <a:schemeClr val="dk1"/>
              </a:solidFill>
              <a:latin typeface="Google Sans Text"/>
              <a:ea typeface="Google Sans Text"/>
              <a:cs typeface="Google Sans Text"/>
              <a:sym typeface="Google Sans Tex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Google Sans Text"/>
              <a:ea typeface="Google Sans Text"/>
              <a:cs typeface="Google Sans Text"/>
              <a:sym typeface="Google Sans Text"/>
            </a:endParaRPr>
          </a:p>
          <a:p>
            <a:pPr indent="0" lvl="0" marL="0" rtl="0" algn="l">
              <a:lnSpc>
                <a:spcPct val="115000"/>
              </a:lnSpc>
              <a:spcBef>
                <a:spcPts val="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If you've ever wondered how a distributed database or system ensures that all users see the same data, or how it handles failures without losing information, then you're in the right place. We'll be exploring the guarantees that systems can provide, the trade-offs they make, and the algorithms that make it all possible.</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Our goal today is to demystify these concepts. We'll start with the basics of consistency models, from the eventual consistency you might have heard of, to the much stronger guarantee of linearizability. We'll then explore how ordering and causality play a crucial role in how distributed systems behave. Finally, we'll unravel the mystery of consensus—what it is, why it's so important, and how it's achieved.</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120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By the end of this presentation, you'll have a solid understanding of these core principles, which will help you design and build more reliable and robust distributed systems. Let's get started.</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5f7604293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5f7604293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Google Sans Text"/>
                <a:ea typeface="Google Sans Text"/>
                <a:cs typeface="Google Sans Text"/>
                <a:sym typeface="Google Sans Text"/>
              </a:rPr>
              <a:t>So, if we want to build a causally consistent system, how do we keep track of the causal order? One of the most elegant solutions is the Lamport timestamp, invented by Leslie Lamport in 1978.</a:t>
            </a:r>
            <a:endParaRPr>
              <a:solidFill>
                <a:schemeClr val="dk1"/>
              </a:solidFill>
              <a:latin typeface="Google Sans Text"/>
              <a:ea typeface="Google Sans Text"/>
              <a:cs typeface="Google Sans Text"/>
              <a:sym typeface="Google Sans Tex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Google Sans Text"/>
              <a:ea typeface="Google Sans Text"/>
              <a:cs typeface="Google Sans Text"/>
              <a:sym typeface="Google Sans Text"/>
            </a:endParaRPr>
          </a:p>
          <a:p>
            <a:pPr indent="0" lvl="0" marL="0" rtl="0" algn="l">
              <a:lnSpc>
                <a:spcPct val="115000"/>
              </a:lnSpc>
              <a:spcBef>
                <a:spcPts val="0"/>
              </a:spcBef>
              <a:spcAft>
                <a:spcPts val="120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A Lamport timestamp is not a real-time clock. It's a logical clock, designed to create a total ordering of events that's consistent with causality.</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36b130825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36b130825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1B1C1D"/>
                </a:solidFill>
                <a:latin typeface="Google Sans Text"/>
                <a:ea typeface="Google Sans Text"/>
                <a:cs typeface="Google Sans Text"/>
                <a:sym typeface="Google Sans Text"/>
              </a:rPr>
              <a:t>Here's how it works, and you can follow along with Figure 9-8. Each node in the system has a unique ID and a counter. The timestamp for an operation is a pair: the current value of the counter, and the node's ID.</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None/>
            </a:pPr>
            <a:r>
              <a:rPr lang="en" sz="1200">
                <a:solidFill>
                  <a:srgbClr val="1B1C1D"/>
                </a:solidFill>
                <a:latin typeface="Google Sans Text"/>
                <a:ea typeface="Google Sans Text"/>
                <a:cs typeface="Google Sans Text"/>
                <a:sym typeface="Google Sans Text"/>
              </a:rPr>
              <a:t>The magic happens in how the counter is updated. Whenever a node sends or receives a message, it looks at the timestamp in the message. It then updates its own counter to be one greater than the maximum of its current counter and the counter from the message.</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None/>
            </a:pPr>
            <a:r>
              <a:rPr lang="en" sz="1200">
                <a:solidFill>
                  <a:srgbClr val="1B1C1D"/>
                </a:solidFill>
                <a:latin typeface="Google Sans Text"/>
                <a:ea typeface="Google Sans Text"/>
                <a:cs typeface="Google Sans Text"/>
                <a:sym typeface="Google Sans Text"/>
              </a:rPr>
              <a:t>As you can see in the diagram, when Client A receives a response from Node 2 with a counter of 5, it then includes that maximum value in its next request to Node 1. Node 1's counter was only 1, but it immediately jumps to 5, and its next operation gets a timestamp with a counter of 6.</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1200"/>
              </a:spcAft>
              <a:buNone/>
            </a:pPr>
            <a:r>
              <a:rPr lang="en" sz="1200">
                <a:solidFill>
                  <a:srgbClr val="1B1C1D"/>
                </a:solidFill>
                <a:latin typeface="Google Sans Text"/>
                <a:ea typeface="Google Sans Text"/>
                <a:cs typeface="Google Sans Text"/>
                <a:sym typeface="Google Sans Text"/>
              </a:rPr>
              <a:t>This simple mechanism ensures that if event A happens before event B, the Lamport timestamp of A will be less than the Lamport timestamp of B. It's a clever way to capture the causal flow of a system.</a:t>
            </a:r>
            <a:endParaRPr>
              <a:solidFill>
                <a:schemeClr val="dk1"/>
              </a:solidFill>
              <a:latin typeface="Google Sans Text"/>
              <a:ea typeface="Google Sans Text"/>
              <a:cs typeface="Google Sans Text"/>
              <a:sym typeface="Google Sans Tex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5f7604293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5f7604293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Google Sans Text"/>
                <a:ea typeface="Google Sans Text"/>
                <a:cs typeface="Google Sans Text"/>
                <a:sym typeface="Google Sans Text"/>
              </a:rPr>
              <a:t>Now we come to a concept that ties a lot of these ideas together: total order broadcast, also known as atomic broadcast.</a:t>
            </a:r>
            <a:endParaRPr>
              <a:solidFill>
                <a:schemeClr val="dk1"/>
              </a:solidFill>
              <a:latin typeface="Google Sans Text"/>
              <a:ea typeface="Google Sans Text"/>
              <a:cs typeface="Google Sans Text"/>
              <a:sym typeface="Google Sans Text"/>
            </a:endParaRPr>
          </a:p>
          <a:p>
            <a:pPr indent="0" lvl="0" marL="0" rtl="0" algn="l">
              <a:lnSpc>
                <a:spcPct val="115000"/>
              </a:lnSpc>
              <a:spcBef>
                <a:spcPts val="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This is a protocol for sending messages between nodes in a distributed system, and it comes with two very strong guarantees. First, reliable delivery: if one node receives a message, all nodes will eventually receive it. No messages are lost.</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Second, and most importantly, totally ordered delivery: all nodes receive the messages in the exact same order.</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Think of it as creating a distributed log file. Every node can append messages to this log, and they all see the same sequence of messages. This is an incredibly powerful abstraction.</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120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This is the basis for what's known as state machine replication. If you have a system where all changes are driven by a sequence of operations, and you can deliver those operations to all replicas in the same order using total order broadcast, then all the replicas will remain in a consistent state. It's how you can replicate a database and ensure all copies of the data stay in sync</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f7604293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5f7604293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Google Sans Text"/>
                <a:ea typeface="Google Sans Text"/>
                <a:cs typeface="Google Sans Text"/>
                <a:sym typeface="Google Sans Text"/>
              </a:rPr>
              <a:t>We've seen that total order broadcast is powerful, but how does it connect back to linearizability? Well, you can use total order broadcast to build a linearizable system.</a:t>
            </a:r>
            <a:endParaRPr>
              <a:solidFill>
                <a:schemeClr val="dk1"/>
              </a:solidFill>
              <a:latin typeface="Google Sans Text"/>
              <a:ea typeface="Google Sans Text"/>
              <a:cs typeface="Google Sans Text"/>
              <a:sym typeface="Google Sans Text"/>
            </a:endParaRPr>
          </a:p>
          <a:p>
            <a:pPr indent="0" lvl="0" marL="0" rtl="0" algn="l">
              <a:lnSpc>
                <a:spcPct val="115000"/>
              </a:lnSpc>
              <a:spcBef>
                <a:spcPts val="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Let's take the example of ensuring that usernames are unique. This is a classic problem that seems to require linearizability. How can we do it with total order broadcast?</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None/>
            </a:pPr>
            <a:r>
              <a:rPr lang="en" sz="1200">
                <a:solidFill>
                  <a:srgbClr val="1B1C1D"/>
                </a:solidFill>
                <a:latin typeface="Google Sans Text"/>
                <a:ea typeface="Google Sans Text"/>
                <a:cs typeface="Google Sans Text"/>
                <a:sym typeface="Google Sans Text"/>
              </a:rPr>
              <a:t>Here's the recipe. When a user tries to register a username, you don't write it directly to the database. Instead, you append a message to your distributed log, saying 'I want to claim the username "superstar".</a:t>
            </a:r>
            <a:br>
              <a:rPr lang="en" sz="1200">
                <a:solidFill>
                  <a:srgbClr val="1B1C1D"/>
                </a:solidFill>
                <a:latin typeface="Google Sans Text"/>
                <a:ea typeface="Google Sans Text"/>
                <a:cs typeface="Google Sans Text"/>
                <a:sym typeface="Google Sans Text"/>
              </a:rPr>
            </a:br>
            <a:br>
              <a:rPr lang="en" sz="1200">
                <a:solidFill>
                  <a:srgbClr val="1B1C1D"/>
                </a:solidFill>
                <a:latin typeface="Google Sans Text"/>
                <a:ea typeface="Google Sans Text"/>
                <a:cs typeface="Google Sans Text"/>
                <a:sym typeface="Google Sans Text"/>
              </a:rPr>
            </a:br>
            <a:r>
              <a:rPr lang="en" sz="1200">
                <a:solidFill>
                  <a:srgbClr val="1B1C1D"/>
                </a:solidFill>
                <a:latin typeface="Google Sans Text"/>
                <a:ea typeface="Google Sans Text"/>
                <a:cs typeface="Google Sans Text"/>
                <a:sym typeface="Google Sans Text"/>
              </a:rPr>
              <a:t>Then, you read the log and wait for your own message to be delivered back to you. Because of the total ordering guarantee, all nodes will see all the registration attempts in the same order.</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None/>
            </a:pPr>
            <a:r>
              <a:rPr lang="en" sz="1200">
                <a:solidFill>
                  <a:srgbClr val="1B1C1D"/>
                </a:solidFill>
                <a:latin typeface="Google Sans Text"/>
                <a:ea typeface="Google Sans Text"/>
                <a:cs typeface="Google Sans Text"/>
                <a:sym typeface="Google Sans Text"/>
              </a:rPr>
              <a:t>When your message comes back, you check the log. Was your message the first one for the username 'superstar'? If so, congratulations, you got it! You can commit the registration. If another user's message for the same username appears earlier in the log, then they beat you to it, and you have to abort your registration.</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120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Because all nodes see the same log, they will all agree on who the winner is. This is how you can implement a linearizable compare-and-set operation, which is the building block for many other linearizable operations.</a:t>
            </a:r>
            <a:endParaRPr sz="1200">
              <a:solidFill>
                <a:srgbClr val="1B1C1D"/>
              </a:solidFill>
              <a:latin typeface="Google Sans Text"/>
              <a:ea typeface="Google Sans Text"/>
              <a:cs typeface="Google Sans Text"/>
              <a:sym typeface="Google Sans Tex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5f7604293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f7604293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Google Sans Text"/>
                <a:ea typeface="Google Sans Text"/>
                <a:cs typeface="Google Sans Text"/>
                <a:sym typeface="Google Sans Text"/>
              </a:rPr>
              <a:t>By now, you might be sensing a deep connection between total order broadcast and consensus. And you'd be right. It turns out that total order broadcast and consensus are, for all practical purposes, equivalent problems.</a:t>
            </a:r>
            <a:endParaRPr>
              <a:solidFill>
                <a:schemeClr val="dk1"/>
              </a:solidFill>
              <a:latin typeface="Google Sans Text"/>
              <a:ea typeface="Google Sans Text"/>
              <a:cs typeface="Google Sans Text"/>
              <a:sym typeface="Google Sans Tex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Google Sans Text"/>
              <a:ea typeface="Google Sans Text"/>
              <a:cs typeface="Google Sans Text"/>
              <a:sym typeface="Google Sans Text"/>
            </a:endParaRPr>
          </a:p>
          <a:p>
            <a:pPr indent="0" lvl="0" marL="0" rtl="0" algn="l">
              <a:lnSpc>
                <a:spcPct val="115000"/>
              </a:lnSpc>
              <a:spcBef>
                <a:spcPts val="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If you have an algorithm that solves total order broadcast, you can use it to solve consensus. And if you have an algorithm for consensus, you can use it to build total order broadcast.</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How? You can think of total order broadcast as a series of consensus decisions. For each message that needs to be delivered, the nodes in the system run a round of consensus to agree on what that message will be.</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The agreement property of consensus ensures that all nodes deliver the same messages in the same order. The validity property ensures that no messages are made up out of thin air. And the termination property ensures that messages are eventually delivered.</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120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This equivalence is one of the most important and profound results in the theory of distributed systems. It tells us that these two seemingly different problems are actually two sides of the same coin.</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5f7604293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5f7604293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Google Sans Text"/>
                <a:ea typeface="Google Sans Text"/>
                <a:cs typeface="Google Sans Text"/>
                <a:sym typeface="Google Sans Text"/>
              </a:rPr>
              <a:t>Let's now turn our attention to distributed transactions. When a transaction involves changes to data on multiple machines, how do we ensure atomicity? How do we make sure that it either commits on all nodes, or aborts on all nodes? This is the atomic commit problem.</a:t>
            </a:r>
            <a:endParaRPr>
              <a:solidFill>
                <a:schemeClr val="dk1"/>
              </a:solidFill>
              <a:latin typeface="Google Sans Text"/>
              <a:ea typeface="Google Sans Text"/>
              <a:cs typeface="Google Sans Text"/>
              <a:sym typeface="Google Sans Text"/>
            </a:endParaRPr>
          </a:p>
          <a:p>
            <a:pPr indent="0" lvl="0" marL="0" rtl="0" algn="l">
              <a:lnSpc>
                <a:spcPct val="115000"/>
              </a:lnSpc>
              <a:spcBef>
                <a:spcPts val="0"/>
              </a:spcBef>
              <a:spcAft>
                <a:spcPts val="120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The most common algorithm for this is two-phase commit, or 2PC. As the name suggests, it has two phases.</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36b130825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36b130825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1B1C1D"/>
                </a:solidFill>
                <a:latin typeface="Google Sans Text"/>
                <a:ea typeface="Google Sans Text"/>
                <a:cs typeface="Google Sans Text"/>
                <a:sym typeface="Google Sans Text"/>
              </a:rPr>
              <a:t>Let's walk through Figure 9-9. The system has a coordinator, which manages the transaction. In Phase 1, the coordinator sends a 'prepare' request to all the participating nodes. This is like asking, 'Are you ready to commit?'</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None/>
            </a:pPr>
            <a:r>
              <a:rPr lang="en" sz="1200">
                <a:solidFill>
                  <a:srgbClr val="1B1C1D"/>
                </a:solidFill>
                <a:latin typeface="Google Sans Text"/>
                <a:ea typeface="Google Sans Text"/>
                <a:cs typeface="Google Sans Text"/>
                <a:sym typeface="Google Sans Text"/>
              </a:rPr>
              <a:t>When a participant receives this request, it checks if it can commit the transaction. If it can, it writes all the changes to disk, and then replies 'yes' to the coordinator. This 'yes' is a promise. It's a binding agreement. The participant is now giving up its right to abort the transaction.</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None/>
            </a:pPr>
            <a:r>
              <a:rPr lang="en" sz="1200">
                <a:solidFill>
                  <a:srgbClr val="1B1C1D"/>
                </a:solidFill>
                <a:latin typeface="Google Sans Text"/>
                <a:ea typeface="Google Sans Text"/>
                <a:cs typeface="Google Sans Text"/>
                <a:sym typeface="Google Sans Text"/>
              </a:rPr>
              <a:t>In Phase 2, the coordinator collects all the responses. If everyone said 'yes', it makes the decision to commit. It writes this decision to its own log, and then sends a 'commit' message to all participants. If even one participant said 'no', or failed to respond, the coordinator decides to abort and sends 'abort' messages to everyone.</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1200"/>
              </a:spcAft>
              <a:buNone/>
            </a:pPr>
            <a:r>
              <a:rPr lang="en" sz="1200">
                <a:solidFill>
                  <a:srgbClr val="1B1C1D"/>
                </a:solidFill>
                <a:latin typeface="Google Sans Text"/>
                <a:ea typeface="Google Sans Text"/>
                <a:cs typeface="Google Sans Text"/>
                <a:sym typeface="Google Sans Text"/>
              </a:rPr>
              <a:t>This two-phase process, with its system of promises, is what ensures atomicity.</a:t>
            </a:r>
            <a:endParaRPr>
              <a:solidFill>
                <a:schemeClr val="dk1"/>
              </a:solidFill>
              <a:latin typeface="Google Sans Text"/>
              <a:ea typeface="Google Sans Text"/>
              <a:cs typeface="Google Sans Text"/>
              <a:sym typeface="Google Sans Tex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5f7604293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5f7604293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Google Sans Text"/>
                <a:ea typeface="Google Sans Text"/>
                <a:cs typeface="Google Sans Text"/>
                <a:sym typeface="Google Sans Text"/>
              </a:rPr>
              <a:t>Two-phase commit sounds solid, but it has a significant Achilles' heel: what happens if the coordinator fails?</a:t>
            </a:r>
            <a:br>
              <a:rPr lang="en">
                <a:solidFill>
                  <a:schemeClr val="dk1"/>
                </a:solidFill>
                <a:latin typeface="Google Sans Text"/>
                <a:ea typeface="Google Sans Text"/>
                <a:cs typeface="Google Sans Text"/>
                <a:sym typeface="Google Sans Text"/>
              </a:rPr>
            </a:br>
            <a:br>
              <a:rPr lang="en">
                <a:solidFill>
                  <a:schemeClr val="dk1"/>
                </a:solidFill>
                <a:latin typeface="Google Sans Text"/>
                <a:ea typeface="Google Sans Text"/>
                <a:cs typeface="Google Sans Text"/>
                <a:sym typeface="Google Sans Text"/>
              </a:rPr>
            </a:br>
            <a:r>
              <a:rPr lang="en" sz="1200">
                <a:solidFill>
                  <a:srgbClr val="1B1C1D"/>
                </a:solidFill>
                <a:latin typeface="Google Sans Text"/>
                <a:ea typeface="Google Sans Text"/>
                <a:cs typeface="Google Sans Text"/>
                <a:sym typeface="Google Sans Text"/>
              </a:rPr>
              <a:t>This is where the problems begin.</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36b130825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36b130825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1B1C1D"/>
                </a:solidFill>
                <a:latin typeface="Google Sans Text"/>
                <a:ea typeface="Google Sans Text"/>
                <a:cs typeface="Google Sans Text"/>
                <a:sym typeface="Google Sans Text"/>
              </a:rPr>
              <a:t>Look at Figure 9-10. The coordinator has received 'yes' votes from both participants. It has decided to commit, and has even sent the commit message to Database 2. But before it can send the message to Database 1, it crashes.</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None/>
            </a:pPr>
            <a:r>
              <a:rPr lang="en" sz="1200">
                <a:solidFill>
                  <a:srgbClr val="1B1C1D"/>
                </a:solidFill>
                <a:latin typeface="Google Sans Text"/>
                <a:ea typeface="Google Sans Text"/>
                <a:cs typeface="Google Sans Text"/>
                <a:sym typeface="Google Sans Text"/>
              </a:rPr>
              <a:t>Now, Database 1 is in a state of limbo. It has promised to commit, but it doesn't know the final outcome of the transaction. This is called an 'in-doubt' or 'uncertain' state.</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None/>
            </a:pPr>
            <a:r>
              <a:rPr lang="en" sz="1200">
                <a:solidFill>
                  <a:srgbClr val="1B1C1D"/>
                </a:solidFill>
                <a:latin typeface="Google Sans Text"/>
                <a:ea typeface="Google Sans Text"/>
                <a:cs typeface="Google Sans Text"/>
                <a:sym typeface="Google Sans Text"/>
              </a:rPr>
              <a:t>And here's the critical problem: Database 1 is now blocked. It can't unilaterally decide to commit, because the transaction might have been aborted. And it can't decide to abort, because it might have been committed elsewhere.</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None/>
            </a:pPr>
            <a:r>
              <a:rPr lang="en" sz="1200">
                <a:solidFill>
                  <a:srgbClr val="1B1C1D"/>
                </a:solidFill>
                <a:latin typeface="Google Sans Text"/>
                <a:ea typeface="Google Sans Text"/>
                <a:cs typeface="Google Sans Text"/>
                <a:sym typeface="Google Sans Text"/>
              </a:rPr>
              <a:t>What's worse, while it's in this in-doubt state, it has to hold on to all the locks for the transaction's data. This means other transactions that need to access that data are also blocked. A single coordinator failure can cause a cascading wave of unavailability across the system.</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1200"/>
              </a:spcAft>
              <a:buNone/>
            </a:pPr>
            <a:r>
              <a:rPr lang="en" sz="1200">
                <a:solidFill>
                  <a:srgbClr val="1B1C1D"/>
                </a:solidFill>
                <a:latin typeface="Google Sans Text"/>
                <a:ea typeface="Google Sans Text"/>
                <a:cs typeface="Google Sans Text"/>
                <a:sym typeface="Google Sans Text"/>
              </a:rPr>
              <a:t>The only way out is for the coordinator to recover. It has to read its transaction log to find out the decision for the in-doubt transaction, and then resume sending the commit messages. If the coordinator's log is lost, you're in serious trouble.</a:t>
            </a:r>
            <a:endParaRPr>
              <a:solidFill>
                <a:schemeClr val="dk1"/>
              </a:solidFill>
              <a:latin typeface="Google Sans Text"/>
              <a:ea typeface="Google Sans Text"/>
              <a:cs typeface="Google Sans Text"/>
              <a:sym typeface="Google Sans Tex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5f7604293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5f7604293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Google Sans Text"/>
                <a:ea typeface="Google Sans Text"/>
                <a:cs typeface="Google Sans Text"/>
                <a:sym typeface="Google Sans Text"/>
              </a:rPr>
              <a:t>The problems with 2PC lead us to a better solution: fault-tolerant consensus.</a:t>
            </a:r>
            <a:endParaRPr>
              <a:solidFill>
                <a:schemeClr val="dk1"/>
              </a:solidFill>
              <a:latin typeface="Google Sans Text"/>
              <a:ea typeface="Google Sans Text"/>
              <a:cs typeface="Google Sans Text"/>
              <a:sym typeface="Google Sans Tex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Google Sans Text"/>
              <a:ea typeface="Google Sans Text"/>
              <a:cs typeface="Google Sans Text"/>
              <a:sym typeface="Google Sans Text"/>
            </a:endParaRPr>
          </a:p>
          <a:p>
            <a:pPr indent="0" lvl="0" marL="0" rtl="0" algn="l">
              <a:lnSpc>
                <a:spcPct val="115000"/>
              </a:lnSpc>
              <a:spcBef>
                <a:spcPts val="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Two-phase commit is, in fact, a type of consensus algorithm. But it's not a very good one, because it's not fault-tolerant. It violates a key property of consensus called 'termination', which says that the system must eventually make a decision. As we saw, 2PC can get stuck if the coordinator fails.</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This is where fault-tolerant consensus algorithms like Paxos, Raft, and Zab come in. These are the algorithms that power systems like ZooKeeper, etcd, and many modern distributed databases.</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At a high level, they all work in a similar way. They use a leader, much like in single-leader replication. But the leader is elected by the nodes themselves, and it can only make decisions with the support of a quorum, which is typically a majority of the nodes.</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120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So, for a leader to get a proposal accepted, it has to send it to the other nodes and get a 'yes' vote from a majority. This majority quorum mechanism is what prevents split-brain scenarios and ensures that even if some nodes fail, the system as a whole can continue to make progress. It's what makes these algorithms truly fault-tolerant</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f760429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f760429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Google Sans Text"/>
                <a:ea typeface="Google Sans Text"/>
                <a:cs typeface="Google Sans Text"/>
                <a:sym typeface="Google Sans Text"/>
              </a:rPr>
              <a:t>To begin, let's talk about the most basic consistency model: eventual consistency. At its core, eventual consistency is a simple promise: if you stop making changes to the data, all the replicas of that data will eventually converge to the same value.</a:t>
            </a:r>
            <a:endParaRPr>
              <a:solidFill>
                <a:schemeClr val="dk1"/>
              </a:solidFill>
              <a:latin typeface="Google Sans Text"/>
              <a:ea typeface="Google Sans Text"/>
              <a:cs typeface="Google Sans Text"/>
              <a:sym typeface="Google Sans Tex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Google Sans Text"/>
              <a:ea typeface="Google Sans Text"/>
              <a:cs typeface="Google Sans Text"/>
              <a:sym typeface="Google Sans Text"/>
            </a:endParaRPr>
          </a:p>
          <a:p>
            <a:pPr indent="0" lvl="0" marL="0" rtl="0" algn="l">
              <a:lnSpc>
                <a:spcPct val="115000"/>
              </a:lnSpc>
              <a:spcBef>
                <a:spcPts val="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Think of it like gossip spreading through a group of people. Eventually, everyone hears the same story, but in the meantime, different people might have different versions of it. This is why it's considered a weak guarantee—it doesn't say </a:t>
            </a:r>
            <a:r>
              <a:rPr i="1" lang="en" sz="1200">
                <a:solidFill>
                  <a:srgbClr val="1B1C1D"/>
                </a:solidFill>
                <a:latin typeface="Google Sans Text"/>
                <a:ea typeface="Google Sans Text"/>
                <a:cs typeface="Google Sans Text"/>
                <a:sym typeface="Google Sans Text"/>
              </a:rPr>
              <a:t>when</a:t>
            </a:r>
            <a:r>
              <a:rPr lang="en" sz="1200">
                <a:solidFill>
                  <a:srgbClr val="1B1C1D"/>
                </a:solidFill>
                <a:latin typeface="Google Sans Text"/>
                <a:ea typeface="Google Sans Text"/>
                <a:cs typeface="Google Sans Text"/>
                <a:sym typeface="Google Sans Text"/>
              </a:rPr>
              <a:t> the data will be consistent, just that it will be, eventually.</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So why does it matter? Eventual consistency is the foundation for many highly available and performant systems. By not requiring immediate consistency across all replicas, systems can respond to requests faster and tolerate network partitions. However, for us as developers, it can be a double-edged sword. It's less intuitive than what we're used to in single-threaded programming, and it can lead to subtle bugs if we're not careful.</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This brings us to stronger consistency models. These models aim to provide guarantees that are more like our single-threaded world. The most well-known of these is linearizability, which we'll discuss next, but there are others like causal consistency.</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120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The key takeaway here is that stronger models are easier to work with. They can help us avoid a whole class of bugs related to data consistency. But as we'll see, these stronger guarantees don't come for free. They often involve trade-offs in performance and availability.</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f7604293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5f7604293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Google Sans Text"/>
                <a:ea typeface="Google Sans Text"/>
                <a:cs typeface="Google Sans Text"/>
                <a:sym typeface="Google Sans Text"/>
              </a:rPr>
              <a:t>So, are you expected to go out and implement Paxos or Raft yourself? Thankfully, no. This is where services like Apache ZooKeeper and etcd come in.</a:t>
            </a:r>
            <a:endParaRPr>
              <a:solidFill>
                <a:schemeClr val="dk1"/>
              </a:solidFill>
              <a:latin typeface="Google Sans Text"/>
              <a:ea typeface="Google Sans Text"/>
              <a:cs typeface="Google Sans Text"/>
              <a:sym typeface="Google Sans Tex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Google Sans Text"/>
              <a:ea typeface="Google Sans Text"/>
              <a:cs typeface="Google Sans Text"/>
              <a:sym typeface="Google Sans Text"/>
            </a:endParaRPr>
          </a:p>
          <a:p>
            <a:pPr indent="0" lvl="0" marL="0" rtl="0" algn="l">
              <a:lnSpc>
                <a:spcPct val="115000"/>
              </a:lnSpc>
              <a:spcBef>
                <a:spcPts val="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You can think of them as providing 'consensus-as-a-service'. They are specialized, small-scale databases that are designed to do one thing really well: run a fault-tolerant consensus algorithm.</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They expose a simple key-value store API, but under the hood, all writes go through a consensus protocol. This allows them to provide a powerful set of primitives for building distributed systems.</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They give you linearizable atomic operations, which are perfect for implementing distributed locks. They provide a total ordering of all operations, which gives you a natural way to generate fencing tokens. They have built-in failure detection using sessions and heartbeats. And you can subscribe to notifications to be alerted when data changes.</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120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So, what do you use them for? The classic use cases are leader election, service discovery, and managing the membership of a cluster. They essentially outsource the hardest parts of distributed coordination to a reliable, external service.</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5f7604293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5f7604293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Google Sans Text"/>
                <a:ea typeface="Google Sans Text"/>
                <a:cs typeface="Google Sans Text"/>
                <a:sym typeface="Google Sans Text"/>
              </a:rPr>
              <a:t>Alright, let's wrap up and review what we've learned.</a:t>
            </a:r>
            <a:endParaRPr>
              <a:solidFill>
                <a:schemeClr val="dk1"/>
              </a:solidFill>
              <a:latin typeface="Google Sans Text"/>
              <a:ea typeface="Google Sans Text"/>
              <a:cs typeface="Google Sans Text"/>
              <a:sym typeface="Google Sans Tex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Google Sans Text"/>
              <a:ea typeface="Google Sans Text"/>
              <a:cs typeface="Google Sans Text"/>
              <a:sym typeface="Google Sans Text"/>
            </a:endParaRPr>
          </a:p>
          <a:p>
            <a:pPr indent="0" lvl="0" marL="0" rtl="0" algn="l">
              <a:lnSpc>
                <a:spcPct val="115000"/>
              </a:lnSpc>
              <a:spcBef>
                <a:spcPts val="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First, consistency isn't a single thing; it's a spectrum. On one end, we have weak guarantees like eventual consistency, which are great for performance and availability. On the other end, we have strong guarantees like linearizability, which are much more intuitive for developers.</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We saw that linearizability comes at a cost, both in performance and, as the CAP theorem shows, in availability during network failures.</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We then explored causality as a fundamental ordering principle in distributed systems. Causal consistency is a 'goldilocks' model—it's strong enough to prevent many confusing behaviors, but not so strong that it incurs the high costs of linearizability.</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We learned that total order broadcast, the idea of delivering messages to all nodes in the same order, is equivalent to the problem of consensus. This is a powerful tool for building replicated, consistent systems.</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We looked at two-phase commit, the classic algorithm for distributed transactions. While it solves the problem of atomic commit, its reliance on a central coordinator makes it a fragile, blocking protocol with significant operational challenges.</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Finally, we saw that fault-tolerant consensus algorithms like Raft and Paxos are the state-of-the-art solution for achieving agreement in a distributed system. And thankfully, we don't have to implement them ourselves. We can rely on services like ZooKeeper to handle this for us.</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120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Understanding these concepts is crucial for anyone building or working with distributed systems. They help us reason about the guarantees our systems provide, the trade-offs they make, and how to build them to be resilient in the face of failure.</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5f7604293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5f7604293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That brings us to the end of this overview of 'Consistency and Consensus in Distributed Systems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We've covered a lot of challenging ground. Hopefully, this gives you a better appreciation for the complexities involved and some of the core problems that distributed systems engineers grapple with every day.</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Let's</a:t>
            </a:r>
            <a:r>
              <a:rPr lang="en">
                <a:solidFill>
                  <a:schemeClr val="dk1"/>
                </a:solidFill>
              </a:rPr>
              <a:t> open the group up for discussion with these </a:t>
            </a:r>
            <a:r>
              <a:rPr lang="en">
                <a:solidFill>
                  <a:schemeClr val="dk1"/>
                </a:solidFill>
              </a:rPr>
              <a:t>questions</a:t>
            </a:r>
            <a:r>
              <a:rPr lang="en">
                <a:solidFill>
                  <a:schemeClr val="dk1"/>
                </a:solidFill>
              </a:rPr>
              <a:t>. </a:t>
            </a:r>
            <a:br>
              <a:rPr lang="en">
                <a:solidFill>
                  <a:schemeClr val="dk1"/>
                </a:solidFill>
              </a:rPr>
            </a:br>
            <a:br>
              <a:rPr lang="en">
                <a:solidFill>
                  <a:schemeClr val="dk1"/>
                </a:solidFill>
              </a:rPr>
            </a:br>
            <a:r>
              <a:rPr lang="en">
                <a:solidFill>
                  <a:srgbClr val="FF0000"/>
                </a:solidFill>
              </a:rPr>
              <a:t>[read question one and then ask the group, encourage participation then move on to number 2]</a:t>
            </a:r>
            <a:endParaRPr>
              <a:solidFill>
                <a:srgbClr val="FF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f7604293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f7604293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Google Sans Text"/>
                <a:ea typeface="Google Sans Text"/>
                <a:cs typeface="Google Sans Text"/>
                <a:sym typeface="Google Sans Text"/>
              </a:rPr>
              <a:t>Now let's zoom in on one of the most important strong consistency models: linearizability. You might also hear it called atomic consistency, strong consistency, or immediate consistency.</a:t>
            </a:r>
            <a:endParaRPr>
              <a:solidFill>
                <a:schemeClr val="dk1"/>
              </a:solidFill>
              <a:latin typeface="Google Sans Text"/>
              <a:ea typeface="Google Sans Text"/>
              <a:cs typeface="Google Sans Text"/>
              <a:sym typeface="Google Sans Text"/>
            </a:endParaRPr>
          </a:p>
          <a:p>
            <a:pPr indent="0" lvl="0" marL="0" rtl="0" algn="l">
              <a:lnSpc>
                <a:spcPct val="115000"/>
              </a:lnSpc>
              <a:spcBef>
                <a:spcPts val="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The core idea is to make a distributed system behave as if there's only a single copy of the data. When you write a value, any subsequent read from any client must see that new value. It's a recency guarantee—you're always getting the freshest data.</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This is a powerful illusion. Even though the system has multiple replicas of the data, linearizability hides that complexity from you. It makes the database feel like a simple variable in your code. This is why it matters so much—it's the most intuitive model for developers. It eliminates a lot of the 'gotchas' that come with eventual consistency.</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Next, we have consensus. In a distributed system, how do all the nodes agree on something? For example, in a database with a single leader, how do all the nodes agree on who the leader is, especially if the current leader fails? This is where consensus comes in.</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120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Consensus is a fundamental problem in distributed systems. It's the process of getting a group of nodes to agree on a single value or decision. It's the bedrock for solving a lot of other problems, like leader election, atomic commits in distributed transactions, and ensuring that all nodes have a consistent understanding of the system's state. Without consensus, building truly fault-tolerant systems would be nearly impossible. We'll be talking a lot more about this later.</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f7604293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f7604293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Google Sans Text"/>
                <a:ea typeface="Google Sans Text"/>
                <a:cs typeface="Google Sans Text"/>
                <a:sym typeface="Google Sans Text"/>
              </a:rPr>
              <a:t>So, what does it really mean for a system to be linearizable? Let's break it down.</a:t>
            </a:r>
            <a:endParaRPr>
              <a:solidFill>
                <a:schemeClr val="dk1"/>
              </a:solidFill>
              <a:latin typeface="Google Sans Text"/>
              <a:ea typeface="Google Sans Text"/>
              <a:cs typeface="Google Sans Text"/>
              <a:sym typeface="Google Sans Tex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Google Sans Text"/>
              <a:ea typeface="Google Sans Text"/>
              <a:cs typeface="Google Sans Text"/>
              <a:sym typeface="Google Sans Text"/>
            </a:endParaRPr>
          </a:p>
          <a:p>
            <a:pPr indent="0" lvl="0" marL="0" rtl="0" algn="l">
              <a:lnSpc>
                <a:spcPct val="115000"/>
              </a:lnSpc>
              <a:spcBef>
                <a:spcPts val="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The main idea is to create the illusion of a single copy of the data. This has a couple of important implications. First, once a client successfully writes a new value, any other client that reads that data must see the new value. No stale data is allowed.</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120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But there's a more subtle point. If any client reads a new value, every subsequent read, no matter which client it's from, must also see that new value. The state of the data can only move forward in time.</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36b13082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36b13082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1B1C1D"/>
                </a:solidFill>
                <a:latin typeface="Google Sans Text"/>
                <a:ea typeface="Google Sans Text"/>
                <a:cs typeface="Google Sans Text"/>
                <a:sym typeface="Google Sans Text"/>
              </a:rPr>
              <a:t>To make this more concrete, let's look at the example from the book, which I've included here as Figure 9-1. Alice and Bob are watching the World Cup final. The game ends, Alice refreshes her phone and sees that Germany has won. She excitedly tells Bob. Bob, a bit skeptical, immediately refreshes his own phone, but his request goes to a lagging replica, and it tells him the game is still in progress.</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1200"/>
              </a:spcAft>
              <a:buNone/>
            </a:pPr>
            <a:r>
              <a:rPr lang="en" sz="1200">
                <a:solidFill>
                  <a:srgbClr val="1B1C1D"/>
                </a:solidFill>
                <a:latin typeface="Google Sans Text"/>
                <a:ea typeface="Google Sans Text"/>
                <a:cs typeface="Google Sans Text"/>
                <a:sym typeface="Google Sans Text"/>
              </a:rPr>
              <a:t>This is a classic example of a linearizability violation. From Bob's perspective, he knows he refreshed </a:t>
            </a:r>
            <a:r>
              <a:rPr i="1" lang="en" sz="1200">
                <a:solidFill>
                  <a:srgbClr val="1B1C1D"/>
                </a:solidFill>
                <a:latin typeface="Google Sans Text"/>
                <a:ea typeface="Google Sans Text"/>
                <a:cs typeface="Google Sans Text"/>
                <a:sym typeface="Google Sans Text"/>
              </a:rPr>
              <a:t>after</a:t>
            </a:r>
            <a:r>
              <a:rPr lang="en" sz="1200">
                <a:solidFill>
                  <a:srgbClr val="1B1C1D"/>
                </a:solidFill>
                <a:latin typeface="Google Sans Text"/>
                <a:ea typeface="Google Sans Text"/>
                <a:cs typeface="Google Sans Text"/>
                <a:sym typeface="Google Sans Text"/>
              </a:rPr>
              <a:t> Alice saw the final score. So, he expects to see a result that's at least as recent as what Alice saw. The fact that he got an older result is what breaks the illusion of a single copy of the data. In a linearizable system, this wouldn't happen.</a:t>
            </a:r>
            <a:endParaRPr>
              <a:solidFill>
                <a:schemeClr val="dk1"/>
              </a:solidFill>
              <a:latin typeface="Google Sans Text"/>
              <a:ea typeface="Google Sans Text"/>
              <a:cs typeface="Google Sans Text"/>
              <a:sym typeface="Google Sans Tex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36b130825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36b130825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Google Sans Text"/>
                <a:ea typeface="Google Sans Text"/>
                <a:cs typeface="Google Sans Text"/>
                <a:sym typeface="Google Sans Text"/>
              </a:rPr>
              <a:t>A common point of confusion is the difference between linearizability and serializability. The names sound similar, but they're two distinct concepts.</a:t>
            </a:r>
            <a:endParaRPr>
              <a:solidFill>
                <a:schemeClr val="dk1"/>
              </a:solidFill>
              <a:latin typeface="Google Sans Text"/>
              <a:ea typeface="Google Sans Text"/>
              <a:cs typeface="Google Sans Text"/>
              <a:sym typeface="Google Sans Text"/>
            </a:endParaRPr>
          </a:p>
          <a:p>
            <a:pPr indent="0" lvl="0" marL="0" rtl="0" algn="l">
              <a:lnSpc>
                <a:spcPct val="115000"/>
              </a:lnSpc>
              <a:spcBef>
                <a:spcPts val="0"/>
              </a:spcBef>
              <a:spcAft>
                <a:spcPts val="0"/>
              </a:spcAft>
              <a:buNone/>
            </a:pPr>
            <a:r>
              <a:t/>
            </a:r>
            <a:endParaRPr>
              <a:solidFill>
                <a:schemeClr val="dk1"/>
              </a:solidFill>
              <a:latin typeface="Google Sans Text"/>
              <a:ea typeface="Google Sans Text"/>
              <a:cs typeface="Google Sans Text"/>
              <a:sym typeface="Google Sans Text"/>
            </a:endParaRPr>
          </a:p>
          <a:p>
            <a:pPr indent="0" lvl="0" marL="0" rtl="0" algn="l">
              <a:lnSpc>
                <a:spcPct val="115000"/>
              </a:lnSpc>
              <a:spcBef>
                <a:spcPts val="0"/>
              </a:spcBef>
              <a:spcAft>
                <a:spcPts val="0"/>
              </a:spcAft>
              <a:buNone/>
            </a:pPr>
            <a:r>
              <a:rPr lang="en" sz="1200">
                <a:solidFill>
                  <a:srgbClr val="1B1C1D"/>
                </a:solidFill>
                <a:latin typeface="Google Sans Text"/>
                <a:ea typeface="Google Sans Text"/>
                <a:cs typeface="Google Sans Text"/>
                <a:sym typeface="Google Sans Text"/>
              </a:rPr>
              <a:t>Serializability, which we discussed in the context of transactions, is an isolation property. It's about grouping multiple read and write operations together into a transaction. It guarantees that the outcome of running transactions concurrently is the same as if they had run one at a time, in </a:t>
            </a:r>
            <a:r>
              <a:rPr i="1" lang="en" sz="1200">
                <a:solidFill>
                  <a:srgbClr val="1B1C1D"/>
                </a:solidFill>
                <a:latin typeface="Google Sans Text"/>
                <a:ea typeface="Google Sans Text"/>
                <a:cs typeface="Google Sans Text"/>
                <a:sym typeface="Google Sans Text"/>
              </a:rPr>
              <a:t>some</a:t>
            </a:r>
            <a:r>
              <a:rPr lang="en" sz="1200">
                <a:solidFill>
                  <a:srgbClr val="1B1C1D"/>
                </a:solidFill>
                <a:latin typeface="Google Sans Text"/>
                <a:ea typeface="Google Sans Text"/>
                <a:cs typeface="Google Sans Text"/>
                <a:sym typeface="Google Sans Text"/>
              </a:rPr>
              <a:t> serial order. The key here is 'some' order—the database is free to reorder transactions for performance, as long as the outcome is the same.</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None/>
            </a:pPr>
            <a:r>
              <a:rPr lang="en" sz="1200">
                <a:solidFill>
                  <a:srgbClr val="1B1C1D"/>
                </a:solidFill>
                <a:latin typeface="Google Sans Text"/>
                <a:ea typeface="Google Sans Text"/>
                <a:cs typeface="Google Sans Text"/>
                <a:sym typeface="Google Sans Text"/>
              </a:rPr>
              <a:t>Linearizability, on the other hand, is a recency guarantee on individual operations, not transactions. It's about making sure that reads and writes to a single object appear to happen in a specific, real-time order. It's not about grouping operations.</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None/>
            </a:pPr>
            <a:r>
              <a:rPr lang="en" sz="1200">
                <a:solidFill>
                  <a:srgbClr val="1B1C1D"/>
                </a:solidFill>
                <a:latin typeface="Google Sans Text"/>
                <a:ea typeface="Google Sans Text"/>
                <a:cs typeface="Google Sans Text"/>
                <a:sym typeface="Google Sans Text"/>
              </a:rPr>
              <a:t>So, you can have serializability without linearizability. For example, a database using snapshot isolation can be serializable, but its reads are from a slightly old snapshot of the data, so they're not linearizable.</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1200"/>
              </a:spcAft>
              <a:buNone/>
            </a:pPr>
            <a:r>
              <a:rPr lang="en" sz="1200">
                <a:solidFill>
                  <a:srgbClr val="1B1C1D"/>
                </a:solidFill>
                <a:latin typeface="Google Sans Text"/>
                <a:ea typeface="Google Sans Text"/>
                <a:cs typeface="Google Sans Text"/>
                <a:sym typeface="Google Sans Text"/>
              </a:rPr>
              <a:t>When you combine both guarantees, you get what's called 'strict serializability' or 'strong one-copy serializability'. This is the strongest guarantee, where transactions appear to execute in a serial order, and that order matches the real-time order in which they happened. Systems using two-phase locking or actual serial execution are typically strictly serializable</a:t>
            </a:r>
            <a:endParaRPr>
              <a:solidFill>
                <a:schemeClr val="dk1"/>
              </a:solidFill>
              <a:latin typeface="Google Sans Text"/>
              <a:ea typeface="Google Sans Text"/>
              <a:cs typeface="Google Sans Text"/>
              <a:sym typeface="Google Sans Tex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5f7604293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f7604293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Google Sans Text"/>
                <a:ea typeface="Google Sans Text"/>
                <a:cs typeface="Google Sans Text"/>
                <a:sym typeface="Google Sans Text"/>
              </a:rPr>
              <a:t>So, if linearizability is so great, why doesn't every system use it? The simple answer is: it's slow.</a:t>
            </a:r>
            <a:endParaRPr>
              <a:solidFill>
                <a:schemeClr val="dk1"/>
              </a:solidFill>
              <a:latin typeface="Google Sans Text"/>
              <a:ea typeface="Google Sans Text"/>
              <a:cs typeface="Google Sans Text"/>
              <a:sym typeface="Google Sans Tex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Google Sans Text"/>
              <a:ea typeface="Google Sans Text"/>
              <a:cs typeface="Google Sans Text"/>
              <a:sym typeface="Google Sans Text"/>
            </a:endParaRPr>
          </a:p>
          <a:p>
            <a:pPr indent="0" lvl="0" marL="0" rtl="0" algn="l">
              <a:lnSpc>
                <a:spcPct val="115000"/>
              </a:lnSpc>
              <a:spcBef>
                <a:spcPts val="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To guarantee that every read gets the absolute latest value, a system needs to coordinate between its replicas. This coordination takes time and adds latency to every operation. This is true all the time, not just when there are network problems.</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This brings us to the famous CAP theorem. You've probably heard it as 'Consistency, Availability, Partition Tolerance: pick two out of three.' But that's a bit misleading.</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120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A more accurate way to think about it is this: a network partition is a type of fault. It's not something you can choose to have or not have. It's going to happen. When it does, you're forced to make a choice.</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f7604293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f7604293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Let's look at Figure 9-7. We have two datacenters, and the network link between them is broken. If our system requires linearizability (the 'C' in CAP), then one of the datacenters, the one without the leader, can't safely process writes. It has to wait for the network to be repaired, so it becomes unavailable.</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On the other hand, if we prioritize availability (the 'A' in CAP), we can let both datacenters continue to accept writes. The system stays available, but now their data is diverging. They are no longer linearizable.</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120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So, the CAP theorem is really about a trade-off you have to make during a network failure. Do you want to stay correct (linearizable) but risk being unavailable, or stay available but risk being inconsistent?</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f7604293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5f7604293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Google Sans Text"/>
                <a:ea typeface="Google Sans Text"/>
                <a:cs typeface="Google Sans Text"/>
                <a:sym typeface="Google Sans Text"/>
              </a:rPr>
              <a:t>Let's shift gears a bit and talk about ordering. Ordering is a fundamental concept that keeps popping up in distributed systems, and a key reason for that is causality.</a:t>
            </a:r>
            <a:endParaRPr>
              <a:solidFill>
                <a:schemeClr val="dk1"/>
              </a:solidFill>
              <a:latin typeface="Google Sans Text"/>
              <a:ea typeface="Google Sans Text"/>
              <a:cs typeface="Google Sans Text"/>
              <a:sym typeface="Google Sans Text"/>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Google Sans Text"/>
              <a:ea typeface="Google Sans Text"/>
              <a:cs typeface="Google Sans Text"/>
              <a:sym typeface="Google Sans Text"/>
            </a:endParaRPr>
          </a:p>
          <a:p>
            <a:pPr indent="0" lvl="0" marL="0" rtl="0" algn="l">
              <a:lnSpc>
                <a:spcPct val="115000"/>
              </a:lnSpc>
              <a:spcBef>
                <a:spcPts val="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Causality is just like it sounds in real life: a cause comes before its effect. You ask a question before you get an answer. You create a user account before you can log in. This 'happens-before' relationship creates a causal dependency.</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A system that respects these dependencies is called causally consistent. If you read some data from a causally consistent database, and that data is the answer to a question, you're guaranteed to also see the question itself.</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You can think of causality as defining a partial order. Some operations are causally related—one happens before the other. But other operations might be concurrent, meaning there's no causal relationship between them. They are incomparable.</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So, how does this relate to linearizability? Linearizability is stronger than causal consistency. A linearizable system puts all operations into a single, total order—a straight timeline with no branches. This total order will always be consistent with causality.</a:t>
            </a:r>
            <a:endParaRPr sz="1200">
              <a:solidFill>
                <a:srgbClr val="1B1C1D"/>
              </a:solidFill>
              <a:latin typeface="Google Sans Text"/>
              <a:ea typeface="Google Sans Text"/>
              <a:cs typeface="Google Sans Text"/>
              <a:sym typeface="Google Sans Text"/>
            </a:endParaRPr>
          </a:p>
          <a:p>
            <a:pPr indent="0" lvl="0" marL="0" rtl="0" algn="l">
              <a:lnSpc>
                <a:spcPct val="115000"/>
              </a:lnSpc>
              <a:spcBef>
                <a:spcPts val="1200"/>
              </a:spcBef>
              <a:spcAft>
                <a:spcPts val="1200"/>
              </a:spcAft>
              <a:buClr>
                <a:schemeClr val="dk1"/>
              </a:buClr>
              <a:buSzPts val="1100"/>
              <a:buFont typeface="Arial"/>
              <a:buNone/>
            </a:pPr>
            <a:r>
              <a:rPr lang="en" sz="1200">
                <a:solidFill>
                  <a:srgbClr val="1B1C1D"/>
                </a:solidFill>
                <a:latin typeface="Google Sans Text"/>
                <a:ea typeface="Google Sans Text"/>
                <a:cs typeface="Google Sans Text"/>
                <a:sym typeface="Google Sans Text"/>
              </a:rPr>
              <a:t>The takeaway here is that linearizability is not the only way to preserve causality. Causal consistency is a weaker, but still very useful, guarantee that can be implemented more efficiently.</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180"/>
              <a:t>Consistency and Consensus in Distributed Systems</a:t>
            </a:r>
            <a:endParaRPr sz="318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Insights from "Designing Data-Intensive Applications," Chapter 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Deep-Dive: Lamport Timestamps</a:t>
            </a:r>
            <a:endParaRPr b="1" sz="1820"/>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1"/>
              </a:buClr>
              <a:buSzPts val="1900"/>
              <a:buChar char="●"/>
            </a:pPr>
            <a:r>
              <a:rPr b="1" lang="en" sz="2000">
                <a:solidFill>
                  <a:srgbClr val="1B1C1D"/>
                </a:solidFill>
                <a:latin typeface="Google Sans Text"/>
                <a:ea typeface="Google Sans Text"/>
                <a:cs typeface="Google Sans Text"/>
                <a:sym typeface="Google Sans Text"/>
              </a:rPr>
              <a:t>A way to generate sequence numbers that are consistent with causality.</a:t>
            </a:r>
            <a:endParaRPr b="1" sz="2000">
              <a:solidFill>
                <a:srgbClr val="1B1C1D"/>
              </a:solidFill>
              <a:latin typeface="Google Sans Text"/>
              <a:ea typeface="Google Sans Text"/>
              <a:cs typeface="Google Sans Text"/>
              <a:sym typeface="Google Sans Text"/>
            </a:endParaRPr>
          </a:p>
          <a:p>
            <a:pPr indent="-349250" lvl="0" marL="457200" rtl="0" algn="l">
              <a:lnSpc>
                <a:spcPct val="115000"/>
              </a:lnSpc>
              <a:spcBef>
                <a:spcPts val="0"/>
              </a:spcBef>
              <a:spcAft>
                <a:spcPts val="0"/>
              </a:spcAft>
              <a:buClr>
                <a:schemeClr val="dk1"/>
              </a:buClr>
              <a:buSzPts val="1900"/>
              <a:buChar char="●"/>
            </a:pPr>
            <a:r>
              <a:rPr b="1" lang="en" sz="2000">
                <a:solidFill>
                  <a:srgbClr val="1B1C1D"/>
                </a:solidFill>
                <a:latin typeface="Google Sans Text"/>
                <a:ea typeface="Google Sans Text"/>
                <a:cs typeface="Google Sans Text"/>
                <a:sym typeface="Google Sans Text"/>
              </a:rPr>
              <a:t>How it works:</a:t>
            </a:r>
            <a:endParaRPr b="1" sz="2000">
              <a:solidFill>
                <a:srgbClr val="1B1C1D"/>
              </a:solidFill>
              <a:latin typeface="Google Sans Text"/>
              <a:ea typeface="Google Sans Text"/>
              <a:cs typeface="Google Sans Text"/>
              <a:sym typeface="Google Sans Text"/>
            </a:endParaRPr>
          </a:p>
          <a:p>
            <a:pPr indent="-349250" lvl="1" marL="552450" rtl="0" algn="l">
              <a:lnSpc>
                <a:spcPct val="115000"/>
              </a:lnSpc>
              <a:spcBef>
                <a:spcPts val="0"/>
              </a:spcBef>
              <a:spcAft>
                <a:spcPts val="0"/>
              </a:spcAft>
              <a:buClr>
                <a:schemeClr val="dk1"/>
              </a:buClr>
              <a:buSzPts val="1900"/>
              <a:buChar char="○"/>
            </a:pPr>
            <a:r>
              <a:rPr lang="en" sz="2000">
                <a:solidFill>
                  <a:srgbClr val="1B1C1D"/>
                </a:solidFill>
                <a:latin typeface="Google Sans Text"/>
                <a:ea typeface="Google Sans Text"/>
                <a:cs typeface="Google Sans Text"/>
                <a:sym typeface="Google Sans Text"/>
              </a:rPr>
              <a:t>Each node has a unique ID and a counter.</a:t>
            </a:r>
            <a:endParaRPr sz="2000">
              <a:solidFill>
                <a:srgbClr val="1B1C1D"/>
              </a:solidFill>
              <a:latin typeface="Google Sans Text"/>
              <a:ea typeface="Google Sans Text"/>
              <a:cs typeface="Google Sans Text"/>
              <a:sym typeface="Google Sans Text"/>
            </a:endParaRPr>
          </a:p>
          <a:p>
            <a:pPr indent="-349250" lvl="1" marL="552450" rtl="0" algn="l">
              <a:lnSpc>
                <a:spcPct val="115000"/>
              </a:lnSpc>
              <a:spcBef>
                <a:spcPts val="0"/>
              </a:spcBef>
              <a:spcAft>
                <a:spcPts val="0"/>
              </a:spcAft>
              <a:buClr>
                <a:schemeClr val="dk1"/>
              </a:buClr>
              <a:buSzPts val="1900"/>
              <a:buChar char="○"/>
            </a:pPr>
            <a:r>
              <a:rPr lang="en" sz="2000">
                <a:solidFill>
                  <a:srgbClr val="1B1C1D"/>
                </a:solidFill>
                <a:latin typeface="Google Sans Text"/>
                <a:ea typeface="Google Sans Text"/>
                <a:cs typeface="Google Sans Text"/>
                <a:sym typeface="Google Sans Text"/>
              </a:rPr>
              <a:t>A timestamp is a pair: (counter, node ID).</a:t>
            </a:r>
            <a:endParaRPr sz="2000">
              <a:solidFill>
                <a:srgbClr val="1B1C1D"/>
              </a:solidFill>
              <a:latin typeface="Google Sans Text"/>
              <a:ea typeface="Google Sans Text"/>
              <a:cs typeface="Google Sans Text"/>
              <a:sym typeface="Google Sans Text"/>
            </a:endParaRPr>
          </a:p>
          <a:p>
            <a:pPr indent="-349250" lvl="1" marL="552450" rtl="0" algn="l">
              <a:lnSpc>
                <a:spcPct val="115000"/>
              </a:lnSpc>
              <a:spcBef>
                <a:spcPts val="0"/>
              </a:spcBef>
              <a:spcAft>
                <a:spcPts val="0"/>
              </a:spcAft>
              <a:buClr>
                <a:schemeClr val="dk1"/>
              </a:buClr>
              <a:buSzPts val="1900"/>
              <a:buChar char="○"/>
            </a:pPr>
            <a:r>
              <a:rPr lang="en" sz="2000">
                <a:solidFill>
                  <a:srgbClr val="1B1C1D"/>
                </a:solidFill>
                <a:latin typeface="Google Sans Text"/>
                <a:ea typeface="Google Sans Text"/>
                <a:cs typeface="Google Sans Text"/>
                <a:sym typeface="Google Sans Text"/>
              </a:rPr>
              <a:t>Every time a node sends or receives a message, it updates its counter to be greater than the maximum counter value it has seen.</a:t>
            </a:r>
            <a:endParaRPr sz="2000">
              <a:solidFill>
                <a:srgbClr val="1B1C1D"/>
              </a:solidFill>
              <a:latin typeface="Google Sans Text"/>
              <a:ea typeface="Google Sans Text"/>
              <a:cs typeface="Google Sans Text"/>
              <a:sym typeface="Google Sans Text"/>
            </a:endParaRPr>
          </a:p>
          <a:p>
            <a:pPr indent="-349250" lvl="0" marL="457200" rtl="0" algn="l">
              <a:lnSpc>
                <a:spcPct val="115000"/>
              </a:lnSpc>
              <a:spcBef>
                <a:spcPts val="0"/>
              </a:spcBef>
              <a:spcAft>
                <a:spcPts val="0"/>
              </a:spcAft>
              <a:buClr>
                <a:schemeClr val="dk1"/>
              </a:buClr>
              <a:buSzPts val="1900"/>
              <a:buChar char="●"/>
            </a:pPr>
            <a:r>
              <a:rPr b="1" lang="en" sz="2000">
                <a:solidFill>
                  <a:srgbClr val="1B1C1D"/>
                </a:solidFill>
                <a:latin typeface="Google Sans Text"/>
                <a:ea typeface="Google Sans Text"/>
                <a:cs typeface="Google Sans Text"/>
                <a:sym typeface="Google Sans Text"/>
              </a:rPr>
              <a:t>This creates a total order of operations that respects causality.</a:t>
            </a:r>
            <a:endParaRPr sz="22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Deep-Dive: Lamport Timestamps</a:t>
            </a:r>
            <a:endParaRPr b="1" sz="1820"/>
          </a:p>
        </p:txBody>
      </p:sp>
      <p:pic>
        <p:nvPicPr>
          <p:cNvPr id="115" name="Google Shape;115;p23" title="Screenshot 2025-06-08 at 11.24.50 a.m..png"/>
          <p:cNvPicPr preferRelativeResize="0"/>
          <p:nvPr/>
        </p:nvPicPr>
        <p:blipFill>
          <a:blip r:embed="rId3">
            <a:alphaModFix/>
          </a:blip>
          <a:stretch>
            <a:fillRect/>
          </a:stretch>
        </p:blipFill>
        <p:spPr>
          <a:xfrm>
            <a:off x="395200" y="1017725"/>
            <a:ext cx="7607216" cy="3820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Deep-Dive: Total Order Broadcast</a:t>
            </a:r>
            <a:endParaRPr b="1" sz="1820"/>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Char char="●"/>
            </a:pPr>
            <a:r>
              <a:rPr lang="en" sz="2100">
                <a:solidFill>
                  <a:srgbClr val="1B1C1D"/>
                </a:solidFill>
                <a:latin typeface="Google Sans Text"/>
                <a:ea typeface="Google Sans Text"/>
                <a:cs typeface="Google Sans Text"/>
                <a:sym typeface="Google Sans Text"/>
              </a:rPr>
              <a:t>Also known as </a:t>
            </a:r>
            <a:r>
              <a:rPr b="1" lang="en" sz="2100">
                <a:solidFill>
                  <a:srgbClr val="1B1C1D"/>
                </a:solidFill>
                <a:latin typeface="Google Sans Text"/>
                <a:ea typeface="Google Sans Text"/>
                <a:cs typeface="Google Sans Text"/>
                <a:sym typeface="Google Sans Text"/>
              </a:rPr>
              <a:t>Atomic Broadcast.</a:t>
            </a:r>
            <a:endParaRPr b="1" sz="2100">
              <a:solidFill>
                <a:srgbClr val="1B1C1D"/>
              </a:solidFill>
              <a:latin typeface="Google Sans Text"/>
              <a:ea typeface="Google Sans Text"/>
              <a:cs typeface="Google Sans Text"/>
              <a:sym typeface="Google Sans Text"/>
            </a:endParaRPr>
          </a:p>
          <a:p>
            <a:pPr indent="-355600" lvl="0" marL="457200" rtl="0" algn="l">
              <a:lnSpc>
                <a:spcPct val="115000"/>
              </a:lnSpc>
              <a:spcBef>
                <a:spcPts val="0"/>
              </a:spcBef>
              <a:spcAft>
                <a:spcPts val="0"/>
              </a:spcAft>
              <a:buClr>
                <a:schemeClr val="dk1"/>
              </a:buClr>
              <a:buSzPts val="2000"/>
              <a:buChar char="●"/>
            </a:pPr>
            <a:r>
              <a:rPr lang="en" sz="2100">
                <a:solidFill>
                  <a:srgbClr val="1B1C1D"/>
                </a:solidFill>
                <a:latin typeface="Google Sans Text"/>
                <a:ea typeface="Google Sans Text"/>
                <a:cs typeface="Google Sans Text"/>
                <a:sym typeface="Google Sans Text"/>
              </a:rPr>
              <a:t>A protocol for exchanging messages between nodes with two guarantees:</a:t>
            </a:r>
            <a:endParaRPr sz="2100">
              <a:solidFill>
                <a:srgbClr val="1B1C1D"/>
              </a:solidFill>
              <a:latin typeface="Google Sans Text"/>
              <a:ea typeface="Google Sans Text"/>
              <a:cs typeface="Google Sans Text"/>
              <a:sym typeface="Google Sans Text"/>
            </a:endParaRPr>
          </a:p>
          <a:p>
            <a:pPr indent="-355600" lvl="1" marL="552450" rtl="0" algn="l">
              <a:lnSpc>
                <a:spcPct val="115000"/>
              </a:lnSpc>
              <a:spcBef>
                <a:spcPts val="0"/>
              </a:spcBef>
              <a:spcAft>
                <a:spcPts val="0"/>
              </a:spcAft>
              <a:buClr>
                <a:schemeClr val="dk1"/>
              </a:buClr>
              <a:buSzPts val="2000"/>
              <a:buChar char="○"/>
            </a:pPr>
            <a:r>
              <a:rPr lang="en" sz="2100">
                <a:solidFill>
                  <a:srgbClr val="1B1C1D"/>
                </a:solidFill>
                <a:latin typeface="Google Sans Text"/>
                <a:ea typeface="Google Sans Text"/>
                <a:cs typeface="Google Sans Text"/>
                <a:sym typeface="Google Sans Text"/>
              </a:rPr>
              <a:t>Reliable delivery: No messages are lost.</a:t>
            </a:r>
            <a:endParaRPr sz="2100">
              <a:solidFill>
                <a:srgbClr val="1B1C1D"/>
              </a:solidFill>
              <a:latin typeface="Google Sans Text"/>
              <a:ea typeface="Google Sans Text"/>
              <a:cs typeface="Google Sans Text"/>
              <a:sym typeface="Google Sans Text"/>
            </a:endParaRPr>
          </a:p>
          <a:p>
            <a:pPr indent="-355600" lvl="1" marL="552450" rtl="0" algn="l">
              <a:lnSpc>
                <a:spcPct val="115000"/>
              </a:lnSpc>
              <a:spcBef>
                <a:spcPts val="0"/>
              </a:spcBef>
              <a:spcAft>
                <a:spcPts val="0"/>
              </a:spcAft>
              <a:buClr>
                <a:schemeClr val="dk1"/>
              </a:buClr>
              <a:buSzPts val="2000"/>
              <a:buChar char="○"/>
            </a:pPr>
            <a:r>
              <a:rPr b="1" lang="en" sz="2100">
                <a:solidFill>
                  <a:srgbClr val="1B1C1D"/>
                </a:solidFill>
                <a:latin typeface="Google Sans Text"/>
                <a:ea typeface="Google Sans Text"/>
                <a:cs typeface="Google Sans Text"/>
                <a:sym typeface="Google Sans Text"/>
              </a:rPr>
              <a:t>Totally ordered delivery</a:t>
            </a:r>
            <a:r>
              <a:rPr lang="en" sz="2100">
                <a:solidFill>
                  <a:srgbClr val="1B1C1D"/>
                </a:solidFill>
                <a:latin typeface="Google Sans Text"/>
                <a:ea typeface="Google Sans Text"/>
                <a:cs typeface="Google Sans Text"/>
                <a:sym typeface="Google Sans Text"/>
              </a:rPr>
              <a:t>: All nodes receive messages in the exact same order.</a:t>
            </a:r>
            <a:endParaRPr sz="2100">
              <a:solidFill>
                <a:srgbClr val="1B1C1D"/>
              </a:solidFill>
              <a:latin typeface="Google Sans Text"/>
              <a:ea typeface="Google Sans Text"/>
              <a:cs typeface="Google Sans Text"/>
              <a:sym typeface="Google Sans Text"/>
            </a:endParaRPr>
          </a:p>
          <a:p>
            <a:pPr indent="-355600" lvl="0" marL="457200" rtl="0" algn="l">
              <a:lnSpc>
                <a:spcPct val="115000"/>
              </a:lnSpc>
              <a:spcBef>
                <a:spcPts val="0"/>
              </a:spcBef>
              <a:spcAft>
                <a:spcPts val="0"/>
              </a:spcAft>
              <a:buClr>
                <a:schemeClr val="dk1"/>
              </a:buClr>
              <a:buSzPts val="2000"/>
              <a:buChar char="●"/>
            </a:pPr>
            <a:r>
              <a:rPr lang="en" sz="2100">
                <a:solidFill>
                  <a:srgbClr val="1B1C1D"/>
                </a:solidFill>
                <a:latin typeface="Google Sans Text"/>
                <a:ea typeface="Google Sans Text"/>
                <a:cs typeface="Google Sans Text"/>
                <a:sym typeface="Google Sans Text"/>
              </a:rPr>
              <a:t>This is like creating a log that all nodes agree on.</a:t>
            </a:r>
            <a:endParaRPr sz="2100">
              <a:solidFill>
                <a:srgbClr val="1B1C1D"/>
              </a:solidFill>
              <a:latin typeface="Google Sans Text"/>
              <a:ea typeface="Google Sans Text"/>
              <a:cs typeface="Google Sans Text"/>
              <a:sym typeface="Google Sans Text"/>
            </a:endParaRPr>
          </a:p>
          <a:p>
            <a:pPr indent="-355600" lvl="0" marL="457200" rtl="0" algn="l">
              <a:lnSpc>
                <a:spcPct val="115000"/>
              </a:lnSpc>
              <a:spcBef>
                <a:spcPts val="0"/>
              </a:spcBef>
              <a:spcAft>
                <a:spcPts val="0"/>
              </a:spcAft>
              <a:buClr>
                <a:schemeClr val="dk1"/>
              </a:buClr>
              <a:buSzPts val="2000"/>
              <a:buChar char="●"/>
            </a:pPr>
            <a:r>
              <a:rPr lang="en" sz="2100">
                <a:solidFill>
                  <a:srgbClr val="1B1C1D"/>
                </a:solidFill>
                <a:latin typeface="Google Sans Text"/>
                <a:ea typeface="Google Sans Text"/>
                <a:cs typeface="Google Sans Text"/>
                <a:sym typeface="Google Sans Text"/>
              </a:rPr>
              <a:t>It's the foundation for state machine replication.</a:t>
            </a:r>
            <a:endParaRPr sz="20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Deep-Dive: Implementing Linearizability with Total Order Broadcast</a:t>
            </a:r>
            <a:endParaRPr b="1" sz="1820"/>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1"/>
              </a:buClr>
              <a:buSzPts val="1900"/>
              <a:buChar char="●"/>
            </a:pPr>
            <a:r>
              <a:rPr b="1" lang="en" sz="2000">
                <a:solidFill>
                  <a:srgbClr val="1B1C1D"/>
                </a:solidFill>
                <a:latin typeface="Google Sans Text"/>
                <a:ea typeface="Google Sans Text"/>
                <a:cs typeface="Google Sans Text"/>
                <a:sym typeface="Google Sans Text"/>
              </a:rPr>
              <a:t>Total order broadcast can be used to build linearizable storage.</a:t>
            </a:r>
            <a:endParaRPr b="1" sz="2000">
              <a:solidFill>
                <a:srgbClr val="1B1C1D"/>
              </a:solidFill>
              <a:latin typeface="Google Sans Text"/>
              <a:ea typeface="Google Sans Text"/>
              <a:cs typeface="Google Sans Text"/>
              <a:sym typeface="Google Sans Text"/>
            </a:endParaRPr>
          </a:p>
          <a:p>
            <a:pPr indent="-349250" lvl="0" marL="457200" rtl="0" algn="l">
              <a:lnSpc>
                <a:spcPct val="115000"/>
              </a:lnSpc>
              <a:spcBef>
                <a:spcPts val="0"/>
              </a:spcBef>
              <a:spcAft>
                <a:spcPts val="0"/>
              </a:spcAft>
              <a:buClr>
                <a:schemeClr val="dk1"/>
              </a:buClr>
              <a:buSzPts val="1900"/>
              <a:buChar char="●"/>
            </a:pPr>
            <a:r>
              <a:rPr b="1" lang="en" sz="2000">
                <a:solidFill>
                  <a:srgbClr val="1B1C1D"/>
                </a:solidFill>
                <a:latin typeface="Google Sans Text"/>
                <a:ea typeface="Google Sans Text"/>
                <a:cs typeface="Google Sans Text"/>
                <a:sym typeface="Google Sans Text"/>
              </a:rPr>
              <a:t>Example: Unique Username Registration</a:t>
            </a:r>
            <a:endParaRPr b="1" sz="2000">
              <a:solidFill>
                <a:srgbClr val="1B1C1D"/>
              </a:solidFill>
              <a:latin typeface="Google Sans Text"/>
              <a:ea typeface="Google Sans Text"/>
              <a:cs typeface="Google Sans Text"/>
              <a:sym typeface="Google Sans Text"/>
            </a:endParaRPr>
          </a:p>
          <a:p>
            <a:pPr indent="-349250" lvl="1" marL="561975" rtl="0" algn="l">
              <a:lnSpc>
                <a:spcPct val="115000"/>
              </a:lnSpc>
              <a:spcBef>
                <a:spcPts val="0"/>
              </a:spcBef>
              <a:spcAft>
                <a:spcPts val="0"/>
              </a:spcAft>
              <a:buClr>
                <a:schemeClr val="dk1"/>
              </a:buClr>
              <a:buSzPts val="1900"/>
              <a:buAutoNum type="arabicPeriod"/>
            </a:pPr>
            <a:r>
              <a:rPr lang="en" sz="2000">
                <a:solidFill>
                  <a:srgbClr val="1B1C1D"/>
                </a:solidFill>
                <a:latin typeface="Google Sans Text"/>
                <a:ea typeface="Google Sans Text"/>
                <a:cs typeface="Google Sans Text"/>
                <a:sym typeface="Google Sans Text"/>
              </a:rPr>
              <a:t>Append a message to the log, claiming a username.</a:t>
            </a:r>
            <a:endParaRPr sz="2000">
              <a:solidFill>
                <a:srgbClr val="1B1C1D"/>
              </a:solidFill>
              <a:latin typeface="Google Sans Text"/>
              <a:ea typeface="Google Sans Text"/>
              <a:cs typeface="Google Sans Text"/>
              <a:sym typeface="Google Sans Text"/>
            </a:endParaRPr>
          </a:p>
          <a:p>
            <a:pPr indent="-349250" lvl="1" marL="561975" rtl="0" algn="l">
              <a:lnSpc>
                <a:spcPct val="115000"/>
              </a:lnSpc>
              <a:spcBef>
                <a:spcPts val="0"/>
              </a:spcBef>
              <a:spcAft>
                <a:spcPts val="0"/>
              </a:spcAft>
              <a:buClr>
                <a:schemeClr val="dk1"/>
              </a:buClr>
              <a:buSzPts val="1900"/>
              <a:buAutoNum type="arabicPeriod"/>
            </a:pPr>
            <a:r>
              <a:rPr lang="en" sz="2000">
                <a:solidFill>
                  <a:srgbClr val="1B1C1D"/>
                </a:solidFill>
                <a:latin typeface="Google Sans Text"/>
                <a:ea typeface="Google Sans Text"/>
                <a:cs typeface="Google Sans Text"/>
                <a:sym typeface="Google Sans Text"/>
              </a:rPr>
              <a:t>Read the log and wait for your message to be delivered back.</a:t>
            </a:r>
            <a:endParaRPr sz="2000">
              <a:solidFill>
                <a:srgbClr val="1B1C1D"/>
              </a:solidFill>
              <a:latin typeface="Google Sans Text"/>
              <a:ea typeface="Google Sans Text"/>
              <a:cs typeface="Google Sans Text"/>
              <a:sym typeface="Google Sans Text"/>
            </a:endParaRPr>
          </a:p>
          <a:p>
            <a:pPr indent="-349250" lvl="1" marL="561975" rtl="0" algn="l">
              <a:lnSpc>
                <a:spcPct val="115000"/>
              </a:lnSpc>
              <a:spcBef>
                <a:spcPts val="0"/>
              </a:spcBef>
              <a:spcAft>
                <a:spcPts val="0"/>
              </a:spcAft>
              <a:buClr>
                <a:schemeClr val="dk1"/>
              </a:buClr>
              <a:buSzPts val="1900"/>
              <a:buAutoNum type="arabicPeriod"/>
            </a:pPr>
            <a:r>
              <a:rPr lang="en" sz="2000">
                <a:solidFill>
                  <a:srgbClr val="1B1C1D"/>
                </a:solidFill>
                <a:latin typeface="Google Sans Text"/>
                <a:ea typeface="Google Sans Text"/>
                <a:cs typeface="Google Sans Text"/>
                <a:sym typeface="Google Sans Text"/>
              </a:rPr>
              <a:t>Check if your message is the </a:t>
            </a:r>
            <a:r>
              <a:rPr i="1" lang="en" sz="2000">
                <a:solidFill>
                  <a:srgbClr val="1B1C1D"/>
                </a:solidFill>
                <a:latin typeface="Google Sans Text"/>
                <a:ea typeface="Google Sans Text"/>
                <a:cs typeface="Google Sans Text"/>
                <a:sym typeface="Google Sans Text"/>
              </a:rPr>
              <a:t>first</a:t>
            </a:r>
            <a:r>
              <a:rPr lang="en" sz="2000">
                <a:solidFill>
                  <a:srgbClr val="1B1C1D"/>
                </a:solidFill>
                <a:latin typeface="Google Sans Text"/>
                <a:ea typeface="Google Sans Text"/>
                <a:cs typeface="Google Sans Text"/>
                <a:sym typeface="Google Sans Text"/>
              </a:rPr>
              <a:t> one for that username.</a:t>
            </a:r>
            <a:endParaRPr sz="2000">
              <a:solidFill>
                <a:srgbClr val="1B1C1D"/>
              </a:solidFill>
              <a:latin typeface="Google Sans Text"/>
              <a:ea typeface="Google Sans Text"/>
              <a:cs typeface="Google Sans Text"/>
              <a:sym typeface="Google Sans Text"/>
            </a:endParaRPr>
          </a:p>
          <a:p>
            <a:pPr indent="-349250" lvl="2" marL="819150" rtl="0" algn="l">
              <a:lnSpc>
                <a:spcPct val="115000"/>
              </a:lnSpc>
              <a:spcBef>
                <a:spcPts val="0"/>
              </a:spcBef>
              <a:spcAft>
                <a:spcPts val="0"/>
              </a:spcAft>
              <a:buClr>
                <a:schemeClr val="dk1"/>
              </a:buClr>
              <a:buSzPts val="1900"/>
              <a:buChar char="■"/>
            </a:pPr>
            <a:r>
              <a:rPr lang="en" sz="2000">
                <a:solidFill>
                  <a:srgbClr val="1B1C1D"/>
                </a:solidFill>
                <a:latin typeface="Google Sans Text"/>
                <a:ea typeface="Google Sans Text"/>
                <a:cs typeface="Google Sans Text"/>
                <a:sym typeface="Google Sans Text"/>
              </a:rPr>
              <a:t>If yes, you win! The registration is successful.</a:t>
            </a:r>
            <a:endParaRPr sz="2000">
              <a:solidFill>
                <a:srgbClr val="1B1C1D"/>
              </a:solidFill>
              <a:latin typeface="Google Sans Text"/>
              <a:ea typeface="Google Sans Text"/>
              <a:cs typeface="Google Sans Text"/>
              <a:sym typeface="Google Sans Text"/>
            </a:endParaRPr>
          </a:p>
          <a:p>
            <a:pPr indent="-349250" lvl="2" marL="819150" rtl="0" algn="l">
              <a:lnSpc>
                <a:spcPct val="115000"/>
              </a:lnSpc>
              <a:spcBef>
                <a:spcPts val="0"/>
              </a:spcBef>
              <a:spcAft>
                <a:spcPts val="0"/>
              </a:spcAft>
              <a:buClr>
                <a:schemeClr val="dk1"/>
              </a:buClr>
              <a:buSzPts val="1900"/>
              <a:buChar char="■"/>
            </a:pPr>
            <a:r>
              <a:rPr lang="en" sz="2000">
                <a:solidFill>
                  <a:srgbClr val="1B1C1D"/>
                </a:solidFill>
                <a:latin typeface="Google Sans Text"/>
                <a:ea typeface="Google Sans Text"/>
                <a:cs typeface="Google Sans Text"/>
                <a:sym typeface="Google Sans Text"/>
              </a:rPr>
              <a:t>If no, another user claimed it first. You abort.</a:t>
            </a:r>
            <a:endParaRPr sz="2000">
              <a:solidFill>
                <a:srgbClr val="1B1C1D"/>
              </a:solidFill>
              <a:latin typeface="Google Sans Text"/>
              <a:ea typeface="Google Sans Text"/>
              <a:cs typeface="Google Sans Text"/>
              <a:sym typeface="Google Sans Text"/>
            </a:endParaRPr>
          </a:p>
          <a:p>
            <a:pPr indent="-349250" lvl="0" marL="457200" rtl="0" algn="l">
              <a:lnSpc>
                <a:spcPct val="115000"/>
              </a:lnSpc>
              <a:spcBef>
                <a:spcPts val="0"/>
              </a:spcBef>
              <a:spcAft>
                <a:spcPts val="0"/>
              </a:spcAft>
              <a:buClr>
                <a:schemeClr val="dk1"/>
              </a:buClr>
              <a:buSzPts val="1900"/>
              <a:buChar char="●"/>
            </a:pPr>
            <a:r>
              <a:rPr b="1" lang="en" sz="2000">
                <a:solidFill>
                  <a:srgbClr val="1B1C1D"/>
                </a:solidFill>
                <a:latin typeface="Google Sans Text"/>
                <a:ea typeface="Google Sans Text"/>
                <a:cs typeface="Google Sans Text"/>
                <a:sym typeface="Google Sans Text"/>
              </a:rPr>
              <a:t>All nodes agree on who came first because they see the same log order.</a:t>
            </a:r>
            <a:endParaRPr sz="23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b="1" lang="en" sz="1820"/>
              <a:t>Deep-Dive: Total Order Broadcast and Consensus</a:t>
            </a:r>
            <a:endParaRPr b="1" sz="1820"/>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295275" rtl="0" algn="l">
              <a:lnSpc>
                <a:spcPct val="115000"/>
              </a:lnSpc>
              <a:spcBef>
                <a:spcPts val="0"/>
              </a:spcBef>
              <a:spcAft>
                <a:spcPts val="0"/>
              </a:spcAft>
              <a:buClr>
                <a:schemeClr val="dk1"/>
              </a:buClr>
              <a:buSzPts val="2100"/>
              <a:buChar char="●"/>
            </a:pPr>
            <a:r>
              <a:rPr b="1" lang="en" sz="2200">
                <a:solidFill>
                  <a:srgbClr val="1B1C1D"/>
                </a:solidFill>
                <a:latin typeface="Google Sans Text"/>
                <a:ea typeface="Google Sans Text"/>
                <a:cs typeface="Google Sans Text"/>
                <a:sym typeface="Google Sans Text"/>
              </a:rPr>
              <a:t>Total order broadcast is equivalent to consensus.</a:t>
            </a:r>
            <a:endParaRPr b="1" sz="2200">
              <a:solidFill>
                <a:srgbClr val="1B1C1D"/>
              </a:solidFill>
              <a:latin typeface="Google Sans Text"/>
              <a:ea typeface="Google Sans Text"/>
              <a:cs typeface="Google Sans Text"/>
              <a:sym typeface="Google Sans Text"/>
            </a:endParaRPr>
          </a:p>
          <a:p>
            <a:pPr indent="-361950" lvl="1" marL="552450" rtl="0" algn="l">
              <a:lnSpc>
                <a:spcPct val="115000"/>
              </a:lnSpc>
              <a:spcBef>
                <a:spcPts val="0"/>
              </a:spcBef>
              <a:spcAft>
                <a:spcPts val="0"/>
              </a:spcAft>
              <a:buClr>
                <a:schemeClr val="dk1"/>
              </a:buClr>
              <a:buSzPts val="2100"/>
              <a:buChar char="○"/>
            </a:pPr>
            <a:r>
              <a:rPr lang="en" sz="2200">
                <a:solidFill>
                  <a:srgbClr val="1B1C1D"/>
                </a:solidFill>
                <a:latin typeface="Google Sans Text"/>
                <a:ea typeface="Google Sans Text"/>
                <a:cs typeface="Google Sans Text"/>
                <a:sym typeface="Google Sans Text"/>
              </a:rPr>
              <a:t>If you can solve one, you can solve the other.</a:t>
            </a:r>
            <a:endParaRPr sz="2200">
              <a:solidFill>
                <a:srgbClr val="1B1C1D"/>
              </a:solidFill>
              <a:latin typeface="Google Sans Text"/>
              <a:ea typeface="Google Sans Text"/>
              <a:cs typeface="Google Sans Text"/>
              <a:sym typeface="Google Sans Text"/>
            </a:endParaRPr>
          </a:p>
          <a:p>
            <a:pPr indent="-361950" lvl="0" marL="295275" rtl="0" algn="l">
              <a:lnSpc>
                <a:spcPct val="115000"/>
              </a:lnSpc>
              <a:spcBef>
                <a:spcPts val="0"/>
              </a:spcBef>
              <a:spcAft>
                <a:spcPts val="0"/>
              </a:spcAft>
              <a:buClr>
                <a:schemeClr val="dk1"/>
              </a:buClr>
              <a:buSzPts val="2100"/>
              <a:buChar char="●"/>
            </a:pPr>
            <a:r>
              <a:rPr b="1" lang="en" sz="2200">
                <a:solidFill>
                  <a:srgbClr val="1B1C1D"/>
                </a:solidFill>
                <a:latin typeface="Google Sans Text"/>
                <a:ea typeface="Google Sans Text"/>
                <a:cs typeface="Google Sans Text"/>
                <a:sym typeface="Google Sans Text"/>
              </a:rPr>
              <a:t>How they relate:</a:t>
            </a:r>
            <a:endParaRPr b="1" sz="2200">
              <a:solidFill>
                <a:srgbClr val="1B1C1D"/>
              </a:solidFill>
              <a:latin typeface="Google Sans Text"/>
              <a:ea typeface="Google Sans Text"/>
              <a:cs typeface="Google Sans Text"/>
              <a:sym typeface="Google Sans Text"/>
            </a:endParaRPr>
          </a:p>
          <a:p>
            <a:pPr indent="-361950" lvl="1" marL="552450" rtl="0" algn="l">
              <a:lnSpc>
                <a:spcPct val="115000"/>
              </a:lnSpc>
              <a:spcBef>
                <a:spcPts val="0"/>
              </a:spcBef>
              <a:spcAft>
                <a:spcPts val="0"/>
              </a:spcAft>
              <a:buClr>
                <a:schemeClr val="dk1"/>
              </a:buClr>
              <a:buSzPts val="2100"/>
              <a:buChar char="○"/>
            </a:pPr>
            <a:r>
              <a:rPr lang="en" sz="2200">
                <a:solidFill>
                  <a:srgbClr val="1B1C1D"/>
                </a:solidFill>
                <a:latin typeface="Google Sans Text"/>
                <a:ea typeface="Google Sans Text"/>
                <a:cs typeface="Google Sans Text"/>
                <a:sym typeface="Google Sans Text"/>
              </a:rPr>
              <a:t>You can think of total order broadcast as repeated rounds of consensus.</a:t>
            </a:r>
            <a:endParaRPr sz="2200">
              <a:solidFill>
                <a:srgbClr val="1B1C1D"/>
              </a:solidFill>
              <a:latin typeface="Google Sans Text"/>
              <a:ea typeface="Google Sans Text"/>
              <a:cs typeface="Google Sans Text"/>
              <a:sym typeface="Google Sans Text"/>
            </a:endParaRPr>
          </a:p>
          <a:p>
            <a:pPr indent="-361950" lvl="1" marL="552450" rtl="0" algn="l">
              <a:lnSpc>
                <a:spcPct val="115000"/>
              </a:lnSpc>
              <a:spcBef>
                <a:spcPts val="0"/>
              </a:spcBef>
              <a:spcAft>
                <a:spcPts val="0"/>
              </a:spcAft>
              <a:buClr>
                <a:schemeClr val="dk1"/>
              </a:buClr>
              <a:buSzPts val="2100"/>
              <a:buChar char="○"/>
            </a:pPr>
            <a:r>
              <a:rPr lang="en" sz="2200">
                <a:solidFill>
                  <a:srgbClr val="1B1C1D"/>
                </a:solidFill>
                <a:latin typeface="Google Sans Text"/>
                <a:ea typeface="Google Sans Text"/>
                <a:cs typeface="Google Sans Text"/>
                <a:sym typeface="Google Sans Text"/>
              </a:rPr>
              <a:t>In each round, the nodes run a consensus algorithm to agree on the next message to be added to the log.</a:t>
            </a:r>
            <a:endParaRPr sz="2200">
              <a:solidFill>
                <a:srgbClr val="1B1C1D"/>
              </a:solidFill>
              <a:latin typeface="Google Sans Text"/>
              <a:ea typeface="Google Sans Text"/>
              <a:cs typeface="Google Sans Text"/>
              <a:sym typeface="Google Sans Text"/>
            </a:endParaRPr>
          </a:p>
          <a:p>
            <a:pPr indent="-361950" lvl="0" marL="295275" rtl="0" algn="l">
              <a:lnSpc>
                <a:spcPct val="115000"/>
              </a:lnSpc>
              <a:spcBef>
                <a:spcPts val="0"/>
              </a:spcBef>
              <a:spcAft>
                <a:spcPts val="0"/>
              </a:spcAft>
              <a:buClr>
                <a:schemeClr val="dk1"/>
              </a:buClr>
              <a:buSzPts val="2100"/>
              <a:buChar char="●"/>
            </a:pPr>
            <a:r>
              <a:rPr b="1" lang="en" sz="2200">
                <a:solidFill>
                  <a:srgbClr val="1B1C1D"/>
                </a:solidFill>
                <a:latin typeface="Google Sans Text"/>
                <a:ea typeface="Google Sans Text"/>
                <a:cs typeface="Google Sans Text"/>
                <a:sym typeface="Google Sans Text"/>
              </a:rPr>
              <a:t>This equivalence is a profound insight in distributed systems.</a:t>
            </a:r>
            <a:endParaRPr sz="27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Deep-Dive: Distributed Transactions and Two-Phase Commit (2PC)</a:t>
            </a:r>
            <a:endParaRPr b="1" sz="1820"/>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b="1" lang="en" sz="2200">
                <a:solidFill>
                  <a:srgbClr val="1B1C1D"/>
                </a:solidFill>
                <a:latin typeface="Google Sans Text"/>
                <a:ea typeface="Google Sans Text"/>
                <a:cs typeface="Google Sans Text"/>
                <a:sym typeface="Google Sans Text"/>
              </a:rPr>
              <a:t>Atomic Commit:</a:t>
            </a:r>
            <a:r>
              <a:rPr lang="en" sz="2200">
                <a:solidFill>
                  <a:srgbClr val="1B1C1D"/>
                </a:solidFill>
                <a:latin typeface="Google Sans Text"/>
                <a:ea typeface="Google Sans Text"/>
                <a:cs typeface="Google Sans Text"/>
                <a:sym typeface="Google Sans Text"/>
              </a:rPr>
              <a:t> Ensuring that a transaction across multiple nodes either commits everywhere or aborts everywhere.</a:t>
            </a:r>
            <a:endParaRPr sz="2200">
              <a:solidFill>
                <a:srgbClr val="1B1C1D"/>
              </a:solidFill>
              <a:latin typeface="Google Sans Text"/>
              <a:ea typeface="Google Sans Text"/>
              <a:cs typeface="Google Sans Text"/>
              <a:sym typeface="Google Sans Text"/>
            </a:endParaRPr>
          </a:p>
          <a:p>
            <a:pPr indent="-361950" lvl="0" marL="457200" rtl="0" algn="l">
              <a:lnSpc>
                <a:spcPct val="115000"/>
              </a:lnSpc>
              <a:spcBef>
                <a:spcPts val="0"/>
              </a:spcBef>
              <a:spcAft>
                <a:spcPts val="0"/>
              </a:spcAft>
              <a:buClr>
                <a:schemeClr val="dk1"/>
              </a:buClr>
              <a:buSzPts val="2100"/>
              <a:buChar char="●"/>
            </a:pPr>
            <a:r>
              <a:rPr b="1" lang="en" sz="2200">
                <a:solidFill>
                  <a:srgbClr val="1B1C1D"/>
                </a:solidFill>
                <a:latin typeface="Google Sans Text"/>
                <a:ea typeface="Google Sans Text"/>
                <a:cs typeface="Google Sans Text"/>
                <a:sym typeface="Google Sans Text"/>
              </a:rPr>
              <a:t>Two-Phase Commit (2PC):</a:t>
            </a:r>
            <a:r>
              <a:rPr lang="en" sz="2200">
                <a:solidFill>
                  <a:srgbClr val="1B1C1D"/>
                </a:solidFill>
                <a:latin typeface="Google Sans Text"/>
                <a:ea typeface="Google Sans Text"/>
                <a:cs typeface="Google Sans Text"/>
                <a:sym typeface="Google Sans Text"/>
              </a:rPr>
              <a:t> A classic algorithm for atomic commit.</a:t>
            </a:r>
            <a:endParaRPr sz="2200">
              <a:solidFill>
                <a:srgbClr val="1B1C1D"/>
              </a:solidFill>
              <a:latin typeface="Google Sans Text"/>
              <a:ea typeface="Google Sans Text"/>
              <a:cs typeface="Google Sans Text"/>
              <a:sym typeface="Google Sans Text"/>
            </a:endParaRPr>
          </a:p>
          <a:p>
            <a:pPr indent="-361950" lvl="1" marL="552450" rtl="0" algn="l">
              <a:lnSpc>
                <a:spcPct val="115000"/>
              </a:lnSpc>
              <a:spcBef>
                <a:spcPts val="0"/>
              </a:spcBef>
              <a:spcAft>
                <a:spcPts val="0"/>
              </a:spcAft>
              <a:buClr>
                <a:schemeClr val="dk1"/>
              </a:buClr>
              <a:buSzPts val="2100"/>
              <a:buChar char="○"/>
            </a:pPr>
            <a:r>
              <a:rPr b="1" lang="en" sz="2200">
                <a:solidFill>
                  <a:srgbClr val="1B1C1D"/>
                </a:solidFill>
                <a:latin typeface="Google Sans Text"/>
                <a:ea typeface="Google Sans Text"/>
                <a:cs typeface="Google Sans Text"/>
                <a:sym typeface="Google Sans Text"/>
              </a:rPr>
              <a:t>Phase 1 (Prepare):</a:t>
            </a:r>
            <a:r>
              <a:rPr lang="en" sz="2200">
                <a:solidFill>
                  <a:srgbClr val="1B1C1D"/>
                </a:solidFill>
                <a:latin typeface="Google Sans Text"/>
                <a:ea typeface="Google Sans Text"/>
                <a:cs typeface="Google Sans Text"/>
                <a:sym typeface="Google Sans Text"/>
              </a:rPr>
              <a:t> A coordinator asks all participants if they are ready to commit. Participants promise to commit if asked.</a:t>
            </a:r>
            <a:endParaRPr sz="2200">
              <a:solidFill>
                <a:srgbClr val="1B1C1D"/>
              </a:solidFill>
              <a:latin typeface="Google Sans Text"/>
              <a:ea typeface="Google Sans Text"/>
              <a:cs typeface="Google Sans Text"/>
              <a:sym typeface="Google Sans Text"/>
            </a:endParaRPr>
          </a:p>
          <a:p>
            <a:pPr indent="-361950" lvl="1" marL="552450" rtl="0" algn="l">
              <a:lnSpc>
                <a:spcPct val="115000"/>
              </a:lnSpc>
              <a:spcBef>
                <a:spcPts val="0"/>
              </a:spcBef>
              <a:spcAft>
                <a:spcPts val="0"/>
              </a:spcAft>
              <a:buClr>
                <a:schemeClr val="dk1"/>
              </a:buClr>
              <a:buSzPts val="2100"/>
              <a:buChar char="○"/>
            </a:pPr>
            <a:r>
              <a:rPr b="1" lang="en" sz="2200">
                <a:solidFill>
                  <a:srgbClr val="1B1C1D"/>
                </a:solidFill>
                <a:latin typeface="Google Sans Text"/>
                <a:ea typeface="Google Sans Text"/>
                <a:cs typeface="Google Sans Text"/>
                <a:sym typeface="Google Sans Text"/>
              </a:rPr>
              <a:t>Phase 2 (Commit):</a:t>
            </a:r>
            <a:r>
              <a:rPr lang="en" sz="2200">
                <a:solidFill>
                  <a:srgbClr val="1B1C1D"/>
                </a:solidFill>
                <a:latin typeface="Google Sans Text"/>
                <a:ea typeface="Google Sans Text"/>
                <a:cs typeface="Google Sans Text"/>
                <a:sym typeface="Google Sans Text"/>
              </a:rPr>
              <a:t> If all participants say "yes," the coordinator tells them to commit. Otherwise, it tells them to abort.</a:t>
            </a:r>
            <a:endParaRPr sz="24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Deep-Dive: Distributed Transactions and Two-Phase Commit (2PC)</a:t>
            </a:r>
            <a:endParaRPr b="1" sz="1820"/>
          </a:p>
        </p:txBody>
      </p:sp>
      <p:pic>
        <p:nvPicPr>
          <p:cNvPr id="145" name="Google Shape;145;p28" title="Screenshot 2025-06-08 at 11.29.43 a.m..png"/>
          <p:cNvPicPr preferRelativeResize="0"/>
          <p:nvPr/>
        </p:nvPicPr>
        <p:blipFill>
          <a:blip r:embed="rId3">
            <a:alphaModFix/>
          </a:blip>
          <a:stretch>
            <a:fillRect/>
          </a:stretch>
        </p:blipFill>
        <p:spPr>
          <a:xfrm>
            <a:off x="152400" y="1095400"/>
            <a:ext cx="8839199" cy="37294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Deep-Dive: Problems with 2PC: Coordinator Failure</a:t>
            </a:r>
            <a:endParaRPr b="1" sz="1820"/>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b="1" lang="en" sz="2200">
                <a:solidFill>
                  <a:srgbClr val="1B1C1D"/>
                </a:solidFill>
                <a:latin typeface="Google Sans Text"/>
                <a:ea typeface="Google Sans Text"/>
                <a:cs typeface="Google Sans Text"/>
                <a:sym typeface="Google Sans Text"/>
              </a:rPr>
              <a:t>What if the coordinator crashes?</a:t>
            </a:r>
            <a:endParaRPr b="1" sz="2200">
              <a:solidFill>
                <a:srgbClr val="1B1C1D"/>
              </a:solidFill>
              <a:latin typeface="Google Sans Text"/>
              <a:ea typeface="Google Sans Text"/>
              <a:cs typeface="Google Sans Text"/>
              <a:sym typeface="Google Sans Text"/>
            </a:endParaRPr>
          </a:p>
          <a:p>
            <a:pPr indent="-361950" lvl="0" marL="457200" rtl="0" algn="l">
              <a:lnSpc>
                <a:spcPct val="115000"/>
              </a:lnSpc>
              <a:spcBef>
                <a:spcPts val="0"/>
              </a:spcBef>
              <a:spcAft>
                <a:spcPts val="0"/>
              </a:spcAft>
              <a:buClr>
                <a:schemeClr val="dk1"/>
              </a:buClr>
              <a:buSzPts val="2100"/>
              <a:buChar char="●"/>
            </a:pPr>
            <a:r>
              <a:rPr b="1" lang="en" sz="2200">
                <a:solidFill>
                  <a:srgbClr val="1B1C1D"/>
                </a:solidFill>
                <a:latin typeface="Google Sans Text"/>
                <a:ea typeface="Google Sans Text"/>
                <a:cs typeface="Google Sans Text"/>
                <a:sym typeface="Google Sans Text"/>
              </a:rPr>
              <a:t>If a participant has voted "yes" but hasn't received the final commit/abort decision, it becomes "in-doubt".</a:t>
            </a:r>
            <a:endParaRPr b="1" sz="2200">
              <a:solidFill>
                <a:srgbClr val="1B1C1D"/>
              </a:solidFill>
              <a:latin typeface="Google Sans Text"/>
              <a:ea typeface="Google Sans Text"/>
              <a:cs typeface="Google Sans Text"/>
              <a:sym typeface="Google Sans Text"/>
            </a:endParaRPr>
          </a:p>
          <a:p>
            <a:pPr indent="-361950" lvl="0" marL="457200" rtl="0" algn="l">
              <a:lnSpc>
                <a:spcPct val="115000"/>
              </a:lnSpc>
              <a:spcBef>
                <a:spcPts val="0"/>
              </a:spcBef>
              <a:spcAft>
                <a:spcPts val="0"/>
              </a:spcAft>
              <a:buClr>
                <a:schemeClr val="dk1"/>
              </a:buClr>
              <a:buSzPts val="2100"/>
              <a:buChar char="●"/>
            </a:pPr>
            <a:r>
              <a:rPr b="1" lang="en" sz="2200">
                <a:solidFill>
                  <a:srgbClr val="1B1C1D"/>
                </a:solidFill>
                <a:latin typeface="Google Sans Text"/>
                <a:ea typeface="Google Sans Text"/>
                <a:cs typeface="Google Sans Text"/>
                <a:sym typeface="Google Sans Text"/>
              </a:rPr>
              <a:t>The participant is blocked:</a:t>
            </a:r>
            <a:endParaRPr b="1" sz="2200">
              <a:solidFill>
                <a:srgbClr val="1B1C1D"/>
              </a:solidFill>
              <a:latin typeface="Google Sans Text"/>
              <a:ea typeface="Google Sans Text"/>
              <a:cs typeface="Google Sans Text"/>
              <a:sym typeface="Google Sans Text"/>
            </a:endParaRPr>
          </a:p>
          <a:p>
            <a:pPr indent="-361950" lvl="1" marL="552450" rtl="0" algn="l">
              <a:lnSpc>
                <a:spcPct val="115000"/>
              </a:lnSpc>
              <a:spcBef>
                <a:spcPts val="0"/>
              </a:spcBef>
              <a:spcAft>
                <a:spcPts val="0"/>
              </a:spcAft>
              <a:buClr>
                <a:schemeClr val="dk1"/>
              </a:buClr>
              <a:buSzPts val="2100"/>
              <a:buChar char="○"/>
            </a:pPr>
            <a:r>
              <a:rPr lang="en" sz="2200">
                <a:solidFill>
                  <a:srgbClr val="1B1C1D"/>
                </a:solidFill>
                <a:latin typeface="Google Sans Text"/>
                <a:ea typeface="Google Sans Text"/>
                <a:cs typeface="Google Sans Text"/>
                <a:sym typeface="Google Sans Text"/>
              </a:rPr>
              <a:t>It cannot unilaterally commit or abort.</a:t>
            </a:r>
            <a:endParaRPr sz="2200">
              <a:solidFill>
                <a:srgbClr val="1B1C1D"/>
              </a:solidFill>
              <a:latin typeface="Google Sans Text"/>
              <a:ea typeface="Google Sans Text"/>
              <a:cs typeface="Google Sans Text"/>
              <a:sym typeface="Google Sans Text"/>
            </a:endParaRPr>
          </a:p>
          <a:p>
            <a:pPr indent="-361950" lvl="1" marL="552450" rtl="0" algn="l">
              <a:lnSpc>
                <a:spcPct val="115000"/>
              </a:lnSpc>
              <a:spcBef>
                <a:spcPts val="0"/>
              </a:spcBef>
              <a:spcAft>
                <a:spcPts val="0"/>
              </a:spcAft>
              <a:buClr>
                <a:schemeClr val="dk1"/>
              </a:buClr>
              <a:buSzPts val="2100"/>
              <a:buChar char="○"/>
            </a:pPr>
            <a:r>
              <a:rPr lang="en" sz="2200">
                <a:solidFill>
                  <a:srgbClr val="1B1C1D"/>
                </a:solidFill>
                <a:latin typeface="Google Sans Text"/>
                <a:ea typeface="Google Sans Text"/>
                <a:cs typeface="Google Sans Text"/>
                <a:sym typeface="Google Sans Text"/>
              </a:rPr>
              <a:t>It must hold onto locks on the data, blocking other transactions.</a:t>
            </a:r>
            <a:endParaRPr sz="2200">
              <a:solidFill>
                <a:srgbClr val="1B1C1D"/>
              </a:solidFill>
              <a:latin typeface="Google Sans Text"/>
              <a:ea typeface="Google Sans Text"/>
              <a:cs typeface="Google Sans Text"/>
              <a:sym typeface="Google Sans Text"/>
            </a:endParaRPr>
          </a:p>
          <a:p>
            <a:pPr indent="-361950" lvl="0" marL="457200" rtl="0" algn="l">
              <a:lnSpc>
                <a:spcPct val="115000"/>
              </a:lnSpc>
              <a:spcBef>
                <a:spcPts val="0"/>
              </a:spcBef>
              <a:spcAft>
                <a:spcPts val="0"/>
              </a:spcAft>
              <a:buClr>
                <a:schemeClr val="dk1"/>
              </a:buClr>
              <a:buSzPts val="2100"/>
              <a:buChar char="●"/>
            </a:pPr>
            <a:r>
              <a:rPr b="1" lang="en" sz="2200">
                <a:solidFill>
                  <a:srgbClr val="1B1C1D"/>
                </a:solidFill>
                <a:latin typeface="Google Sans Text"/>
                <a:ea typeface="Google Sans Text"/>
                <a:cs typeface="Google Sans Text"/>
                <a:sym typeface="Google Sans Text"/>
              </a:rPr>
              <a:t>Recovery depends on the coordinator's log.</a:t>
            </a:r>
            <a:r>
              <a:rPr lang="en" sz="2200">
                <a:solidFill>
                  <a:srgbClr val="1B1C1D"/>
                </a:solidFill>
                <a:latin typeface="Google Sans Text"/>
                <a:ea typeface="Google Sans Text"/>
                <a:cs typeface="Google Sans Text"/>
                <a:sym typeface="Google Sans Text"/>
              </a:rPr>
              <a:t> If that log is lost, the system is stuck.</a:t>
            </a:r>
            <a:endParaRPr sz="25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Deep-Dive: Problems with 2PC: Coordinator Failure</a:t>
            </a:r>
            <a:endParaRPr b="1" sz="1820"/>
          </a:p>
        </p:txBody>
      </p:sp>
      <p:pic>
        <p:nvPicPr>
          <p:cNvPr id="157" name="Google Shape;157;p30" title="Screenshot 2025-06-08 at 11.30.57 a.m..png"/>
          <p:cNvPicPr preferRelativeResize="0"/>
          <p:nvPr/>
        </p:nvPicPr>
        <p:blipFill>
          <a:blip r:embed="rId3">
            <a:alphaModFix/>
          </a:blip>
          <a:stretch>
            <a:fillRect/>
          </a:stretch>
        </p:blipFill>
        <p:spPr>
          <a:xfrm>
            <a:off x="311700" y="1017725"/>
            <a:ext cx="8187805" cy="38209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b="1" lang="en" sz="1820"/>
              <a:t>Deep-Dive: Fault-Tolerant Consensus</a:t>
            </a:r>
            <a:endParaRPr b="1" sz="1820"/>
          </a:p>
        </p:txBody>
      </p:sp>
      <p:sp>
        <p:nvSpPr>
          <p:cNvPr id="163" name="Google Shape;163;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Char char="●"/>
            </a:pPr>
            <a:r>
              <a:rPr b="1" lang="en">
                <a:solidFill>
                  <a:srgbClr val="1B1C1D"/>
                </a:solidFill>
                <a:latin typeface="Google Sans Text"/>
                <a:ea typeface="Google Sans Text"/>
                <a:cs typeface="Google Sans Text"/>
                <a:sym typeface="Google Sans Text"/>
              </a:rPr>
              <a:t>2PC is a form of consensus, but not a fault-tolerant one.</a:t>
            </a:r>
            <a:endParaRPr b="1">
              <a:solidFill>
                <a:srgbClr val="1B1C1D"/>
              </a:solidFill>
              <a:latin typeface="Google Sans Text"/>
              <a:ea typeface="Google Sans Text"/>
              <a:cs typeface="Google Sans Text"/>
              <a:sym typeface="Google Sans Text"/>
            </a:endParaRPr>
          </a:p>
          <a:p>
            <a:pPr indent="-336550" lvl="1" marL="552450" rtl="0" algn="l">
              <a:lnSpc>
                <a:spcPct val="115000"/>
              </a:lnSpc>
              <a:spcBef>
                <a:spcPts val="0"/>
              </a:spcBef>
              <a:spcAft>
                <a:spcPts val="0"/>
              </a:spcAft>
              <a:buClr>
                <a:schemeClr val="dk1"/>
              </a:buClr>
              <a:buSzPts val="1700"/>
              <a:buChar char="○"/>
            </a:pPr>
            <a:r>
              <a:rPr lang="en" sz="1800">
                <a:solidFill>
                  <a:srgbClr val="1B1C1D"/>
                </a:solidFill>
                <a:latin typeface="Google Sans Text"/>
                <a:ea typeface="Google Sans Text"/>
                <a:cs typeface="Google Sans Text"/>
                <a:sym typeface="Google Sans Text"/>
              </a:rPr>
              <a:t>It violates the "termination" property: it can get stuck forever.</a:t>
            </a:r>
            <a:endParaRPr sz="1800">
              <a:solidFill>
                <a:srgbClr val="1B1C1D"/>
              </a:solidFill>
              <a:latin typeface="Google Sans Text"/>
              <a:ea typeface="Google Sans Text"/>
              <a:cs typeface="Google Sans Text"/>
              <a:sym typeface="Google Sans Text"/>
            </a:endParaRPr>
          </a:p>
          <a:p>
            <a:pPr indent="-336550" lvl="0" marL="457200" rtl="0" algn="l">
              <a:lnSpc>
                <a:spcPct val="115000"/>
              </a:lnSpc>
              <a:spcBef>
                <a:spcPts val="0"/>
              </a:spcBef>
              <a:spcAft>
                <a:spcPts val="0"/>
              </a:spcAft>
              <a:buClr>
                <a:schemeClr val="dk1"/>
              </a:buClr>
              <a:buSzPts val="1700"/>
              <a:buChar char="●"/>
            </a:pPr>
            <a:r>
              <a:rPr b="1" lang="en">
                <a:solidFill>
                  <a:srgbClr val="1B1C1D"/>
                </a:solidFill>
                <a:latin typeface="Google Sans Text"/>
                <a:ea typeface="Google Sans Text"/>
                <a:cs typeface="Google Sans Text"/>
                <a:sym typeface="Google Sans Text"/>
              </a:rPr>
              <a:t>Fault-Tolerant Consensus Algorithms:</a:t>
            </a:r>
            <a:endParaRPr b="1">
              <a:solidFill>
                <a:srgbClr val="1B1C1D"/>
              </a:solidFill>
              <a:latin typeface="Google Sans Text"/>
              <a:ea typeface="Google Sans Text"/>
              <a:cs typeface="Google Sans Text"/>
              <a:sym typeface="Google Sans Text"/>
            </a:endParaRPr>
          </a:p>
          <a:p>
            <a:pPr indent="-336550" lvl="1" marL="552450" rtl="0" algn="l">
              <a:lnSpc>
                <a:spcPct val="115000"/>
              </a:lnSpc>
              <a:spcBef>
                <a:spcPts val="0"/>
              </a:spcBef>
              <a:spcAft>
                <a:spcPts val="0"/>
              </a:spcAft>
              <a:buClr>
                <a:schemeClr val="dk1"/>
              </a:buClr>
              <a:buSzPts val="1700"/>
              <a:buChar char="○"/>
            </a:pPr>
            <a:r>
              <a:rPr lang="en" sz="1800">
                <a:solidFill>
                  <a:srgbClr val="1B1C1D"/>
                </a:solidFill>
                <a:latin typeface="Google Sans Text"/>
                <a:ea typeface="Google Sans Text"/>
                <a:cs typeface="Google Sans Text"/>
                <a:sym typeface="Google Sans Text"/>
              </a:rPr>
              <a:t>Examples: Paxos, Raft, Zab.</a:t>
            </a:r>
            <a:endParaRPr sz="1800">
              <a:solidFill>
                <a:srgbClr val="1B1C1D"/>
              </a:solidFill>
              <a:latin typeface="Google Sans Text"/>
              <a:ea typeface="Google Sans Text"/>
              <a:cs typeface="Google Sans Text"/>
              <a:sym typeface="Google Sans Text"/>
            </a:endParaRPr>
          </a:p>
          <a:p>
            <a:pPr indent="-336550" lvl="1" marL="552450" rtl="0" algn="l">
              <a:lnSpc>
                <a:spcPct val="115000"/>
              </a:lnSpc>
              <a:spcBef>
                <a:spcPts val="0"/>
              </a:spcBef>
              <a:spcAft>
                <a:spcPts val="0"/>
              </a:spcAft>
              <a:buClr>
                <a:schemeClr val="dk1"/>
              </a:buClr>
              <a:buSzPts val="1700"/>
              <a:buChar char="○"/>
            </a:pPr>
            <a:r>
              <a:rPr lang="en" sz="1800">
                <a:solidFill>
                  <a:srgbClr val="1B1C1D"/>
                </a:solidFill>
                <a:latin typeface="Google Sans Text"/>
                <a:ea typeface="Google Sans Text"/>
                <a:cs typeface="Google Sans Text"/>
                <a:sym typeface="Google Sans Text"/>
              </a:rPr>
              <a:t>They guarantee progress as long as a majority of nodes are running.</a:t>
            </a:r>
            <a:endParaRPr sz="1800">
              <a:solidFill>
                <a:srgbClr val="1B1C1D"/>
              </a:solidFill>
              <a:latin typeface="Google Sans Text"/>
              <a:ea typeface="Google Sans Text"/>
              <a:cs typeface="Google Sans Text"/>
              <a:sym typeface="Google Sans Text"/>
            </a:endParaRPr>
          </a:p>
          <a:p>
            <a:pPr indent="-336550" lvl="0" marL="457200" rtl="0" algn="l">
              <a:lnSpc>
                <a:spcPct val="115000"/>
              </a:lnSpc>
              <a:spcBef>
                <a:spcPts val="0"/>
              </a:spcBef>
              <a:spcAft>
                <a:spcPts val="0"/>
              </a:spcAft>
              <a:buClr>
                <a:schemeClr val="dk1"/>
              </a:buClr>
              <a:buSzPts val="1700"/>
              <a:buChar char="●"/>
            </a:pPr>
            <a:r>
              <a:rPr b="1" lang="en">
                <a:solidFill>
                  <a:srgbClr val="1B1C1D"/>
                </a:solidFill>
                <a:latin typeface="Google Sans Text"/>
                <a:ea typeface="Google Sans Text"/>
                <a:cs typeface="Google Sans Text"/>
                <a:sym typeface="Google Sans Text"/>
              </a:rPr>
              <a:t>How they work (high-level):</a:t>
            </a:r>
            <a:endParaRPr b="1">
              <a:solidFill>
                <a:srgbClr val="1B1C1D"/>
              </a:solidFill>
              <a:latin typeface="Google Sans Text"/>
              <a:ea typeface="Google Sans Text"/>
              <a:cs typeface="Google Sans Text"/>
              <a:sym typeface="Google Sans Text"/>
            </a:endParaRPr>
          </a:p>
          <a:p>
            <a:pPr indent="-336550" lvl="1" marL="552450" rtl="0" algn="l">
              <a:lnSpc>
                <a:spcPct val="115000"/>
              </a:lnSpc>
              <a:spcBef>
                <a:spcPts val="0"/>
              </a:spcBef>
              <a:spcAft>
                <a:spcPts val="0"/>
              </a:spcAft>
              <a:buClr>
                <a:schemeClr val="dk1"/>
              </a:buClr>
              <a:buSzPts val="1700"/>
              <a:buChar char="○"/>
            </a:pPr>
            <a:r>
              <a:rPr lang="en" sz="1800">
                <a:solidFill>
                  <a:srgbClr val="1B1C1D"/>
                </a:solidFill>
                <a:latin typeface="Google Sans Text"/>
                <a:ea typeface="Google Sans Text"/>
                <a:cs typeface="Google Sans Text"/>
                <a:sym typeface="Google Sans Text"/>
              </a:rPr>
              <a:t>They elect a leader.</a:t>
            </a:r>
            <a:endParaRPr sz="1800">
              <a:solidFill>
                <a:srgbClr val="1B1C1D"/>
              </a:solidFill>
              <a:latin typeface="Google Sans Text"/>
              <a:ea typeface="Google Sans Text"/>
              <a:cs typeface="Google Sans Text"/>
              <a:sym typeface="Google Sans Text"/>
            </a:endParaRPr>
          </a:p>
          <a:p>
            <a:pPr indent="-336550" lvl="1" marL="552450" rtl="0" algn="l">
              <a:lnSpc>
                <a:spcPct val="115000"/>
              </a:lnSpc>
              <a:spcBef>
                <a:spcPts val="0"/>
              </a:spcBef>
              <a:spcAft>
                <a:spcPts val="0"/>
              </a:spcAft>
              <a:buClr>
                <a:schemeClr val="dk1"/>
              </a:buClr>
              <a:buSzPts val="1700"/>
              <a:buChar char="○"/>
            </a:pPr>
            <a:r>
              <a:rPr lang="en" sz="1800">
                <a:solidFill>
                  <a:srgbClr val="1B1C1D"/>
                </a:solidFill>
                <a:latin typeface="Google Sans Text"/>
                <a:ea typeface="Google Sans Text"/>
                <a:cs typeface="Google Sans Text"/>
                <a:sym typeface="Google Sans Text"/>
              </a:rPr>
              <a:t>The leader proposes values.</a:t>
            </a:r>
            <a:endParaRPr sz="1800">
              <a:solidFill>
                <a:srgbClr val="1B1C1D"/>
              </a:solidFill>
              <a:latin typeface="Google Sans Text"/>
              <a:ea typeface="Google Sans Text"/>
              <a:cs typeface="Google Sans Text"/>
              <a:sym typeface="Google Sans Text"/>
            </a:endParaRPr>
          </a:p>
          <a:p>
            <a:pPr indent="-336550" lvl="1" marL="552450" rtl="0" algn="l">
              <a:lnSpc>
                <a:spcPct val="115000"/>
              </a:lnSpc>
              <a:spcBef>
                <a:spcPts val="0"/>
              </a:spcBef>
              <a:spcAft>
                <a:spcPts val="0"/>
              </a:spcAft>
              <a:buClr>
                <a:schemeClr val="dk1"/>
              </a:buClr>
              <a:buSzPts val="1700"/>
              <a:buChar char="○"/>
            </a:pPr>
            <a:r>
              <a:rPr lang="en" sz="1800">
                <a:solidFill>
                  <a:srgbClr val="1B1C1D"/>
                </a:solidFill>
                <a:latin typeface="Google Sans Text"/>
                <a:ea typeface="Google Sans Text"/>
                <a:cs typeface="Google Sans Text"/>
                <a:sym typeface="Google Sans Text"/>
              </a:rPr>
              <a:t>A proposal is accepted only if it's approved by a quorum (a majority) of nodes.</a:t>
            </a:r>
            <a:endParaRPr sz="1800">
              <a:solidFill>
                <a:srgbClr val="1B1C1D"/>
              </a:solidFill>
              <a:latin typeface="Google Sans Text"/>
              <a:ea typeface="Google Sans Text"/>
              <a:cs typeface="Google Sans Text"/>
              <a:sym typeface="Google Sans Text"/>
            </a:endParaRPr>
          </a:p>
          <a:p>
            <a:pPr indent="-336550" lvl="1" marL="552450" rtl="0" algn="l">
              <a:lnSpc>
                <a:spcPct val="115000"/>
              </a:lnSpc>
              <a:spcBef>
                <a:spcPts val="0"/>
              </a:spcBef>
              <a:spcAft>
                <a:spcPts val="0"/>
              </a:spcAft>
              <a:buClr>
                <a:schemeClr val="dk1"/>
              </a:buClr>
              <a:buSzPts val="1700"/>
              <a:buChar char="○"/>
            </a:pPr>
            <a:r>
              <a:rPr lang="en" sz="1800">
                <a:solidFill>
                  <a:srgbClr val="1B1C1D"/>
                </a:solidFill>
                <a:latin typeface="Google Sans Text"/>
                <a:ea typeface="Google Sans Text"/>
                <a:cs typeface="Google Sans Text"/>
                <a:sym typeface="Google Sans Text"/>
              </a:rPr>
              <a:t>This prevents split-brain and ensures safety.</a:t>
            </a:r>
            <a:endParaRPr sz="2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Key Concepts (Part 1)</a:t>
            </a:r>
            <a:endParaRPr b="1" sz="1820"/>
          </a:p>
          <a:p>
            <a:pPr indent="0" lvl="0" marL="0" rtl="0" algn="l">
              <a:spcBef>
                <a:spcPts val="0"/>
              </a:spcBef>
              <a:spcAft>
                <a:spcPts val="0"/>
              </a:spcAft>
              <a:buSzPts val="990"/>
              <a:buNone/>
            </a:pPr>
            <a:r>
              <a:t/>
            </a:r>
            <a:endParaRPr b="1" sz="182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b="1" lang="en" sz="1700">
                <a:solidFill>
                  <a:srgbClr val="1B1C1D"/>
                </a:solidFill>
                <a:latin typeface="Google Sans Text"/>
                <a:ea typeface="Google Sans Text"/>
                <a:cs typeface="Google Sans Text"/>
                <a:sym typeface="Google Sans Text"/>
              </a:rPr>
              <a:t>Eventual Consistency:</a:t>
            </a:r>
            <a:endParaRPr b="1" sz="1700">
              <a:solidFill>
                <a:srgbClr val="1B1C1D"/>
              </a:solidFill>
              <a:latin typeface="Google Sans Text"/>
              <a:ea typeface="Google Sans Text"/>
              <a:cs typeface="Google Sans Text"/>
              <a:sym typeface="Google Sans Text"/>
            </a:endParaRPr>
          </a:p>
          <a:p>
            <a:pPr indent="-330200" lvl="1" marL="552450" rtl="0" algn="l">
              <a:lnSpc>
                <a:spcPct val="115000"/>
              </a:lnSpc>
              <a:spcBef>
                <a:spcPts val="0"/>
              </a:spcBef>
              <a:spcAft>
                <a:spcPts val="0"/>
              </a:spcAft>
              <a:buClr>
                <a:schemeClr val="dk1"/>
              </a:buClr>
              <a:buSzPts val="1600"/>
              <a:buChar char="○"/>
            </a:pPr>
            <a:r>
              <a:rPr lang="en" sz="1700">
                <a:solidFill>
                  <a:srgbClr val="1B1C1D"/>
                </a:solidFill>
                <a:latin typeface="Google Sans Text"/>
                <a:ea typeface="Google Sans Text"/>
                <a:cs typeface="Google Sans Text"/>
                <a:sym typeface="Google Sans Text"/>
              </a:rPr>
              <a:t>If you stop writing to the database, eventually all reads will return the same value.</a:t>
            </a:r>
            <a:endParaRPr sz="1700">
              <a:solidFill>
                <a:srgbClr val="1B1C1D"/>
              </a:solidFill>
              <a:latin typeface="Google Sans Text"/>
              <a:ea typeface="Google Sans Text"/>
              <a:cs typeface="Google Sans Text"/>
              <a:sym typeface="Google Sans Text"/>
            </a:endParaRPr>
          </a:p>
          <a:p>
            <a:pPr indent="-330200" lvl="1" marL="552450" rtl="0" algn="l">
              <a:lnSpc>
                <a:spcPct val="115000"/>
              </a:lnSpc>
              <a:spcBef>
                <a:spcPts val="0"/>
              </a:spcBef>
              <a:spcAft>
                <a:spcPts val="0"/>
              </a:spcAft>
              <a:buClr>
                <a:schemeClr val="dk1"/>
              </a:buClr>
              <a:buSzPts val="1600"/>
              <a:buChar char="○"/>
            </a:pPr>
            <a:r>
              <a:rPr lang="en" sz="1700">
                <a:solidFill>
                  <a:srgbClr val="1B1C1D"/>
                </a:solidFill>
                <a:latin typeface="Google Sans Text"/>
                <a:ea typeface="Google Sans Text"/>
                <a:cs typeface="Google Sans Text"/>
                <a:sym typeface="Google Sans Text"/>
              </a:rPr>
              <a:t>Why it matters: It's a weak guarantee, but it allows for high availability and performance. It's the default for many distributed systems, but it can be tricky for developers.</a:t>
            </a:r>
            <a:endParaRPr sz="1700">
              <a:solidFill>
                <a:srgbClr val="1B1C1D"/>
              </a:solidFill>
              <a:latin typeface="Google Sans Text"/>
              <a:ea typeface="Google Sans Text"/>
              <a:cs typeface="Google Sans Text"/>
              <a:sym typeface="Google Sans Text"/>
            </a:endParaRPr>
          </a:p>
          <a:p>
            <a:pPr indent="-330200" lvl="0" marL="457200" rtl="0" algn="l">
              <a:lnSpc>
                <a:spcPct val="115000"/>
              </a:lnSpc>
              <a:spcBef>
                <a:spcPts val="0"/>
              </a:spcBef>
              <a:spcAft>
                <a:spcPts val="0"/>
              </a:spcAft>
              <a:buClr>
                <a:schemeClr val="dk1"/>
              </a:buClr>
              <a:buSzPts val="1600"/>
              <a:buChar char="●"/>
            </a:pPr>
            <a:r>
              <a:rPr b="1" lang="en" sz="1700">
                <a:solidFill>
                  <a:srgbClr val="1B1C1D"/>
                </a:solidFill>
                <a:latin typeface="Google Sans Text"/>
                <a:ea typeface="Google Sans Text"/>
                <a:cs typeface="Google Sans Text"/>
                <a:sym typeface="Google Sans Text"/>
              </a:rPr>
              <a:t>Stronger Consistency Models:</a:t>
            </a:r>
            <a:endParaRPr b="1" sz="1700">
              <a:solidFill>
                <a:srgbClr val="1B1C1D"/>
              </a:solidFill>
              <a:latin typeface="Google Sans Text"/>
              <a:ea typeface="Google Sans Text"/>
              <a:cs typeface="Google Sans Text"/>
              <a:sym typeface="Google Sans Text"/>
            </a:endParaRPr>
          </a:p>
          <a:p>
            <a:pPr indent="-330200" lvl="1" marL="552450" rtl="0" algn="l">
              <a:lnSpc>
                <a:spcPct val="115000"/>
              </a:lnSpc>
              <a:spcBef>
                <a:spcPts val="0"/>
              </a:spcBef>
              <a:spcAft>
                <a:spcPts val="0"/>
              </a:spcAft>
              <a:buClr>
                <a:schemeClr val="dk1"/>
              </a:buClr>
              <a:buSzPts val="1600"/>
              <a:buChar char="○"/>
            </a:pPr>
            <a:r>
              <a:rPr lang="en" sz="1700">
                <a:solidFill>
                  <a:srgbClr val="1B1C1D"/>
                </a:solidFill>
                <a:latin typeface="Google Sans Text"/>
                <a:ea typeface="Google Sans Text"/>
                <a:cs typeface="Google Sans Text"/>
                <a:sym typeface="Google Sans Text"/>
              </a:rPr>
              <a:t>Provide more intuitive guarantees for developers.</a:t>
            </a:r>
            <a:endParaRPr sz="1700">
              <a:solidFill>
                <a:srgbClr val="1B1C1D"/>
              </a:solidFill>
              <a:latin typeface="Google Sans Text"/>
              <a:ea typeface="Google Sans Text"/>
              <a:cs typeface="Google Sans Text"/>
              <a:sym typeface="Google Sans Text"/>
            </a:endParaRPr>
          </a:p>
          <a:p>
            <a:pPr indent="-330200" lvl="1" marL="552450" rtl="0" algn="l">
              <a:lnSpc>
                <a:spcPct val="115000"/>
              </a:lnSpc>
              <a:spcBef>
                <a:spcPts val="0"/>
              </a:spcBef>
              <a:spcAft>
                <a:spcPts val="0"/>
              </a:spcAft>
              <a:buClr>
                <a:schemeClr val="dk1"/>
              </a:buClr>
              <a:buSzPts val="1600"/>
              <a:buChar char="○"/>
            </a:pPr>
            <a:r>
              <a:rPr lang="en" sz="1700">
                <a:solidFill>
                  <a:srgbClr val="1B1C1D"/>
                </a:solidFill>
                <a:latin typeface="Google Sans Text"/>
                <a:ea typeface="Google Sans Text"/>
                <a:cs typeface="Google Sans Text"/>
                <a:sym typeface="Google Sans Text"/>
              </a:rPr>
              <a:t>Examples: Linearizability, Causal Consistency.</a:t>
            </a:r>
            <a:endParaRPr sz="1700">
              <a:solidFill>
                <a:srgbClr val="1B1C1D"/>
              </a:solidFill>
              <a:latin typeface="Google Sans Text"/>
              <a:ea typeface="Google Sans Text"/>
              <a:cs typeface="Google Sans Text"/>
              <a:sym typeface="Google Sans Text"/>
            </a:endParaRPr>
          </a:p>
          <a:p>
            <a:pPr indent="-330200" lvl="1" marL="552450" rtl="0" algn="l">
              <a:lnSpc>
                <a:spcPct val="115000"/>
              </a:lnSpc>
              <a:spcBef>
                <a:spcPts val="0"/>
              </a:spcBef>
              <a:spcAft>
                <a:spcPts val="0"/>
              </a:spcAft>
              <a:buClr>
                <a:schemeClr val="dk1"/>
              </a:buClr>
              <a:buSzPts val="1600"/>
              <a:buChar char="○"/>
            </a:pPr>
            <a:r>
              <a:rPr lang="en" sz="1700">
                <a:solidFill>
                  <a:srgbClr val="1B1C1D"/>
                </a:solidFill>
                <a:latin typeface="Google Sans Text"/>
                <a:ea typeface="Google Sans Text"/>
                <a:cs typeface="Google Sans Text"/>
                <a:sym typeface="Google Sans Text"/>
              </a:rPr>
              <a:t>Why it matters: Stronger models are easier to reason about and can prevent subtle bugs, but they often come with performance costs</a:t>
            </a:r>
            <a:endParaRPr sz="19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b="1" lang="en" sz="1820"/>
              <a:t>Deep-Dive: Membership and Coordination Services (ZooKeeper)</a:t>
            </a:r>
            <a:endParaRPr b="1" sz="1820"/>
          </a:p>
        </p:txBody>
      </p:sp>
      <p:sp>
        <p:nvSpPr>
          <p:cNvPr id="169" name="Google Shape;16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295275" rtl="0" algn="l">
              <a:lnSpc>
                <a:spcPct val="115000"/>
              </a:lnSpc>
              <a:spcBef>
                <a:spcPts val="0"/>
              </a:spcBef>
              <a:spcAft>
                <a:spcPts val="0"/>
              </a:spcAft>
              <a:buClr>
                <a:schemeClr val="dk1"/>
              </a:buClr>
              <a:buSzPts val="1800"/>
              <a:buChar char="●"/>
            </a:pPr>
            <a:r>
              <a:rPr b="1" lang="en" sz="1900">
                <a:solidFill>
                  <a:srgbClr val="1B1C1D"/>
                </a:solidFill>
                <a:latin typeface="Google Sans Text"/>
                <a:ea typeface="Google Sans Text"/>
                <a:cs typeface="Google Sans Text"/>
                <a:sym typeface="Google Sans Text"/>
              </a:rPr>
              <a:t>Services like ZooKeeper and etcd provide "consensus-as-a-service".</a:t>
            </a:r>
            <a:endParaRPr b="1" sz="1900">
              <a:solidFill>
                <a:srgbClr val="1B1C1D"/>
              </a:solidFill>
              <a:latin typeface="Google Sans Text"/>
              <a:ea typeface="Google Sans Text"/>
              <a:cs typeface="Google Sans Text"/>
              <a:sym typeface="Google Sans Text"/>
            </a:endParaRPr>
          </a:p>
          <a:p>
            <a:pPr indent="-342900" lvl="0" marL="295275" rtl="0" algn="l">
              <a:lnSpc>
                <a:spcPct val="115000"/>
              </a:lnSpc>
              <a:spcBef>
                <a:spcPts val="0"/>
              </a:spcBef>
              <a:spcAft>
                <a:spcPts val="0"/>
              </a:spcAft>
              <a:buClr>
                <a:schemeClr val="dk1"/>
              </a:buClr>
              <a:buSzPts val="1800"/>
              <a:buChar char="●"/>
            </a:pPr>
            <a:r>
              <a:rPr b="1" lang="en" sz="1900">
                <a:solidFill>
                  <a:srgbClr val="1B1C1D"/>
                </a:solidFill>
                <a:latin typeface="Google Sans Text"/>
                <a:ea typeface="Google Sans Text"/>
                <a:cs typeface="Google Sans Text"/>
                <a:sym typeface="Google Sans Text"/>
              </a:rPr>
              <a:t>They offer a set of useful primitives for building distributed systems:</a:t>
            </a:r>
            <a:endParaRPr b="1" sz="1900">
              <a:solidFill>
                <a:srgbClr val="1B1C1D"/>
              </a:solidFill>
              <a:latin typeface="Google Sans Text"/>
              <a:ea typeface="Google Sans Text"/>
              <a:cs typeface="Google Sans Text"/>
              <a:sym typeface="Google Sans Text"/>
            </a:endParaRPr>
          </a:p>
          <a:p>
            <a:pPr indent="-342900" lvl="1" marL="552450" rtl="0" algn="l">
              <a:lnSpc>
                <a:spcPct val="115000"/>
              </a:lnSpc>
              <a:spcBef>
                <a:spcPts val="0"/>
              </a:spcBef>
              <a:spcAft>
                <a:spcPts val="0"/>
              </a:spcAft>
              <a:buClr>
                <a:schemeClr val="dk1"/>
              </a:buClr>
              <a:buSzPts val="1800"/>
              <a:buChar char="○"/>
            </a:pPr>
            <a:r>
              <a:rPr b="1" lang="en" sz="1900">
                <a:solidFill>
                  <a:srgbClr val="1B1C1D"/>
                </a:solidFill>
                <a:latin typeface="Google Sans Text"/>
                <a:ea typeface="Google Sans Text"/>
                <a:cs typeface="Google Sans Text"/>
                <a:sym typeface="Google Sans Text"/>
              </a:rPr>
              <a:t>Linearizable atomic operations:</a:t>
            </a:r>
            <a:r>
              <a:rPr lang="en" sz="1900">
                <a:solidFill>
                  <a:srgbClr val="1B1C1D"/>
                </a:solidFill>
                <a:latin typeface="Google Sans Text"/>
                <a:ea typeface="Google Sans Text"/>
                <a:cs typeface="Google Sans Text"/>
                <a:sym typeface="Google Sans Text"/>
              </a:rPr>
              <a:t> For distributed locks.</a:t>
            </a:r>
            <a:endParaRPr sz="1900">
              <a:solidFill>
                <a:srgbClr val="1B1C1D"/>
              </a:solidFill>
              <a:latin typeface="Google Sans Text"/>
              <a:ea typeface="Google Sans Text"/>
              <a:cs typeface="Google Sans Text"/>
              <a:sym typeface="Google Sans Text"/>
            </a:endParaRPr>
          </a:p>
          <a:p>
            <a:pPr indent="-342900" lvl="1" marL="552450" rtl="0" algn="l">
              <a:lnSpc>
                <a:spcPct val="115000"/>
              </a:lnSpc>
              <a:spcBef>
                <a:spcPts val="0"/>
              </a:spcBef>
              <a:spcAft>
                <a:spcPts val="0"/>
              </a:spcAft>
              <a:buClr>
                <a:schemeClr val="dk1"/>
              </a:buClr>
              <a:buSzPts val="1800"/>
              <a:buChar char="○"/>
            </a:pPr>
            <a:r>
              <a:rPr b="1" lang="en" sz="1900">
                <a:solidFill>
                  <a:srgbClr val="1B1C1D"/>
                </a:solidFill>
                <a:latin typeface="Google Sans Text"/>
                <a:ea typeface="Google Sans Text"/>
                <a:cs typeface="Google Sans Text"/>
                <a:sym typeface="Google Sans Text"/>
              </a:rPr>
              <a:t>Total ordering of operations:</a:t>
            </a:r>
            <a:r>
              <a:rPr lang="en" sz="1900">
                <a:solidFill>
                  <a:srgbClr val="1B1C1D"/>
                </a:solidFill>
                <a:latin typeface="Google Sans Text"/>
                <a:ea typeface="Google Sans Text"/>
                <a:cs typeface="Google Sans Text"/>
                <a:sym typeface="Google Sans Text"/>
              </a:rPr>
              <a:t> For fencing tokens.</a:t>
            </a:r>
            <a:endParaRPr sz="1900">
              <a:solidFill>
                <a:srgbClr val="1B1C1D"/>
              </a:solidFill>
              <a:latin typeface="Google Sans Text"/>
              <a:ea typeface="Google Sans Text"/>
              <a:cs typeface="Google Sans Text"/>
              <a:sym typeface="Google Sans Text"/>
            </a:endParaRPr>
          </a:p>
          <a:p>
            <a:pPr indent="-342900" lvl="1" marL="552450" rtl="0" algn="l">
              <a:lnSpc>
                <a:spcPct val="115000"/>
              </a:lnSpc>
              <a:spcBef>
                <a:spcPts val="0"/>
              </a:spcBef>
              <a:spcAft>
                <a:spcPts val="0"/>
              </a:spcAft>
              <a:buClr>
                <a:schemeClr val="dk1"/>
              </a:buClr>
              <a:buSzPts val="1800"/>
              <a:buChar char="○"/>
            </a:pPr>
            <a:r>
              <a:rPr b="1" lang="en" sz="1900">
                <a:solidFill>
                  <a:srgbClr val="1B1C1D"/>
                </a:solidFill>
                <a:latin typeface="Google Sans Text"/>
                <a:ea typeface="Google Sans Text"/>
                <a:cs typeface="Google Sans Text"/>
                <a:sym typeface="Google Sans Text"/>
              </a:rPr>
              <a:t>Failure detection:</a:t>
            </a:r>
            <a:r>
              <a:rPr lang="en" sz="1900">
                <a:solidFill>
                  <a:srgbClr val="1B1C1D"/>
                </a:solidFill>
                <a:latin typeface="Google Sans Text"/>
                <a:ea typeface="Google Sans Text"/>
                <a:cs typeface="Google Sans Text"/>
                <a:sym typeface="Google Sans Text"/>
              </a:rPr>
              <a:t> Through sessions and heartbeats.</a:t>
            </a:r>
            <a:endParaRPr sz="1900">
              <a:solidFill>
                <a:srgbClr val="1B1C1D"/>
              </a:solidFill>
              <a:latin typeface="Google Sans Text"/>
              <a:ea typeface="Google Sans Text"/>
              <a:cs typeface="Google Sans Text"/>
              <a:sym typeface="Google Sans Text"/>
            </a:endParaRPr>
          </a:p>
          <a:p>
            <a:pPr indent="-342900" lvl="1" marL="552450" rtl="0" algn="l">
              <a:lnSpc>
                <a:spcPct val="115000"/>
              </a:lnSpc>
              <a:spcBef>
                <a:spcPts val="0"/>
              </a:spcBef>
              <a:spcAft>
                <a:spcPts val="0"/>
              </a:spcAft>
              <a:buClr>
                <a:schemeClr val="dk1"/>
              </a:buClr>
              <a:buSzPts val="1800"/>
              <a:buChar char="○"/>
            </a:pPr>
            <a:r>
              <a:rPr b="1" lang="en" sz="1900">
                <a:solidFill>
                  <a:srgbClr val="1B1C1D"/>
                </a:solidFill>
                <a:latin typeface="Google Sans Text"/>
                <a:ea typeface="Google Sans Text"/>
                <a:cs typeface="Google Sans Text"/>
                <a:sym typeface="Google Sans Text"/>
              </a:rPr>
              <a:t>Change notifications:</a:t>
            </a:r>
            <a:r>
              <a:rPr lang="en" sz="1900">
                <a:solidFill>
                  <a:srgbClr val="1B1C1D"/>
                </a:solidFill>
                <a:latin typeface="Google Sans Text"/>
                <a:ea typeface="Google Sans Text"/>
                <a:cs typeface="Google Sans Text"/>
                <a:sym typeface="Google Sans Text"/>
              </a:rPr>
              <a:t> To watch for changes in data.</a:t>
            </a:r>
            <a:endParaRPr sz="1900">
              <a:solidFill>
                <a:srgbClr val="1B1C1D"/>
              </a:solidFill>
              <a:latin typeface="Google Sans Text"/>
              <a:ea typeface="Google Sans Text"/>
              <a:cs typeface="Google Sans Text"/>
              <a:sym typeface="Google Sans Text"/>
            </a:endParaRPr>
          </a:p>
          <a:p>
            <a:pPr indent="-342900" lvl="0" marL="295275" rtl="0" algn="l">
              <a:lnSpc>
                <a:spcPct val="115000"/>
              </a:lnSpc>
              <a:spcBef>
                <a:spcPts val="0"/>
              </a:spcBef>
              <a:spcAft>
                <a:spcPts val="0"/>
              </a:spcAft>
              <a:buClr>
                <a:schemeClr val="dk1"/>
              </a:buClr>
              <a:buSzPts val="1800"/>
              <a:buChar char="●"/>
            </a:pPr>
            <a:r>
              <a:rPr b="1" lang="en" sz="1900">
                <a:solidFill>
                  <a:srgbClr val="1B1C1D"/>
                </a:solidFill>
                <a:latin typeface="Google Sans Text"/>
                <a:ea typeface="Google Sans Text"/>
                <a:cs typeface="Google Sans Text"/>
                <a:sym typeface="Google Sans Text"/>
              </a:rPr>
              <a:t>They are used for:</a:t>
            </a:r>
            <a:endParaRPr b="1" sz="1900">
              <a:solidFill>
                <a:srgbClr val="1B1C1D"/>
              </a:solidFill>
              <a:latin typeface="Google Sans Text"/>
              <a:ea typeface="Google Sans Text"/>
              <a:cs typeface="Google Sans Text"/>
              <a:sym typeface="Google Sans Text"/>
            </a:endParaRPr>
          </a:p>
          <a:p>
            <a:pPr indent="-342900" lvl="1" marL="552450" rtl="0" algn="l">
              <a:lnSpc>
                <a:spcPct val="115000"/>
              </a:lnSpc>
              <a:spcBef>
                <a:spcPts val="0"/>
              </a:spcBef>
              <a:spcAft>
                <a:spcPts val="0"/>
              </a:spcAft>
              <a:buClr>
                <a:schemeClr val="dk1"/>
              </a:buClr>
              <a:buSzPts val="1800"/>
              <a:buChar char="○"/>
            </a:pPr>
            <a:r>
              <a:rPr lang="en" sz="1900">
                <a:solidFill>
                  <a:srgbClr val="1B1C1D"/>
                </a:solidFill>
                <a:latin typeface="Google Sans Text"/>
                <a:ea typeface="Google Sans Text"/>
                <a:cs typeface="Google Sans Text"/>
                <a:sym typeface="Google Sans Text"/>
              </a:rPr>
              <a:t>Leader election</a:t>
            </a:r>
            <a:endParaRPr sz="1900">
              <a:solidFill>
                <a:srgbClr val="1B1C1D"/>
              </a:solidFill>
              <a:latin typeface="Google Sans Text"/>
              <a:ea typeface="Google Sans Text"/>
              <a:cs typeface="Google Sans Text"/>
              <a:sym typeface="Google Sans Text"/>
            </a:endParaRPr>
          </a:p>
          <a:p>
            <a:pPr indent="-342900" lvl="1" marL="552450" rtl="0" algn="l">
              <a:lnSpc>
                <a:spcPct val="115000"/>
              </a:lnSpc>
              <a:spcBef>
                <a:spcPts val="0"/>
              </a:spcBef>
              <a:spcAft>
                <a:spcPts val="0"/>
              </a:spcAft>
              <a:buClr>
                <a:schemeClr val="dk1"/>
              </a:buClr>
              <a:buSzPts val="1800"/>
              <a:buChar char="○"/>
            </a:pPr>
            <a:r>
              <a:rPr lang="en" sz="1900">
                <a:solidFill>
                  <a:srgbClr val="1B1C1D"/>
                </a:solidFill>
                <a:latin typeface="Google Sans Text"/>
                <a:ea typeface="Google Sans Text"/>
                <a:cs typeface="Google Sans Text"/>
                <a:sym typeface="Google Sans Text"/>
              </a:rPr>
              <a:t>Service discovery</a:t>
            </a:r>
            <a:endParaRPr sz="1900">
              <a:solidFill>
                <a:srgbClr val="1B1C1D"/>
              </a:solidFill>
              <a:latin typeface="Google Sans Text"/>
              <a:ea typeface="Google Sans Text"/>
              <a:cs typeface="Google Sans Text"/>
              <a:sym typeface="Google Sans Text"/>
            </a:endParaRPr>
          </a:p>
          <a:p>
            <a:pPr indent="-342900" lvl="1" marL="552450" rtl="0" algn="l">
              <a:lnSpc>
                <a:spcPct val="115000"/>
              </a:lnSpc>
              <a:spcBef>
                <a:spcPts val="0"/>
              </a:spcBef>
              <a:spcAft>
                <a:spcPts val="0"/>
              </a:spcAft>
              <a:buClr>
                <a:schemeClr val="dk1"/>
              </a:buClr>
              <a:buSzPts val="1800"/>
              <a:buChar char="○"/>
            </a:pPr>
            <a:r>
              <a:rPr lang="en" sz="1900">
                <a:solidFill>
                  <a:srgbClr val="1B1C1D"/>
                </a:solidFill>
                <a:latin typeface="Google Sans Text"/>
                <a:ea typeface="Google Sans Text"/>
                <a:cs typeface="Google Sans Text"/>
                <a:sym typeface="Google Sans Text"/>
              </a:rPr>
              <a:t>Managing cluster membership</a:t>
            </a:r>
            <a:endParaRPr sz="24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Summary &amp; Takeaways</a:t>
            </a:r>
            <a:endParaRPr b="1" sz="1820"/>
          </a:p>
        </p:txBody>
      </p:sp>
      <p:sp>
        <p:nvSpPr>
          <p:cNvPr id="175" name="Google Shape;175;p33"/>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Char char="●"/>
            </a:pPr>
            <a:r>
              <a:rPr b="1" lang="en">
                <a:solidFill>
                  <a:srgbClr val="1B1C1D"/>
                </a:solidFill>
                <a:latin typeface="Google Sans Text"/>
                <a:ea typeface="Google Sans Text"/>
                <a:cs typeface="Google Sans Text"/>
                <a:sym typeface="Google Sans Text"/>
              </a:rPr>
              <a:t>Consistency is a spectrum:</a:t>
            </a:r>
            <a:r>
              <a:rPr lang="en">
                <a:solidFill>
                  <a:srgbClr val="1B1C1D"/>
                </a:solidFill>
                <a:latin typeface="Google Sans Text"/>
                <a:ea typeface="Google Sans Text"/>
                <a:cs typeface="Google Sans Text"/>
                <a:sym typeface="Google Sans Text"/>
              </a:rPr>
              <a:t> From weak (eventual) to strong (linearizable).</a:t>
            </a:r>
            <a:endParaRPr>
              <a:solidFill>
                <a:srgbClr val="1B1C1D"/>
              </a:solidFill>
              <a:latin typeface="Google Sans Text"/>
              <a:ea typeface="Google Sans Text"/>
              <a:cs typeface="Google Sans Text"/>
              <a:sym typeface="Google Sans Text"/>
            </a:endParaRPr>
          </a:p>
          <a:p>
            <a:pPr indent="-336550" lvl="0" marL="457200" rtl="0" algn="l">
              <a:lnSpc>
                <a:spcPct val="115000"/>
              </a:lnSpc>
              <a:spcBef>
                <a:spcPts val="0"/>
              </a:spcBef>
              <a:spcAft>
                <a:spcPts val="0"/>
              </a:spcAft>
              <a:buClr>
                <a:schemeClr val="dk1"/>
              </a:buClr>
              <a:buSzPts val="1700"/>
              <a:buChar char="●"/>
            </a:pPr>
            <a:r>
              <a:rPr b="1" lang="en">
                <a:solidFill>
                  <a:srgbClr val="1B1C1D"/>
                </a:solidFill>
                <a:latin typeface="Google Sans Text"/>
                <a:ea typeface="Google Sans Text"/>
                <a:cs typeface="Google Sans Text"/>
                <a:sym typeface="Google Sans Text"/>
              </a:rPr>
              <a:t>Linearizability is intuitive but costly.</a:t>
            </a:r>
            <a:r>
              <a:rPr lang="en">
                <a:solidFill>
                  <a:srgbClr val="1B1C1D"/>
                </a:solidFill>
                <a:latin typeface="Google Sans Text"/>
                <a:ea typeface="Google Sans Text"/>
                <a:cs typeface="Google Sans Text"/>
                <a:sym typeface="Google Sans Text"/>
              </a:rPr>
              <a:t> The CAP theorem highlights the trade-off between linearizability and availability during network partitions.</a:t>
            </a:r>
            <a:endParaRPr>
              <a:solidFill>
                <a:srgbClr val="1B1C1D"/>
              </a:solidFill>
              <a:latin typeface="Google Sans Text"/>
              <a:ea typeface="Google Sans Text"/>
              <a:cs typeface="Google Sans Text"/>
              <a:sym typeface="Google Sans Text"/>
            </a:endParaRPr>
          </a:p>
          <a:p>
            <a:pPr indent="-336550" lvl="0" marL="457200" rtl="0" algn="l">
              <a:lnSpc>
                <a:spcPct val="115000"/>
              </a:lnSpc>
              <a:spcBef>
                <a:spcPts val="0"/>
              </a:spcBef>
              <a:spcAft>
                <a:spcPts val="0"/>
              </a:spcAft>
              <a:buClr>
                <a:schemeClr val="dk1"/>
              </a:buClr>
              <a:buSzPts val="1700"/>
              <a:buChar char="●"/>
            </a:pPr>
            <a:r>
              <a:rPr b="1" lang="en">
                <a:solidFill>
                  <a:srgbClr val="1B1C1D"/>
                </a:solidFill>
                <a:latin typeface="Google Sans Text"/>
                <a:ea typeface="Google Sans Text"/>
                <a:cs typeface="Google Sans Text"/>
                <a:sym typeface="Google Sans Text"/>
              </a:rPr>
              <a:t>Causality is a fundamental ordering principle.</a:t>
            </a:r>
            <a:r>
              <a:rPr lang="en">
                <a:solidFill>
                  <a:srgbClr val="1B1C1D"/>
                </a:solidFill>
                <a:latin typeface="Google Sans Text"/>
                <a:ea typeface="Google Sans Text"/>
                <a:cs typeface="Google Sans Text"/>
                <a:sym typeface="Google Sans Text"/>
              </a:rPr>
              <a:t> Causal consistency is a powerful model that's more performant than linearizability.</a:t>
            </a:r>
            <a:endParaRPr>
              <a:solidFill>
                <a:srgbClr val="1B1C1D"/>
              </a:solidFill>
              <a:latin typeface="Google Sans Text"/>
              <a:ea typeface="Google Sans Text"/>
              <a:cs typeface="Google Sans Text"/>
              <a:sym typeface="Google Sans Text"/>
            </a:endParaRPr>
          </a:p>
          <a:p>
            <a:pPr indent="-336550" lvl="0" marL="457200" rtl="0" algn="l">
              <a:lnSpc>
                <a:spcPct val="115000"/>
              </a:lnSpc>
              <a:spcBef>
                <a:spcPts val="0"/>
              </a:spcBef>
              <a:spcAft>
                <a:spcPts val="0"/>
              </a:spcAft>
              <a:buClr>
                <a:schemeClr val="dk1"/>
              </a:buClr>
              <a:buSzPts val="1700"/>
              <a:buChar char="●"/>
            </a:pPr>
            <a:r>
              <a:rPr b="1" lang="en">
                <a:solidFill>
                  <a:srgbClr val="1B1C1D"/>
                </a:solidFill>
                <a:latin typeface="Google Sans Text"/>
                <a:ea typeface="Google Sans Text"/>
                <a:cs typeface="Google Sans Text"/>
                <a:sym typeface="Google Sans Text"/>
              </a:rPr>
              <a:t>Total Order Broadcast is equivalent to Consensus.</a:t>
            </a:r>
            <a:r>
              <a:rPr lang="en">
                <a:solidFill>
                  <a:srgbClr val="1B1C1D"/>
                </a:solidFill>
                <a:latin typeface="Google Sans Text"/>
                <a:ea typeface="Google Sans Text"/>
                <a:cs typeface="Google Sans Text"/>
                <a:sym typeface="Google Sans Text"/>
              </a:rPr>
              <a:t> It's a powerful abstraction for building replicated systems.</a:t>
            </a:r>
            <a:endParaRPr>
              <a:solidFill>
                <a:srgbClr val="1B1C1D"/>
              </a:solidFill>
              <a:latin typeface="Google Sans Text"/>
              <a:ea typeface="Google Sans Text"/>
              <a:cs typeface="Google Sans Text"/>
              <a:sym typeface="Google Sans Text"/>
            </a:endParaRPr>
          </a:p>
          <a:p>
            <a:pPr indent="-336550" lvl="0" marL="457200" rtl="0" algn="l">
              <a:lnSpc>
                <a:spcPct val="115000"/>
              </a:lnSpc>
              <a:spcBef>
                <a:spcPts val="0"/>
              </a:spcBef>
              <a:spcAft>
                <a:spcPts val="0"/>
              </a:spcAft>
              <a:buClr>
                <a:schemeClr val="dk1"/>
              </a:buClr>
              <a:buSzPts val="1700"/>
              <a:buChar char="●"/>
            </a:pPr>
            <a:r>
              <a:rPr b="1" lang="en">
                <a:solidFill>
                  <a:srgbClr val="1B1C1D"/>
                </a:solidFill>
                <a:latin typeface="Google Sans Text"/>
                <a:ea typeface="Google Sans Text"/>
                <a:cs typeface="Google Sans Text"/>
                <a:sym typeface="Google Sans Text"/>
              </a:rPr>
              <a:t>Two-Phase Commit enables distributed transactions but has significant operational drawbacks.</a:t>
            </a:r>
            <a:endParaRPr b="1">
              <a:solidFill>
                <a:srgbClr val="1B1C1D"/>
              </a:solidFill>
              <a:latin typeface="Google Sans Text"/>
              <a:ea typeface="Google Sans Text"/>
              <a:cs typeface="Google Sans Text"/>
              <a:sym typeface="Google Sans Text"/>
            </a:endParaRPr>
          </a:p>
          <a:p>
            <a:pPr indent="-336550" lvl="0" marL="457200" rtl="0" algn="l">
              <a:lnSpc>
                <a:spcPct val="115000"/>
              </a:lnSpc>
              <a:spcBef>
                <a:spcPts val="0"/>
              </a:spcBef>
              <a:spcAft>
                <a:spcPts val="0"/>
              </a:spcAft>
              <a:buClr>
                <a:schemeClr val="dk1"/>
              </a:buClr>
              <a:buSzPts val="1700"/>
              <a:buChar char="●"/>
            </a:pPr>
            <a:r>
              <a:rPr b="1" lang="en">
                <a:solidFill>
                  <a:srgbClr val="1B1C1D"/>
                </a:solidFill>
                <a:latin typeface="Google Sans Text"/>
                <a:ea typeface="Google Sans Text"/>
                <a:cs typeface="Google Sans Text"/>
                <a:sym typeface="Google Sans Text"/>
              </a:rPr>
              <a:t>Fault-Tolerant Consensus (e.g., Raft, Paxos) is the key to building truly reliable distributed systems.</a:t>
            </a:r>
            <a:r>
              <a:rPr lang="en">
                <a:solidFill>
                  <a:srgbClr val="1B1C1D"/>
                </a:solidFill>
                <a:latin typeface="Google Sans Text"/>
                <a:ea typeface="Google Sans Text"/>
                <a:cs typeface="Google Sans Text"/>
                <a:sym typeface="Google Sans Text"/>
              </a:rPr>
              <a:t> Services like ZooKeeper make this accessible</a:t>
            </a:r>
            <a:endParaRPr sz="23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Live Discussion</a:t>
            </a:r>
            <a:endParaRPr b="1" sz="1820"/>
          </a:p>
        </p:txBody>
      </p:sp>
      <p:sp>
        <p:nvSpPr>
          <p:cNvPr id="181" name="Google Shape;181;p34"/>
          <p:cNvSpPr txBox="1"/>
          <p:nvPr>
            <p:ph idx="1" type="body"/>
          </p:nvPr>
        </p:nvSpPr>
        <p:spPr>
          <a:xfrm>
            <a:off x="311700" y="1300500"/>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chemeClr val="dk1"/>
                </a:solidFill>
              </a:rPr>
              <a:t>1. For a new project, what types of features or business requirements would immediately make you choose a system with strong linearizability, despite the performance costs we discussed? Conversely, for what kinds of applications would you be comfortable managing the developer complexity that comes with eventual consistency?</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1200"/>
              </a:spcAft>
              <a:buNone/>
            </a:pPr>
            <a:r>
              <a:rPr lang="en" sz="1500">
                <a:solidFill>
                  <a:schemeClr val="dk1"/>
                </a:solidFill>
              </a:rPr>
              <a:t>2. We've discussed failure modes like "in-doubt" transactions in 2PC that can block the system or frequent leader elections slowing things down. Can anyone share an experience where a system's consistency model—or lack thereof—caused a surprising bug or a difficult production outage? What was the root cause, and how did it change how you think about these trade-offs?</a:t>
            </a:r>
            <a:endParaRPr sz="1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Key Concepts (Part 2)</a:t>
            </a:r>
            <a:endParaRPr b="1" sz="182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b="1" lang="en" sz="1700">
                <a:solidFill>
                  <a:srgbClr val="1B1C1D"/>
                </a:solidFill>
                <a:latin typeface="Google Sans Text"/>
                <a:ea typeface="Google Sans Text"/>
                <a:cs typeface="Google Sans Text"/>
                <a:sym typeface="Google Sans Text"/>
              </a:rPr>
              <a:t>Linearizability (or Strong Consistency):</a:t>
            </a:r>
            <a:endParaRPr b="1" sz="1700">
              <a:solidFill>
                <a:srgbClr val="1B1C1D"/>
              </a:solidFill>
              <a:latin typeface="Google Sans Text"/>
              <a:ea typeface="Google Sans Text"/>
              <a:cs typeface="Google Sans Text"/>
              <a:sym typeface="Google Sans Text"/>
            </a:endParaRPr>
          </a:p>
          <a:p>
            <a:pPr indent="-330200" lvl="1" marL="552450" rtl="0" algn="l">
              <a:lnSpc>
                <a:spcPct val="115000"/>
              </a:lnSpc>
              <a:spcBef>
                <a:spcPts val="0"/>
              </a:spcBef>
              <a:spcAft>
                <a:spcPts val="0"/>
              </a:spcAft>
              <a:buClr>
                <a:schemeClr val="dk1"/>
              </a:buClr>
              <a:buSzPts val="1600"/>
              <a:buChar char="○"/>
            </a:pPr>
            <a:r>
              <a:rPr lang="en" sz="1700">
                <a:solidFill>
                  <a:srgbClr val="1B1C1D"/>
                </a:solidFill>
                <a:latin typeface="Google Sans Text"/>
                <a:ea typeface="Google Sans Text"/>
                <a:cs typeface="Google Sans Text"/>
                <a:sym typeface="Google Sans Text"/>
              </a:rPr>
              <a:t>The system appears as if there's only one copy of the data, and all operations are atomic.</a:t>
            </a:r>
            <a:endParaRPr sz="1700">
              <a:solidFill>
                <a:srgbClr val="1B1C1D"/>
              </a:solidFill>
              <a:latin typeface="Google Sans Text"/>
              <a:ea typeface="Google Sans Text"/>
              <a:cs typeface="Google Sans Text"/>
              <a:sym typeface="Google Sans Text"/>
            </a:endParaRPr>
          </a:p>
          <a:p>
            <a:pPr indent="-330200" lvl="1" marL="552450" rtl="0" algn="l">
              <a:lnSpc>
                <a:spcPct val="115000"/>
              </a:lnSpc>
              <a:spcBef>
                <a:spcPts val="0"/>
              </a:spcBef>
              <a:spcAft>
                <a:spcPts val="0"/>
              </a:spcAft>
              <a:buClr>
                <a:schemeClr val="dk1"/>
              </a:buClr>
              <a:buSzPts val="1600"/>
              <a:buChar char="○"/>
            </a:pPr>
            <a:r>
              <a:rPr lang="en" sz="1700">
                <a:solidFill>
                  <a:srgbClr val="1B1C1D"/>
                </a:solidFill>
                <a:latin typeface="Google Sans Text"/>
                <a:ea typeface="Google Sans Text"/>
                <a:cs typeface="Google Sans Text"/>
                <a:sym typeface="Google Sans Text"/>
              </a:rPr>
              <a:t>Guarantees that a read will return the most recent, up-to-date value.</a:t>
            </a:r>
            <a:endParaRPr sz="1700">
              <a:solidFill>
                <a:srgbClr val="1B1C1D"/>
              </a:solidFill>
              <a:latin typeface="Google Sans Text"/>
              <a:ea typeface="Google Sans Text"/>
              <a:cs typeface="Google Sans Text"/>
              <a:sym typeface="Google Sans Text"/>
            </a:endParaRPr>
          </a:p>
          <a:p>
            <a:pPr indent="-330200" lvl="1" marL="552450" rtl="0" algn="l">
              <a:lnSpc>
                <a:spcPct val="115000"/>
              </a:lnSpc>
              <a:spcBef>
                <a:spcPts val="0"/>
              </a:spcBef>
              <a:spcAft>
                <a:spcPts val="0"/>
              </a:spcAft>
              <a:buClr>
                <a:schemeClr val="dk1"/>
              </a:buClr>
              <a:buSzPts val="1600"/>
              <a:buChar char="○"/>
            </a:pPr>
            <a:r>
              <a:rPr lang="en" sz="1700">
                <a:solidFill>
                  <a:srgbClr val="1B1C1D"/>
                </a:solidFill>
                <a:latin typeface="Google Sans Text"/>
                <a:ea typeface="Google Sans Text"/>
                <a:cs typeface="Google Sans Text"/>
                <a:sym typeface="Google Sans Text"/>
              </a:rPr>
              <a:t>Why it matters: It's the most intuitive consistency model. It simplifies development by hiding the complexity of replication, making the system behave like a single-threaded program.</a:t>
            </a:r>
            <a:endParaRPr sz="1700">
              <a:solidFill>
                <a:srgbClr val="1B1C1D"/>
              </a:solidFill>
              <a:latin typeface="Google Sans Text"/>
              <a:ea typeface="Google Sans Text"/>
              <a:cs typeface="Google Sans Text"/>
              <a:sym typeface="Google Sans Text"/>
            </a:endParaRPr>
          </a:p>
          <a:p>
            <a:pPr indent="-330200" lvl="0" marL="457200" rtl="0" algn="l">
              <a:lnSpc>
                <a:spcPct val="115000"/>
              </a:lnSpc>
              <a:spcBef>
                <a:spcPts val="0"/>
              </a:spcBef>
              <a:spcAft>
                <a:spcPts val="0"/>
              </a:spcAft>
              <a:buClr>
                <a:schemeClr val="dk1"/>
              </a:buClr>
              <a:buSzPts val="1600"/>
              <a:buChar char="●"/>
            </a:pPr>
            <a:r>
              <a:rPr b="1" lang="en" sz="1700">
                <a:solidFill>
                  <a:srgbClr val="1B1C1D"/>
                </a:solidFill>
                <a:latin typeface="Google Sans Text"/>
                <a:ea typeface="Google Sans Text"/>
                <a:cs typeface="Google Sans Text"/>
                <a:sym typeface="Google Sans Text"/>
              </a:rPr>
              <a:t>Consensus:</a:t>
            </a:r>
            <a:endParaRPr b="1" sz="1700">
              <a:solidFill>
                <a:srgbClr val="1B1C1D"/>
              </a:solidFill>
              <a:latin typeface="Google Sans Text"/>
              <a:ea typeface="Google Sans Text"/>
              <a:cs typeface="Google Sans Text"/>
              <a:sym typeface="Google Sans Text"/>
            </a:endParaRPr>
          </a:p>
          <a:p>
            <a:pPr indent="-330200" lvl="1" marL="552450" rtl="0" algn="l">
              <a:lnSpc>
                <a:spcPct val="115000"/>
              </a:lnSpc>
              <a:spcBef>
                <a:spcPts val="0"/>
              </a:spcBef>
              <a:spcAft>
                <a:spcPts val="0"/>
              </a:spcAft>
              <a:buClr>
                <a:schemeClr val="dk1"/>
              </a:buClr>
              <a:buSzPts val="1600"/>
              <a:buChar char="○"/>
            </a:pPr>
            <a:r>
              <a:rPr lang="en" sz="1700">
                <a:solidFill>
                  <a:srgbClr val="1B1C1D"/>
                </a:solidFill>
                <a:latin typeface="Google Sans Text"/>
                <a:ea typeface="Google Sans Text"/>
                <a:cs typeface="Google Sans Text"/>
                <a:sym typeface="Google Sans Text"/>
              </a:rPr>
              <a:t>The process of getting all nodes in a distributed system to agree on something.</a:t>
            </a:r>
            <a:endParaRPr sz="1700">
              <a:solidFill>
                <a:srgbClr val="1B1C1D"/>
              </a:solidFill>
              <a:latin typeface="Google Sans Text"/>
              <a:ea typeface="Google Sans Text"/>
              <a:cs typeface="Google Sans Text"/>
              <a:sym typeface="Google Sans Text"/>
            </a:endParaRPr>
          </a:p>
          <a:p>
            <a:pPr indent="-330200" lvl="1" marL="552450" rtl="0" algn="l">
              <a:lnSpc>
                <a:spcPct val="115000"/>
              </a:lnSpc>
              <a:spcBef>
                <a:spcPts val="0"/>
              </a:spcBef>
              <a:spcAft>
                <a:spcPts val="0"/>
              </a:spcAft>
              <a:buClr>
                <a:schemeClr val="dk1"/>
              </a:buClr>
              <a:buSzPts val="1600"/>
              <a:buChar char="○"/>
            </a:pPr>
            <a:r>
              <a:rPr lang="en" sz="1700">
                <a:solidFill>
                  <a:srgbClr val="1B1C1D"/>
                </a:solidFill>
                <a:latin typeface="Google Sans Text"/>
                <a:ea typeface="Google Sans Text"/>
                <a:cs typeface="Google Sans Text"/>
                <a:sym typeface="Google Sans Text"/>
              </a:rPr>
              <a:t>Why it matters: It's essential for solving critical problems like leader election and ensuring that all nodes have a consistent view of the system's state.</a:t>
            </a:r>
            <a:endParaRPr sz="19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Deep-Dive: What Makes a System Linearizable?</a:t>
            </a:r>
            <a:endParaRPr b="1" sz="182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b="1" lang="en" sz="1900">
                <a:solidFill>
                  <a:srgbClr val="1B1C1D"/>
                </a:solidFill>
                <a:latin typeface="Google Sans Text"/>
                <a:ea typeface="Google Sans Text"/>
                <a:cs typeface="Google Sans Text"/>
                <a:sym typeface="Google Sans Text"/>
              </a:rPr>
              <a:t>The Illusion of a Single Copy:</a:t>
            </a:r>
            <a:endParaRPr b="1" sz="1900">
              <a:solidFill>
                <a:srgbClr val="1B1C1D"/>
              </a:solidFill>
              <a:latin typeface="Google Sans Text"/>
              <a:ea typeface="Google Sans Text"/>
              <a:cs typeface="Google Sans Text"/>
              <a:sym typeface="Google Sans Text"/>
            </a:endParaRPr>
          </a:p>
          <a:p>
            <a:pPr indent="-342900" lvl="1" marL="552450" rtl="0" algn="l">
              <a:lnSpc>
                <a:spcPct val="115000"/>
              </a:lnSpc>
              <a:spcBef>
                <a:spcPts val="0"/>
              </a:spcBef>
              <a:spcAft>
                <a:spcPts val="0"/>
              </a:spcAft>
              <a:buClr>
                <a:schemeClr val="dk1"/>
              </a:buClr>
              <a:buSzPts val="1800"/>
              <a:buChar char="○"/>
            </a:pPr>
            <a:r>
              <a:rPr lang="en" sz="1900">
                <a:solidFill>
                  <a:srgbClr val="1B1C1D"/>
                </a:solidFill>
                <a:latin typeface="Google Sans Text"/>
                <a:ea typeface="Google Sans Text"/>
                <a:cs typeface="Google Sans Text"/>
                <a:sym typeface="Google Sans Text"/>
              </a:rPr>
              <a:t>Once a write is complete, all subsequent reads must see the new value.</a:t>
            </a:r>
            <a:endParaRPr sz="1900">
              <a:solidFill>
                <a:srgbClr val="1B1C1D"/>
              </a:solidFill>
              <a:latin typeface="Google Sans Text"/>
              <a:ea typeface="Google Sans Text"/>
              <a:cs typeface="Google Sans Text"/>
              <a:sym typeface="Google Sans Text"/>
            </a:endParaRPr>
          </a:p>
          <a:p>
            <a:pPr indent="-342900" lvl="1" marL="552450" rtl="0" algn="l">
              <a:lnSpc>
                <a:spcPct val="115000"/>
              </a:lnSpc>
              <a:spcBef>
                <a:spcPts val="0"/>
              </a:spcBef>
              <a:spcAft>
                <a:spcPts val="0"/>
              </a:spcAft>
              <a:buClr>
                <a:schemeClr val="dk1"/>
              </a:buClr>
              <a:buSzPts val="1800"/>
              <a:buChar char="○"/>
            </a:pPr>
            <a:r>
              <a:rPr lang="en" sz="1900">
                <a:solidFill>
                  <a:srgbClr val="1B1C1D"/>
                </a:solidFill>
                <a:latin typeface="Google Sans Text"/>
                <a:ea typeface="Google Sans Text"/>
                <a:cs typeface="Google Sans Text"/>
                <a:sym typeface="Google Sans Text"/>
              </a:rPr>
              <a:t>If a read returns a new value, all subsequent reads must also return the new value.</a:t>
            </a:r>
            <a:endParaRPr sz="1900">
              <a:solidFill>
                <a:srgbClr val="1B1C1D"/>
              </a:solidFill>
              <a:latin typeface="Google Sans Text"/>
              <a:ea typeface="Google Sans Text"/>
              <a:cs typeface="Google Sans Text"/>
              <a:sym typeface="Google Sans Text"/>
            </a:endParaRPr>
          </a:p>
          <a:p>
            <a:pPr indent="-342900" lvl="0" marL="457200" rtl="0" algn="l">
              <a:lnSpc>
                <a:spcPct val="115000"/>
              </a:lnSpc>
              <a:spcBef>
                <a:spcPts val="0"/>
              </a:spcBef>
              <a:spcAft>
                <a:spcPts val="0"/>
              </a:spcAft>
              <a:buClr>
                <a:schemeClr val="dk1"/>
              </a:buClr>
              <a:buSzPts val="1800"/>
              <a:buChar char="●"/>
            </a:pPr>
            <a:r>
              <a:rPr b="1" lang="en" sz="1900">
                <a:solidFill>
                  <a:srgbClr val="1B1C1D"/>
                </a:solidFill>
                <a:latin typeface="Google Sans Text"/>
                <a:ea typeface="Google Sans Text"/>
                <a:cs typeface="Google Sans Text"/>
                <a:sym typeface="Google Sans Text"/>
              </a:rPr>
              <a:t>Example: The World Cup Final</a:t>
            </a:r>
            <a:endParaRPr b="1" sz="1900">
              <a:solidFill>
                <a:srgbClr val="1B1C1D"/>
              </a:solidFill>
              <a:latin typeface="Google Sans Text"/>
              <a:ea typeface="Google Sans Text"/>
              <a:cs typeface="Google Sans Text"/>
              <a:sym typeface="Google Sans Text"/>
            </a:endParaRPr>
          </a:p>
          <a:p>
            <a:pPr indent="-342900" lvl="1" marL="552450" rtl="0" algn="l">
              <a:lnSpc>
                <a:spcPct val="115000"/>
              </a:lnSpc>
              <a:spcBef>
                <a:spcPts val="0"/>
              </a:spcBef>
              <a:spcAft>
                <a:spcPts val="0"/>
              </a:spcAft>
              <a:buClr>
                <a:schemeClr val="dk1"/>
              </a:buClr>
              <a:buSzPts val="1800"/>
              <a:buChar char="○"/>
            </a:pPr>
            <a:r>
              <a:rPr lang="en" sz="1900">
                <a:solidFill>
                  <a:srgbClr val="1B1C1D"/>
                </a:solidFill>
                <a:latin typeface="Google Sans Text"/>
                <a:ea typeface="Google Sans Text"/>
                <a:cs typeface="Google Sans Text"/>
                <a:sym typeface="Google Sans Text"/>
              </a:rPr>
              <a:t>Alice sees the final score.</a:t>
            </a:r>
            <a:endParaRPr sz="1900">
              <a:solidFill>
                <a:srgbClr val="1B1C1D"/>
              </a:solidFill>
              <a:latin typeface="Google Sans Text"/>
              <a:ea typeface="Google Sans Text"/>
              <a:cs typeface="Google Sans Text"/>
              <a:sym typeface="Google Sans Text"/>
            </a:endParaRPr>
          </a:p>
          <a:p>
            <a:pPr indent="-342900" lvl="1" marL="552450" rtl="0" algn="l">
              <a:lnSpc>
                <a:spcPct val="115000"/>
              </a:lnSpc>
              <a:spcBef>
                <a:spcPts val="0"/>
              </a:spcBef>
              <a:spcAft>
                <a:spcPts val="0"/>
              </a:spcAft>
              <a:buClr>
                <a:schemeClr val="dk1"/>
              </a:buClr>
              <a:buSzPts val="1800"/>
              <a:buChar char="○"/>
            </a:pPr>
            <a:r>
              <a:rPr lang="en" sz="1900">
                <a:solidFill>
                  <a:srgbClr val="1B1C1D"/>
                </a:solidFill>
                <a:latin typeface="Google Sans Text"/>
                <a:ea typeface="Google Sans Text"/>
                <a:cs typeface="Google Sans Text"/>
                <a:sym typeface="Google Sans Text"/>
              </a:rPr>
              <a:t>She tells Bob.</a:t>
            </a:r>
            <a:endParaRPr sz="1900">
              <a:solidFill>
                <a:srgbClr val="1B1C1D"/>
              </a:solidFill>
              <a:latin typeface="Google Sans Text"/>
              <a:ea typeface="Google Sans Text"/>
              <a:cs typeface="Google Sans Text"/>
              <a:sym typeface="Google Sans Text"/>
            </a:endParaRPr>
          </a:p>
          <a:p>
            <a:pPr indent="-342900" lvl="1" marL="552450" rtl="0" algn="l">
              <a:lnSpc>
                <a:spcPct val="115000"/>
              </a:lnSpc>
              <a:spcBef>
                <a:spcPts val="0"/>
              </a:spcBef>
              <a:spcAft>
                <a:spcPts val="0"/>
              </a:spcAft>
              <a:buClr>
                <a:schemeClr val="dk1"/>
              </a:buClr>
              <a:buSzPts val="1800"/>
              <a:buChar char="○"/>
            </a:pPr>
            <a:r>
              <a:rPr lang="en" sz="1900">
                <a:solidFill>
                  <a:srgbClr val="1B1C1D"/>
                </a:solidFill>
                <a:latin typeface="Google Sans Text"/>
                <a:ea typeface="Google Sans Text"/>
                <a:cs typeface="Google Sans Text"/>
                <a:sym typeface="Google Sans Text"/>
              </a:rPr>
              <a:t>Bob refreshes and sees the game is still ongoing.</a:t>
            </a:r>
            <a:endParaRPr sz="1900">
              <a:solidFill>
                <a:srgbClr val="1B1C1D"/>
              </a:solidFill>
              <a:latin typeface="Google Sans Text"/>
              <a:ea typeface="Google Sans Text"/>
              <a:cs typeface="Google Sans Text"/>
              <a:sym typeface="Google Sans Text"/>
            </a:endParaRPr>
          </a:p>
          <a:p>
            <a:pPr indent="-342900" lvl="1" marL="552450" rtl="0" algn="l">
              <a:lnSpc>
                <a:spcPct val="115000"/>
              </a:lnSpc>
              <a:spcBef>
                <a:spcPts val="0"/>
              </a:spcBef>
              <a:spcAft>
                <a:spcPts val="0"/>
              </a:spcAft>
              <a:buClr>
                <a:schemeClr val="dk1"/>
              </a:buClr>
              <a:buSzPts val="1800"/>
              <a:buChar char="○"/>
            </a:pPr>
            <a:r>
              <a:rPr lang="en" sz="1900">
                <a:solidFill>
                  <a:srgbClr val="1B1C1D"/>
                </a:solidFill>
                <a:latin typeface="Google Sans Text"/>
                <a:ea typeface="Google Sans Text"/>
                <a:cs typeface="Google Sans Text"/>
                <a:sym typeface="Google Sans Text"/>
              </a:rPr>
              <a:t>This is a violation of linearizability.</a:t>
            </a:r>
            <a:endParaRPr sz="2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Deep-Dive: What Makes a System Linearizable?</a:t>
            </a:r>
            <a:endParaRPr b="1" sz="1820"/>
          </a:p>
        </p:txBody>
      </p:sp>
      <p:pic>
        <p:nvPicPr>
          <p:cNvPr id="79" name="Google Shape;79;p17" title="Screenshot 2025-06-08 at 11.18.42 a.m..png"/>
          <p:cNvPicPr preferRelativeResize="0"/>
          <p:nvPr/>
        </p:nvPicPr>
        <p:blipFill>
          <a:blip r:embed="rId3">
            <a:alphaModFix/>
          </a:blip>
          <a:stretch>
            <a:fillRect/>
          </a:stretch>
        </p:blipFill>
        <p:spPr>
          <a:xfrm>
            <a:off x="1036050" y="871700"/>
            <a:ext cx="5518775" cy="4271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b="1" lang="en" sz="1820"/>
              <a:t>Deep-Dive: Linearizability vs. Serializability</a:t>
            </a:r>
            <a:endParaRPr b="1" sz="1820"/>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b="1" lang="en" sz="1900">
                <a:solidFill>
                  <a:srgbClr val="1B1C1D"/>
                </a:solidFill>
                <a:latin typeface="Google Sans Text"/>
                <a:ea typeface="Google Sans Text"/>
                <a:cs typeface="Google Sans Text"/>
                <a:sym typeface="Google Sans Text"/>
              </a:rPr>
              <a:t>They are not the same!</a:t>
            </a:r>
            <a:endParaRPr b="1" sz="1900">
              <a:solidFill>
                <a:srgbClr val="1B1C1D"/>
              </a:solidFill>
              <a:latin typeface="Google Sans Text"/>
              <a:ea typeface="Google Sans Text"/>
              <a:cs typeface="Google Sans Text"/>
              <a:sym typeface="Google Sans Text"/>
            </a:endParaRPr>
          </a:p>
          <a:p>
            <a:pPr indent="-342900" lvl="0" marL="457200" rtl="0" algn="l">
              <a:lnSpc>
                <a:spcPct val="115000"/>
              </a:lnSpc>
              <a:spcBef>
                <a:spcPts val="0"/>
              </a:spcBef>
              <a:spcAft>
                <a:spcPts val="0"/>
              </a:spcAft>
              <a:buClr>
                <a:schemeClr val="dk1"/>
              </a:buClr>
              <a:buSzPts val="1800"/>
              <a:buChar char="●"/>
            </a:pPr>
            <a:r>
              <a:rPr b="1" lang="en" sz="1900">
                <a:solidFill>
                  <a:srgbClr val="1B1C1D"/>
                </a:solidFill>
                <a:latin typeface="Google Sans Text"/>
                <a:ea typeface="Google Sans Text"/>
                <a:cs typeface="Google Sans Text"/>
                <a:sym typeface="Google Sans Text"/>
              </a:rPr>
              <a:t>Serializability:</a:t>
            </a:r>
            <a:endParaRPr b="1" sz="1900">
              <a:solidFill>
                <a:srgbClr val="1B1C1D"/>
              </a:solidFill>
              <a:latin typeface="Google Sans Text"/>
              <a:ea typeface="Google Sans Text"/>
              <a:cs typeface="Google Sans Text"/>
              <a:sym typeface="Google Sans Text"/>
            </a:endParaRPr>
          </a:p>
          <a:p>
            <a:pPr indent="-342900" lvl="1" marL="552450" rtl="0" algn="l">
              <a:lnSpc>
                <a:spcPct val="115000"/>
              </a:lnSpc>
              <a:spcBef>
                <a:spcPts val="0"/>
              </a:spcBef>
              <a:spcAft>
                <a:spcPts val="0"/>
              </a:spcAft>
              <a:buClr>
                <a:schemeClr val="dk1"/>
              </a:buClr>
              <a:buSzPts val="1800"/>
              <a:buChar char="○"/>
            </a:pPr>
            <a:r>
              <a:rPr lang="en" sz="1900">
                <a:solidFill>
                  <a:srgbClr val="1B1C1D"/>
                </a:solidFill>
                <a:latin typeface="Google Sans Text"/>
                <a:ea typeface="Google Sans Text"/>
                <a:cs typeface="Google Sans Text"/>
                <a:sym typeface="Google Sans Text"/>
              </a:rPr>
              <a:t>An isolation property of </a:t>
            </a:r>
            <a:r>
              <a:rPr i="1" lang="en" sz="1900">
                <a:solidFill>
                  <a:srgbClr val="1B1C1D"/>
                </a:solidFill>
                <a:latin typeface="Google Sans Text"/>
                <a:ea typeface="Google Sans Text"/>
                <a:cs typeface="Google Sans Text"/>
                <a:sym typeface="Google Sans Text"/>
              </a:rPr>
              <a:t>transactions</a:t>
            </a:r>
            <a:r>
              <a:rPr lang="en" sz="1900">
                <a:solidFill>
                  <a:srgbClr val="1B1C1D"/>
                </a:solidFill>
                <a:latin typeface="Google Sans Text"/>
                <a:ea typeface="Google Sans Text"/>
                <a:cs typeface="Google Sans Text"/>
                <a:sym typeface="Google Sans Text"/>
              </a:rPr>
              <a:t> (groups of operations).</a:t>
            </a:r>
            <a:endParaRPr sz="1900">
              <a:solidFill>
                <a:srgbClr val="1B1C1D"/>
              </a:solidFill>
              <a:latin typeface="Google Sans Text"/>
              <a:ea typeface="Google Sans Text"/>
              <a:cs typeface="Google Sans Text"/>
              <a:sym typeface="Google Sans Text"/>
            </a:endParaRPr>
          </a:p>
          <a:p>
            <a:pPr indent="-342900" lvl="1" marL="552450" rtl="0" algn="l">
              <a:lnSpc>
                <a:spcPct val="115000"/>
              </a:lnSpc>
              <a:spcBef>
                <a:spcPts val="0"/>
              </a:spcBef>
              <a:spcAft>
                <a:spcPts val="0"/>
              </a:spcAft>
              <a:buClr>
                <a:schemeClr val="dk1"/>
              </a:buClr>
              <a:buSzPts val="1800"/>
              <a:buChar char="○"/>
            </a:pPr>
            <a:r>
              <a:rPr lang="en" sz="1900">
                <a:solidFill>
                  <a:srgbClr val="1B1C1D"/>
                </a:solidFill>
                <a:latin typeface="Google Sans Text"/>
                <a:ea typeface="Google Sans Text"/>
                <a:cs typeface="Google Sans Text"/>
                <a:sym typeface="Google Sans Text"/>
              </a:rPr>
              <a:t>Guarantees that transactions behave as if they executed in </a:t>
            </a:r>
            <a:r>
              <a:rPr i="1" lang="en" sz="1900">
                <a:solidFill>
                  <a:srgbClr val="1B1C1D"/>
                </a:solidFill>
                <a:latin typeface="Google Sans Text"/>
                <a:ea typeface="Google Sans Text"/>
                <a:cs typeface="Google Sans Text"/>
                <a:sym typeface="Google Sans Text"/>
              </a:rPr>
              <a:t>some</a:t>
            </a:r>
            <a:r>
              <a:rPr lang="en" sz="1900">
                <a:solidFill>
                  <a:srgbClr val="1B1C1D"/>
                </a:solidFill>
                <a:latin typeface="Google Sans Text"/>
                <a:ea typeface="Google Sans Text"/>
                <a:cs typeface="Google Sans Text"/>
                <a:sym typeface="Google Sans Text"/>
              </a:rPr>
              <a:t> serial order.</a:t>
            </a:r>
            <a:endParaRPr sz="1900">
              <a:solidFill>
                <a:srgbClr val="1B1C1D"/>
              </a:solidFill>
              <a:latin typeface="Google Sans Text"/>
              <a:ea typeface="Google Sans Text"/>
              <a:cs typeface="Google Sans Text"/>
              <a:sym typeface="Google Sans Text"/>
            </a:endParaRPr>
          </a:p>
          <a:p>
            <a:pPr indent="-342900" lvl="0" marL="457200" rtl="0" algn="l">
              <a:lnSpc>
                <a:spcPct val="115000"/>
              </a:lnSpc>
              <a:spcBef>
                <a:spcPts val="0"/>
              </a:spcBef>
              <a:spcAft>
                <a:spcPts val="0"/>
              </a:spcAft>
              <a:buClr>
                <a:schemeClr val="dk1"/>
              </a:buClr>
              <a:buSzPts val="1800"/>
              <a:buChar char="●"/>
            </a:pPr>
            <a:r>
              <a:rPr b="1" lang="en" sz="1900">
                <a:solidFill>
                  <a:srgbClr val="1B1C1D"/>
                </a:solidFill>
                <a:latin typeface="Google Sans Text"/>
                <a:ea typeface="Google Sans Text"/>
                <a:cs typeface="Google Sans Text"/>
                <a:sym typeface="Google Sans Text"/>
              </a:rPr>
              <a:t>Linearizability:</a:t>
            </a:r>
            <a:endParaRPr b="1" sz="1900">
              <a:solidFill>
                <a:srgbClr val="1B1C1D"/>
              </a:solidFill>
              <a:latin typeface="Google Sans Text"/>
              <a:ea typeface="Google Sans Text"/>
              <a:cs typeface="Google Sans Text"/>
              <a:sym typeface="Google Sans Text"/>
            </a:endParaRPr>
          </a:p>
          <a:p>
            <a:pPr indent="-342900" lvl="1" marL="552450" rtl="0" algn="l">
              <a:lnSpc>
                <a:spcPct val="115000"/>
              </a:lnSpc>
              <a:spcBef>
                <a:spcPts val="0"/>
              </a:spcBef>
              <a:spcAft>
                <a:spcPts val="0"/>
              </a:spcAft>
              <a:buClr>
                <a:schemeClr val="dk1"/>
              </a:buClr>
              <a:buSzPts val="1800"/>
              <a:buChar char="○"/>
            </a:pPr>
            <a:r>
              <a:rPr lang="en" sz="1900">
                <a:solidFill>
                  <a:srgbClr val="1B1C1D"/>
                </a:solidFill>
                <a:latin typeface="Google Sans Text"/>
                <a:ea typeface="Google Sans Text"/>
                <a:cs typeface="Google Sans Text"/>
                <a:sym typeface="Google Sans Text"/>
              </a:rPr>
              <a:t>A recency guarantee for reads and writes of a </a:t>
            </a:r>
            <a:r>
              <a:rPr i="1" lang="en" sz="1900">
                <a:solidFill>
                  <a:srgbClr val="1B1C1D"/>
                </a:solidFill>
                <a:latin typeface="Google Sans Text"/>
                <a:ea typeface="Google Sans Text"/>
                <a:cs typeface="Google Sans Text"/>
                <a:sym typeface="Google Sans Text"/>
              </a:rPr>
              <a:t>single object</a:t>
            </a:r>
            <a:r>
              <a:rPr lang="en" sz="1900">
                <a:solidFill>
                  <a:srgbClr val="1B1C1D"/>
                </a:solidFill>
                <a:latin typeface="Google Sans Text"/>
                <a:ea typeface="Google Sans Text"/>
                <a:cs typeface="Google Sans Text"/>
                <a:sym typeface="Google Sans Text"/>
              </a:rPr>
              <a:t>.</a:t>
            </a:r>
            <a:endParaRPr sz="1900">
              <a:solidFill>
                <a:srgbClr val="1B1C1D"/>
              </a:solidFill>
              <a:latin typeface="Google Sans Text"/>
              <a:ea typeface="Google Sans Text"/>
              <a:cs typeface="Google Sans Text"/>
              <a:sym typeface="Google Sans Text"/>
            </a:endParaRPr>
          </a:p>
          <a:p>
            <a:pPr indent="-342900" lvl="1" marL="552450" rtl="0" algn="l">
              <a:lnSpc>
                <a:spcPct val="115000"/>
              </a:lnSpc>
              <a:spcBef>
                <a:spcPts val="0"/>
              </a:spcBef>
              <a:spcAft>
                <a:spcPts val="0"/>
              </a:spcAft>
              <a:buClr>
                <a:schemeClr val="dk1"/>
              </a:buClr>
              <a:buSzPts val="1800"/>
              <a:buChar char="○"/>
            </a:pPr>
            <a:r>
              <a:rPr lang="en" sz="1900">
                <a:solidFill>
                  <a:srgbClr val="1B1C1D"/>
                </a:solidFill>
                <a:latin typeface="Google Sans Text"/>
                <a:ea typeface="Google Sans Text"/>
                <a:cs typeface="Google Sans Text"/>
                <a:sym typeface="Google Sans Text"/>
              </a:rPr>
              <a:t>It's about the real-time ordering of operations.</a:t>
            </a:r>
            <a:endParaRPr sz="1900">
              <a:solidFill>
                <a:srgbClr val="1B1C1D"/>
              </a:solidFill>
              <a:latin typeface="Google Sans Text"/>
              <a:ea typeface="Google Sans Text"/>
              <a:cs typeface="Google Sans Text"/>
              <a:sym typeface="Google Sans Text"/>
            </a:endParaRPr>
          </a:p>
          <a:p>
            <a:pPr indent="-342900" lvl="0" marL="457200" rtl="0" algn="l">
              <a:lnSpc>
                <a:spcPct val="115000"/>
              </a:lnSpc>
              <a:spcBef>
                <a:spcPts val="0"/>
              </a:spcBef>
              <a:spcAft>
                <a:spcPts val="0"/>
              </a:spcAft>
              <a:buClr>
                <a:schemeClr val="dk1"/>
              </a:buClr>
              <a:buSzPts val="1800"/>
              <a:buChar char="●"/>
            </a:pPr>
            <a:r>
              <a:rPr b="1" lang="en" sz="1900">
                <a:solidFill>
                  <a:srgbClr val="1B1C1D"/>
                </a:solidFill>
                <a:latin typeface="Google Sans Text"/>
                <a:ea typeface="Google Sans Text"/>
                <a:cs typeface="Google Sans Text"/>
                <a:sym typeface="Google Sans Text"/>
              </a:rPr>
              <a:t>Strict Serializability:</a:t>
            </a:r>
            <a:endParaRPr b="1" sz="1900">
              <a:solidFill>
                <a:srgbClr val="1B1C1D"/>
              </a:solidFill>
              <a:latin typeface="Google Sans Text"/>
              <a:ea typeface="Google Sans Text"/>
              <a:cs typeface="Google Sans Text"/>
              <a:sym typeface="Google Sans Text"/>
            </a:endParaRPr>
          </a:p>
          <a:p>
            <a:pPr indent="-342900" lvl="1" marL="552450" rtl="0" algn="l">
              <a:lnSpc>
                <a:spcPct val="115000"/>
              </a:lnSpc>
              <a:spcBef>
                <a:spcPts val="0"/>
              </a:spcBef>
              <a:spcAft>
                <a:spcPts val="0"/>
              </a:spcAft>
              <a:buClr>
                <a:schemeClr val="dk1"/>
              </a:buClr>
              <a:buSzPts val="1800"/>
              <a:buChar char="○"/>
            </a:pPr>
            <a:r>
              <a:rPr lang="en" sz="1900">
                <a:solidFill>
                  <a:srgbClr val="1B1C1D"/>
                </a:solidFill>
                <a:latin typeface="Google Sans Text"/>
                <a:ea typeface="Google Sans Text"/>
                <a:cs typeface="Google Sans Text"/>
                <a:sym typeface="Google Sans Text"/>
              </a:rPr>
              <a:t>The combination of serializability and linearizability.</a:t>
            </a:r>
            <a:endParaRPr b="1" sz="2600">
              <a:solidFill>
                <a:srgbClr val="1B1C1D"/>
              </a:solidFill>
              <a:latin typeface="Google Sans Text"/>
              <a:ea typeface="Google Sans Text"/>
              <a:cs typeface="Google Sans Text"/>
              <a:sym typeface="Google Sans Tex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Deep-Dive: The Cost of Linearizability &amp; The CAP Theorem</a:t>
            </a:r>
            <a:endParaRPr b="1" sz="1820"/>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1"/>
              </a:buClr>
              <a:buSzPts val="1900"/>
              <a:buChar char="●"/>
            </a:pPr>
            <a:r>
              <a:rPr b="1" lang="en" sz="2000">
                <a:solidFill>
                  <a:srgbClr val="1B1C1D"/>
                </a:solidFill>
                <a:latin typeface="Google Sans Text"/>
                <a:ea typeface="Google Sans Text"/>
                <a:cs typeface="Google Sans Text"/>
                <a:sym typeface="Google Sans Text"/>
              </a:rPr>
              <a:t>Linearizability is expensive.</a:t>
            </a:r>
            <a:endParaRPr b="1" sz="2000">
              <a:solidFill>
                <a:srgbClr val="1B1C1D"/>
              </a:solidFill>
              <a:latin typeface="Google Sans Text"/>
              <a:ea typeface="Google Sans Text"/>
              <a:cs typeface="Google Sans Text"/>
              <a:sym typeface="Google Sans Text"/>
            </a:endParaRPr>
          </a:p>
          <a:p>
            <a:pPr indent="-349250" lvl="1" marL="552450" rtl="0" algn="l">
              <a:lnSpc>
                <a:spcPct val="115000"/>
              </a:lnSpc>
              <a:spcBef>
                <a:spcPts val="0"/>
              </a:spcBef>
              <a:spcAft>
                <a:spcPts val="0"/>
              </a:spcAft>
              <a:buClr>
                <a:schemeClr val="dk1"/>
              </a:buClr>
              <a:buSzPts val="1900"/>
              <a:buChar char="○"/>
            </a:pPr>
            <a:r>
              <a:rPr lang="en" sz="2000">
                <a:solidFill>
                  <a:srgbClr val="1B1C1D"/>
                </a:solidFill>
                <a:latin typeface="Google Sans Text"/>
                <a:ea typeface="Google Sans Text"/>
                <a:cs typeface="Google Sans Text"/>
                <a:sym typeface="Google Sans Text"/>
              </a:rPr>
              <a:t>It requires coordination between replicas, which adds latency.</a:t>
            </a:r>
            <a:endParaRPr sz="2000">
              <a:solidFill>
                <a:srgbClr val="1B1C1D"/>
              </a:solidFill>
              <a:latin typeface="Google Sans Text"/>
              <a:ea typeface="Google Sans Text"/>
              <a:cs typeface="Google Sans Text"/>
              <a:sym typeface="Google Sans Text"/>
            </a:endParaRPr>
          </a:p>
          <a:p>
            <a:pPr indent="-349250" lvl="0" marL="457200" rtl="0" algn="l">
              <a:lnSpc>
                <a:spcPct val="115000"/>
              </a:lnSpc>
              <a:spcBef>
                <a:spcPts val="0"/>
              </a:spcBef>
              <a:spcAft>
                <a:spcPts val="0"/>
              </a:spcAft>
              <a:buClr>
                <a:schemeClr val="dk1"/>
              </a:buClr>
              <a:buSzPts val="1900"/>
              <a:buChar char="●"/>
            </a:pPr>
            <a:r>
              <a:rPr b="1" lang="en" sz="2000">
                <a:solidFill>
                  <a:srgbClr val="1B1C1D"/>
                </a:solidFill>
                <a:latin typeface="Google Sans Text"/>
                <a:ea typeface="Google Sans Text"/>
                <a:cs typeface="Google Sans Text"/>
                <a:sym typeface="Google Sans Text"/>
              </a:rPr>
              <a:t>The CAP Theorem:</a:t>
            </a:r>
            <a:endParaRPr b="1" sz="2000">
              <a:solidFill>
                <a:srgbClr val="1B1C1D"/>
              </a:solidFill>
              <a:latin typeface="Google Sans Text"/>
              <a:ea typeface="Google Sans Text"/>
              <a:cs typeface="Google Sans Text"/>
              <a:sym typeface="Google Sans Text"/>
            </a:endParaRPr>
          </a:p>
          <a:p>
            <a:pPr indent="-349250" lvl="1" marL="552450" rtl="0" algn="l">
              <a:lnSpc>
                <a:spcPct val="115000"/>
              </a:lnSpc>
              <a:spcBef>
                <a:spcPts val="0"/>
              </a:spcBef>
              <a:spcAft>
                <a:spcPts val="0"/>
              </a:spcAft>
              <a:buClr>
                <a:schemeClr val="dk1"/>
              </a:buClr>
              <a:buSzPts val="1900"/>
              <a:buChar char="○"/>
            </a:pPr>
            <a:r>
              <a:rPr lang="en" sz="2000">
                <a:solidFill>
                  <a:srgbClr val="1B1C1D"/>
                </a:solidFill>
                <a:latin typeface="Google Sans Text"/>
                <a:ea typeface="Google Sans Text"/>
                <a:cs typeface="Google Sans Text"/>
                <a:sym typeface="Google Sans Text"/>
              </a:rPr>
              <a:t>In the event of a network partition, a system must choose between:</a:t>
            </a:r>
            <a:endParaRPr sz="2000">
              <a:solidFill>
                <a:srgbClr val="1B1C1D"/>
              </a:solidFill>
              <a:latin typeface="Google Sans Text"/>
              <a:ea typeface="Google Sans Text"/>
              <a:cs typeface="Google Sans Text"/>
              <a:sym typeface="Google Sans Text"/>
            </a:endParaRPr>
          </a:p>
          <a:p>
            <a:pPr indent="-349250" lvl="2" marL="809625" rtl="0" algn="l">
              <a:lnSpc>
                <a:spcPct val="115000"/>
              </a:lnSpc>
              <a:spcBef>
                <a:spcPts val="0"/>
              </a:spcBef>
              <a:spcAft>
                <a:spcPts val="0"/>
              </a:spcAft>
              <a:buClr>
                <a:schemeClr val="dk1"/>
              </a:buClr>
              <a:buSzPts val="1900"/>
              <a:buChar char="■"/>
            </a:pPr>
            <a:r>
              <a:rPr b="1" lang="en" sz="2000">
                <a:solidFill>
                  <a:srgbClr val="1B1C1D"/>
                </a:solidFill>
                <a:latin typeface="Google Sans Text"/>
                <a:ea typeface="Google Sans Text"/>
                <a:cs typeface="Google Sans Text"/>
                <a:sym typeface="Google Sans Text"/>
              </a:rPr>
              <a:t>Consistency (Linearizability):</a:t>
            </a:r>
            <a:r>
              <a:rPr lang="en" sz="2000">
                <a:solidFill>
                  <a:srgbClr val="1B1C1D"/>
                </a:solidFill>
                <a:latin typeface="Google Sans Text"/>
                <a:ea typeface="Google Sans Text"/>
                <a:cs typeface="Google Sans Text"/>
                <a:sym typeface="Google Sans Text"/>
              </a:rPr>
              <a:t> Wait for the partition to heal, becoming unavailable.</a:t>
            </a:r>
            <a:endParaRPr sz="2000">
              <a:solidFill>
                <a:srgbClr val="1B1C1D"/>
              </a:solidFill>
              <a:latin typeface="Google Sans Text"/>
              <a:ea typeface="Google Sans Text"/>
              <a:cs typeface="Google Sans Text"/>
              <a:sym typeface="Google Sans Text"/>
            </a:endParaRPr>
          </a:p>
          <a:p>
            <a:pPr indent="-349250" lvl="2" marL="809625" rtl="0" algn="l">
              <a:lnSpc>
                <a:spcPct val="115000"/>
              </a:lnSpc>
              <a:spcBef>
                <a:spcPts val="0"/>
              </a:spcBef>
              <a:spcAft>
                <a:spcPts val="0"/>
              </a:spcAft>
              <a:buClr>
                <a:schemeClr val="dk1"/>
              </a:buClr>
              <a:buSzPts val="1900"/>
              <a:buChar char="■"/>
            </a:pPr>
            <a:r>
              <a:rPr b="1" lang="en" sz="2000">
                <a:solidFill>
                  <a:srgbClr val="1B1C1D"/>
                </a:solidFill>
                <a:latin typeface="Google Sans Text"/>
                <a:ea typeface="Google Sans Text"/>
                <a:cs typeface="Google Sans Text"/>
                <a:sym typeface="Google Sans Text"/>
              </a:rPr>
              <a:t>Availability:</a:t>
            </a:r>
            <a:r>
              <a:rPr lang="en" sz="2000">
                <a:solidFill>
                  <a:srgbClr val="1B1C1D"/>
                </a:solidFill>
                <a:latin typeface="Google Sans Text"/>
                <a:ea typeface="Google Sans Text"/>
                <a:cs typeface="Google Sans Text"/>
                <a:sym typeface="Google Sans Text"/>
              </a:rPr>
              <a:t> Continue operating, but sacrifice linearizability.</a:t>
            </a:r>
            <a:endParaRPr sz="2000">
              <a:solidFill>
                <a:srgbClr val="1B1C1D"/>
              </a:solidFill>
              <a:latin typeface="Google Sans Text"/>
              <a:ea typeface="Google Sans Text"/>
              <a:cs typeface="Google Sans Text"/>
              <a:sym typeface="Google Sans Text"/>
            </a:endParaRPr>
          </a:p>
          <a:p>
            <a:pPr indent="-349250" lvl="1" marL="552450" rtl="0" algn="l">
              <a:lnSpc>
                <a:spcPct val="115000"/>
              </a:lnSpc>
              <a:spcBef>
                <a:spcPts val="0"/>
              </a:spcBef>
              <a:spcAft>
                <a:spcPts val="0"/>
              </a:spcAft>
              <a:buClr>
                <a:schemeClr val="dk1"/>
              </a:buClr>
              <a:buSzPts val="1900"/>
              <a:buChar char="○"/>
            </a:pPr>
            <a:r>
              <a:rPr lang="en" sz="2000">
                <a:solidFill>
                  <a:srgbClr val="1B1C1D"/>
                </a:solidFill>
                <a:latin typeface="Google Sans Text"/>
                <a:ea typeface="Google Sans Text"/>
                <a:cs typeface="Google Sans Text"/>
                <a:sym typeface="Google Sans Text"/>
              </a:rPr>
              <a:t>Often misunderstood: It's not "pick two of three." It's a choice you have to make </a:t>
            </a:r>
            <a:r>
              <a:rPr i="1" lang="en" sz="2000">
                <a:solidFill>
                  <a:srgbClr val="1B1C1D"/>
                </a:solidFill>
                <a:latin typeface="Google Sans Text"/>
                <a:ea typeface="Google Sans Text"/>
                <a:cs typeface="Google Sans Text"/>
                <a:sym typeface="Google Sans Text"/>
              </a:rPr>
              <a:t>when</a:t>
            </a:r>
            <a:r>
              <a:rPr lang="en" sz="2000">
                <a:solidFill>
                  <a:srgbClr val="1B1C1D"/>
                </a:solidFill>
                <a:latin typeface="Google Sans Text"/>
                <a:ea typeface="Google Sans Text"/>
                <a:cs typeface="Google Sans Text"/>
                <a:sym typeface="Google Sans Text"/>
              </a:rPr>
              <a:t> a partition happens.</a:t>
            </a:r>
            <a:endParaRPr sz="2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Deep-Dive: The Cost of Linearizability &amp; The CAP Theorem</a:t>
            </a:r>
            <a:endParaRPr b="1" sz="1820"/>
          </a:p>
          <a:p>
            <a:pPr indent="0" lvl="0" marL="0" rtl="0" algn="l">
              <a:spcBef>
                <a:spcPts val="0"/>
              </a:spcBef>
              <a:spcAft>
                <a:spcPts val="0"/>
              </a:spcAft>
              <a:buSzPts val="990"/>
              <a:buNone/>
            </a:pPr>
            <a:r>
              <a:t/>
            </a:r>
            <a:endParaRPr b="1" sz="1820"/>
          </a:p>
        </p:txBody>
      </p:sp>
      <p:pic>
        <p:nvPicPr>
          <p:cNvPr id="97" name="Google Shape;97;p20" title="Screenshot 2025-06-08 at 11.22.18 a.m..png"/>
          <p:cNvPicPr preferRelativeResize="0"/>
          <p:nvPr/>
        </p:nvPicPr>
        <p:blipFill>
          <a:blip r:embed="rId3">
            <a:alphaModFix/>
          </a:blip>
          <a:stretch>
            <a:fillRect/>
          </a:stretch>
        </p:blipFill>
        <p:spPr>
          <a:xfrm>
            <a:off x="311700" y="1017725"/>
            <a:ext cx="6820236" cy="3820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20"/>
              <a:t>Deep-Dive: Ordering and Causality</a:t>
            </a:r>
            <a:endParaRPr b="1" sz="1820"/>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b="1" lang="en" sz="1900">
                <a:solidFill>
                  <a:srgbClr val="1B1C1D"/>
                </a:solidFill>
                <a:latin typeface="Google Sans Text"/>
                <a:ea typeface="Google Sans Text"/>
                <a:cs typeface="Google Sans Text"/>
                <a:sym typeface="Google Sans Text"/>
              </a:rPr>
              <a:t>Causality:</a:t>
            </a:r>
            <a:r>
              <a:rPr lang="en" sz="1900">
                <a:solidFill>
                  <a:srgbClr val="1B1C1D"/>
                </a:solidFill>
                <a:latin typeface="Google Sans Text"/>
                <a:ea typeface="Google Sans Text"/>
                <a:cs typeface="Google Sans Text"/>
                <a:sym typeface="Google Sans Text"/>
              </a:rPr>
              <a:t> The principle that a cause must come before its effect.</a:t>
            </a:r>
            <a:endParaRPr sz="1900">
              <a:solidFill>
                <a:srgbClr val="1B1C1D"/>
              </a:solidFill>
              <a:latin typeface="Google Sans Text"/>
              <a:ea typeface="Google Sans Text"/>
              <a:cs typeface="Google Sans Text"/>
              <a:sym typeface="Google Sans Text"/>
            </a:endParaRPr>
          </a:p>
          <a:p>
            <a:pPr indent="-342900" lvl="1" marL="552450" rtl="0" algn="l">
              <a:lnSpc>
                <a:spcPct val="115000"/>
              </a:lnSpc>
              <a:spcBef>
                <a:spcPts val="0"/>
              </a:spcBef>
              <a:spcAft>
                <a:spcPts val="0"/>
              </a:spcAft>
              <a:buClr>
                <a:schemeClr val="dk1"/>
              </a:buClr>
              <a:buSzPts val="1800"/>
              <a:buChar char="○"/>
            </a:pPr>
            <a:r>
              <a:rPr lang="en" sz="1900">
                <a:solidFill>
                  <a:srgbClr val="1B1C1D"/>
                </a:solidFill>
                <a:latin typeface="Google Sans Text"/>
                <a:ea typeface="Google Sans Text"/>
                <a:cs typeface="Google Sans Text"/>
                <a:sym typeface="Google Sans Text"/>
              </a:rPr>
              <a:t>A question is asked before it's answered.</a:t>
            </a:r>
            <a:endParaRPr sz="1900">
              <a:solidFill>
                <a:srgbClr val="1B1C1D"/>
              </a:solidFill>
              <a:latin typeface="Google Sans Text"/>
              <a:ea typeface="Google Sans Text"/>
              <a:cs typeface="Google Sans Text"/>
              <a:sym typeface="Google Sans Text"/>
            </a:endParaRPr>
          </a:p>
          <a:p>
            <a:pPr indent="-342900" lvl="1" marL="552450" rtl="0" algn="l">
              <a:lnSpc>
                <a:spcPct val="115000"/>
              </a:lnSpc>
              <a:spcBef>
                <a:spcPts val="0"/>
              </a:spcBef>
              <a:spcAft>
                <a:spcPts val="0"/>
              </a:spcAft>
              <a:buClr>
                <a:schemeClr val="dk1"/>
              </a:buClr>
              <a:buSzPts val="1800"/>
              <a:buChar char="○"/>
            </a:pPr>
            <a:r>
              <a:rPr lang="en" sz="1900">
                <a:solidFill>
                  <a:srgbClr val="1B1C1D"/>
                </a:solidFill>
                <a:latin typeface="Google Sans Text"/>
                <a:ea typeface="Google Sans Text"/>
                <a:cs typeface="Google Sans Text"/>
                <a:sym typeface="Google Sans Text"/>
              </a:rPr>
              <a:t>A row is created before it's updated.</a:t>
            </a:r>
            <a:endParaRPr sz="1900">
              <a:solidFill>
                <a:srgbClr val="1B1C1D"/>
              </a:solidFill>
              <a:latin typeface="Google Sans Text"/>
              <a:ea typeface="Google Sans Text"/>
              <a:cs typeface="Google Sans Text"/>
              <a:sym typeface="Google Sans Text"/>
            </a:endParaRPr>
          </a:p>
          <a:p>
            <a:pPr indent="-342900" lvl="0" marL="457200" rtl="0" algn="l">
              <a:lnSpc>
                <a:spcPct val="115000"/>
              </a:lnSpc>
              <a:spcBef>
                <a:spcPts val="0"/>
              </a:spcBef>
              <a:spcAft>
                <a:spcPts val="0"/>
              </a:spcAft>
              <a:buClr>
                <a:schemeClr val="dk1"/>
              </a:buClr>
              <a:buSzPts val="1800"/>
              <a:buChar char="●"/>
            </a:pPr>
            <a:r>
              <a:rPr b="1" lang="en" sz="1900">
                <a:solidFill>
                  <a:srgbClr val="1B1C1D"/>
                </a:solidFill>
                <a:latin typeface="Google Sans Text"/>
                <a:ea typeface="Google Sans Text"/>
                <a:cs typeface="Google Sans Text"/>
                <a:sym typeface="Google Sans Text"/>
              </a:rPr>
              <a:t>Causal Consistency:</a:t>
            </a:r>
            <a:endParaRPr b="1" sz="1900">
              <a:solidFill>
                <a:srgbClr val="1B1C1D"/>
              </a:solidFill>
              <a:latin typeface="Google Sans Text"/>
              <a:ea typeface="Google Sans Text"/>
              <a:cs typeface="Google Sans Text"/>
              <a:sym typeface="Google Sans Text"/>
            </a:endParaRPr>
          </a:p>
          <a:p>
            <a:pPr indent="-342900" lvl="1" marL="552450" rtl="0" algn="l">
              <a:lnSpc>
                <a:spcPct val="115000"/>
              </a:lnSpc>
              <a:spcBef>
                <a:spcPts val="0"/>
              </a:spcBef>
              <a:spcAft>
                <a:spcPts val="0"/>
              </a:spcAft>
              <a:buClr>
                <a:schemeClr val="dk1"/>
              </a:buClr>
              <a:buSzPts val="1800"/>
              <a:buChar char="○"/>
            </a:pPr>
            <a:r>
              <a:rPr lang="en" sz="1900">
                <a:solidFill>
                  <a:srgbClr val="1B1C1D"/>
                </a:solidFill>
                <a:latin typeface="Google Sans Text"/>
                <a:ea typeface="Google Sans Text"/>
                <a:cs typeface="Google Sans Text"/>
                <a:sym typeface="Google Sans Text"/>
              </a:rPr>
              <a:t>A consistency model that respects causality.</a:t>
            </a:r>
            <a:endParaRPr sz="1900">
              <a:solidFill>
                <a:srgbClr val="1B1C1D"/>
              </a:solidFill>
              <a:latin typeface="Google Sans Text"/>
              <a:ea typeface="Google Sans Text"/>
              <a:cs typeface="Google Sans Text"/>
              <a:sym typeface="Google Sans Text"/>
            </a:endParaRPr>
          </a:p>
          <a:p>
            <a:pPr indent="-342900" lvl="1" marL="552450" rtl="0" algn="l">
              <a:lnSpc>
                <a:spcPct val="115000"/>
              </a:lnSpc>
              <a:spcBef>
                <a:spcPts val="0"/>
              </a:spcBef>
              <a:spcAft>
                <a:spcPts val="0"/>
              </a:spcAft>
              <a:buClr>
                <a:schemeClr val="dk1"/>
              </a:buClr>
              <a:buSzPts val="1800"/>
              <a:buChar char="○"/>
            </a:pPr>
            <a:r>
              <a:rPr lang="en" sz="1900">
                <a:solidFill>
                  <a:srgbClr val="1B1C1D"/>
                </a:solidFill>
                <a:latin typeface="Google Sans Text"/>
                <a:ea typeface="Google Sans Text"/>
                <a:cs typeface="Google Sans Text"/>
                <a:sym typeface="Google Sans Text"/>
              </a:rPr>
              <a:t>If you see an effect, you must also see its cause.</a:t>
            </a:r>
            <a:endParaRPr sz="1900">
              <a:solidFill>
                <a:srgbClr val="1B1C1D"/>
              </a:solidFill>
              <a:latin typeface="Google Sans Text"/>
              <a:ea typeface="Google Sans Text"/>
              <a:cs typeface="Google Sans Text"/>
              <a:sym typeface="Google Sans Text"/>
            </a:endParaRPr>
          </a:p>
          <a:p>
            <a:pPr indent="-342900" lvl="1" marL="552450" rtl="0" algn="l">
              <a:lnSpc>
                <a:spcPct val="115000"/>
              </a:lnSpc>
              <a:spcBef>
                <a:spcPts val="0"/>
              </a:spcBef>
              <a:spcAft>
                <a:spcPts val="0"/>
              </a:spcAft>
              <a:buClr>
                <a:schemeClr val="dk1"/>
              </a:buClr>
              <a:buSzPts val="1800"/>
              <a:buChar char="○"/>
            </a:pPr>
            <a:r>
              <a:rPr lang="en" sz="1900">
                <a:solidFill>
                  <a:srgbClr val="1B1C1D"/>
                </a:solidFill>
                <a:latin typeface="Google Sans Text"/>
                <a:ea typeface="Google Sans Text"/>
                <a:cs typeface="Google Sans Text"/>
                <a:sym typeface="Google Sans Text"/>
              </a:rPr>
              <a:t>It's a partial order: some operations are ordered, others are concurrent.</a:t>
            </a:r>
            <a:endParaRPr sz="1900">
              <a:solidFill>
                <a:srgbClr val="1B1C1D"/>
              </a:solidFill>
              <a:latin typeface="Google Sans Text"/>
              <a:ea typeface="Google Sans Text"/>
              <a:cs typeface="Google Sans Text"/>
              <a:sym typeface="Google Sans Text"/>
            </a:endParaRPr>
          </a:p>
          <a:p>
            <a:pPr indent="-342900" lvl="0" marL="457200" rtl="0" algn="l">
              <a:lnSpc>
                <a:spcPct val="115000"/>
              </a:lnSpc>
              <a:spcBef>
                <a:spcPts val="0"/>
              </a:spcBef>
              <a:spcAft>
                <a:spcPts val="0"/>
              </a:spcAft>
              <a:buClr>
                <a:schemeClr val="dk1"/>
              </a:buClr>
              <a:buSzPts val="1800"/>
              <a:buChar char="●"/>
            </a:pPr>
            <a:r>
              <a:rPr b="1" lang="en" sz="1900">
                <a:solidFill>
                  <a:srgbClr val="1B1C1D"/>
                </a:solidFill>
                <a:latin typeface="Google Sans Text"/>
                <a:ea typeface="Google Sans Text"/>
                <a:cs typeface="Google Sans Text"/>
                <a:sym typeface="Google Sans Text"/>
              </a:rPr>
              <a:t>Linearizability implies Causality:</a:t>
            </a:r>
            <a:endParaRPr b="1" sz="1900">
              <a:solidFill>
                <a:srgbClr val="1B1C1D"/>
              </a:solidFill>
              <a:latin typeface="Google Sans Text"/>
              <a:ea typeface="Google Sans Text"/>
              <a:cs typeface="Google Sans Text"/>
              <a:sym typeface="Google Sans Text"/>
            </a:endParaRPr>
          </a:p>
          <a:p>
            <a:pPr indent="-342900" lvl="1" marL="552450" rtl="0" algn="l">
              <a:lnSpc>
                <a:spcPct val="115000"/>
              </a:lnSpc>
              <a:spcBef>
                <a:spcPts val="0"/>
              </a:spcBef>
              <a:spcAft>
                <a:spcPts val="0"/>
              </a:spcAft>
              <a:buClr>
                <a:schemeClr val="dk1"/>
              </a:buClr>
              <a:buSzPts val="1800"/>
              <a:buChar char="○"/>
            </a:pPr>
            <a:r>
              <a:rPr lang="en" sz="1900">
                <a:solidFill>
                  <a:srgbClr val="1B1C1D"/>
                </a:solidFill>
                <a:latin typeface="Google Sans Text"/>
                <a:ea typeface="Google Sans Text"/>
                <a:cs typeface="Google Sans Text"/>
                <a:sym typeface="Google Sans Text"/>
              </a:rPr>
              <a:t>Linearizability is a total order, which is stronger than the partial order of causality.</a:t>
            </a:r>
            <a:endParaRPr sz="2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