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35"/>
  </p:notesMasterIdLst>
  <p:sldIdLst>
    <p:sldId id="257" r:id="rId2"/>
    <p:sldId id="258" r:id="rId3"/>
    <p:sldId id="270" r:id="rId4"/>
    <p:sldId id="271" r:id="rId5"/>
    <p:sldId id="272" r:id="rId6"/>
    <p:sldId id="282" r:id="rId7"/>
    <p:sldId id="287" r:id="rId8"/>
    <p:sldId id="289" r:id="rId9"/>
    <p:sldId id="259" r:id="rId10"/>
    <p:sldId id="269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68" r:id="rId19"/>
    <p:sldId id="286" r:id="rId20"/>
    <p:sldId id="280" r:id="rId21"/>
    <p:sldId id="291" r:id="rId22"/>
    <p:sldId id="263" r:id="rId23"/>
    <p:sldId id="266" r:id="rId24"/>
    <p:sldId id="283" r:id="rId25"/>
    <p:sldId id="290" r:id="rId26"/>
    <p:sldId id="261" r:id="rId27"/>
    <p:sldId id="288" r:id="rId28"/>
    <p:sldId id="267" r:id="rId29"/>
    <p:sldId id="262" r:id="rId30"/>
    <p:sldId id="265" r:id="rId31"/>
    <p:sldId id="285" r:id="rId32"/>
    <p:sldId id="273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B784-E46A-4200-B62B-8738EA938DF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4AE7-1C43-4498-AA71-1D1CC1DC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8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6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9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2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0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4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5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5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6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5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AF66-D2AB-4BE0-B654-4FB3F84130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03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29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5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8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it/pull/18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cs/git-push" TargetMode="External"/><Relationship Id="rId13" Type="http://schemas.openxmlformats.org/officeDocument/2006/relationships/hyperlink" Target="https://git-scm.com/docs/git-restore" TargetMode="External"/><Relationship Id="rId3" Type="http://schemas.openxmlformats.org/officeDocument/2006/relationships/hyperlink" Target="https://git-scm.com/docs/git-config" TargetMode="External"/><Relationship Id="rId7" Type="http://schemas.openxmlformats.org/officeDocument/2006/relationships/hyperlink" Target="https://git-scm.com/docs/git-fetch" TargetMode="External"/><Relationship Id="rId12" Type="http://schemas.openxmlformats.org/officeDocument/2006/relationships/hyperlink" Target="https://git-scm.com/docs/git-switch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s/git-merge" TargetMode="External"/><Relationship Id="rId11" Type="http://schemas.openxmlformats.org/officeDocument/2006/relationships/hyperlink" Target="https://git-scm.com/docs/git-checkout" TargetMode="External"/><Relationship Id="rId5" Type="http://schemas.openxmlformats.org/officeDocument/2006/relationships/hyperlink" Target="https://git-scm.com/docs/git-rebase" TargetMode="External"/><Relationship Id="rId15" Type="http://schemas.openxmlformats.org/officeDocument/2006/relationships/hyperlink" Target="https://git-scm.com/docs/git-remote" TargetMode="External"/><Relationship Id="rId10" Type="http://schemas.openxmlformats.org/officeDocument/2006/relationships/hyperlink" Target="https://git-scm.com/docs/git-status" TargetMode="External"/><Relationship Id="rId4" Type="http://schemas.openxmlformats.org/officeDocument/2006/relationships/hyperlink" Target="https://git-scm.com/docs/git-log" TargetMode="External"/><Relationship Id="rId9" Type="http://schemas.openxmlformats.org/officeDocument/2006/relationships/hyperlink" Target="https://git-scm.com/docs/git-add" TargetMode="External"/><Relationship Id="rId14" Type="http://schemas.openxmlformats.org/officeDocument/2006/relationships/hyperlink" Target="https://git-scm.com/docs/git-diff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689838/whats-the-difference-between-head-working-tree-and-index-in-git" TargetMode="External"/><Relationship Id="rId13" Type="http://schemas.openxmlformats.org/officeDocument/2006/relationships/hyperlink" Target="https://devblogs.microsoft.com/devops/super-charging-the-git-commit-graph-iv-bloom-filters/" TargetMode="External"/><Relationship Id="rId3" Type="http://schemas.openxmlformats.org/officeDocument/2006/relationships/hyperlink" Target="https://stolee.dev/docs/git.pptx" TargetMode="External"/><Relationship Id="rId7" Type="http://schemas.openxmlformats.org/officeDocument/2006/relationships/hyperlink" Target="https://docs.microsoft.com/en-us/azure/devops/repos/git/git-log-history-simplification?view=azure-devops" TargetMode="External"/><Relationship Id="rId12" Type="http://schemas.openxmlformats.org/officeDocument/2006/relationships/hyperlink" Target="https://devblogs.microsoft.com/devops/supercharging-the-git-commit-graph-iii-generation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evelosh.com/blog/2013/04/git-koans/" TargetMode="External"/><Relationship Id="rId11" Type="http://schemas.openxmlformats.org/officeDocument/2006/relationships/hyperlink" Target="https://devblogs.microsoft.com/devops/supercharging-the-git-commit-graph-ii-file-format/" TargetMode="External"/><Relationship Id="rId5" Type="http://schemas.openxmlformats.org/officeDocument/2006/relationships/hyperlink" Target="https://ohshitgit.com/" TargetMode="External"/><Relationship Id="rId10" Type="http://schemas.openxmlformats.org/officeDocument/2006/relationships/hyperlink" Target="https://devblogs.microsoft.com/devops/supercharging-the-git-commit-graph/" TargetMode="External"/><Relationship Id="rId4" Type="http://schemas.openxmlformats.org/officeDocument/2006/relationships/hyperlink" Target="https://git-scm.com/doc" TargetMode="External"/><Relationship Id="rId9" Type="http://schemas.openxmlformats.org/officeDocument/2006/relationships/hyperlink" Target="https://wyag.thb.lt/" TargetMode="External"/><Relationship Id="rId14" Type="http://schemas.openxmlformats.org/officeDocument/2006/relationships/hyperlink" Target="https://devblogs.microsoft.com/devops/exploring-new-frontiers-for-git-push-performanc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.com/university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.com/university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21B1-F269-4542-8D50-33BFDDE87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Advanced Git</a:t>
            </a:r>
            <a:br>
              <a:rPr lang="en-US" b="1" dirty="0"/>
            </a:br>
            <a:r>
              <a:rPr lang="en-US" b="1" dirty="0"/>
              <a:t>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6E137-2388-42CA-B0AE-05F4E656B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/>
              <a:t>Derrick Stolee	</a:t>
            </a:r>
          </a:p>
          <a:p>
            <a:r>
              <a:rPr lang="en-US" cap="none" dirty="0"/>
              <a:t>Microsoft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stolee</a:t>
            </a:r>
            <a:endParaRPr lang="en-US" cap="none" dirty="0"/>
          </a:p>
          <a:p>
            <a:r>
              <a:rPr lang="en-US" cap="none" dirty="0"/>
              <a:t>https://stolee.dev/docs/git.pptx</a:t>
            </a:r>
          </a:p>
        </p:txBody>
      </p:sp>
    </p:spTree>
    <p:extLst>
      <p:ext uri="{BB962C8B-B14F-4D97-AF65-F5344CB8AC3E}">
        <p14:creationId xmlns:p14="http://schemas.microsoft.com/office/powerpoint/2010/main" val="284247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</a:t>
            </a:r>
            <a:br>
              <a:rPr lang="en-US" dirty="0"/>
            </a:br>
            <a:r>
              <a:rPr lang="en-US" dirty="0"/>
              <a:t>Content-Addressable Data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9277C6-3D90-42B8-A627-07198DBC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has a SHA-1 hash: 40 hex characters.</a:t>
            </a:r>
          </a:p>
          <a:p>
            <a:r>
              <a:rPr lang="en-US" dirty="0"/>
              <a:t>Given 40 hex characters, we can find the </a:t>
            </a:r>
            <a:r>
              <a:rPr lang="en-US" b="1" dirty="0"/>
              <a:t>unique</a:t>
            </a:r>
            <a:r>
              <a:rPr lang="en-US" dirty="0"/>
              <a:t> object with that hash.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192F5-859A-40C5-83FB-258CB5D7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854821"/>
            <a:ext cx="7891849" cy="3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</a:t>
            </a:r>
            <a:br>
              <a:rPr lang="en-US" dirty="0"/>
            </a:br>
            <a:r>
              <a:rPr lang="en-US" dirty="0"/>
              <a:t>Content-Addressable Data Store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0882FD-1962-42A7-B3A5-4A0BDCDCB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698" y="1669239"/>
            <a:ext cx="6960075" cy="50333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42EF0-7865-4370-AA0E-6C5EC533E7FD}"/>
              </a:ext>
            </a:extLst>
          </p:cNvPr>
          <p:cNvSpPr/>
          <p:nvPr/>
        </p:nvSpPr>
        <p:spPr>
          <a:xfrm>
            <a:off x="2976403" y="3037772"/>
            <a:ext cx="834620" cy="16692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Blob (Block)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blob</a:t>
            </a:r>
            <a:r>
              <a:rPr lang="en-US" dirty="0"/>
              <a:t> contains file </a:t>
            </a:r>
            <a:r>
              <a:rPr lang="en-US" i="1" dirty="0"/>
              <a:t>contents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D4F2E-3265-4919-8105-C8142721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255699"/>
            <a:ext cx="6512415" cy="4119317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5C66E2-6F30-420D-9021-0D21AE32B6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7" t="90489"/>
          <a:stretch/>
        </p:blipFill>
        <p:spPr>
          <a:xfrm>
            <a:off x="7226921" y="1073626"/>
            <a:ext cx="576869" cy="615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3F2AD6-16C6-4E0F-AEDA-C04F3A714438}"/>
              </a:ext>
            </a:extLst>
          </p:cNvPr>
          <p:cNvSpPr txBox="1"/>
          <p:nvPr/>
        </p:nvSpPr>
        <p:spPr>
          <a:xfrm>
            <a:off x="7774287" y="3429000"/>
            <a:ext cx="3433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Note:</a:t>
            </a:r>
            <a:r>
              <a:rPr lang="en-US" sz="2800" dirty="0"/>
              <a:t> the file </a:t>
            </a:r>
            <a:r>
              <a:rPr lang="en-US" sz="2800" i="1" dirty="0"/>
              <a:t>name</a:t>
            </a:r>
            <a:r>
              <a:rPr lang="en-US" sz="2800" dirty="0"/>
              <a:t> is</a:t>
            </a:r>
          </a:p>
          <a:p>
            <a:r>
              <a:rPr lang="en-US" sz="2800" dirty="0"/>
              <a:t>not part of the object!</a:t>
            </a:r>
          </a:p>
        </p:txBody>
      </p:sp>
    </p:spTree>
    <p:extLst>
      <p:ext uri="{BB962C8B-B14F-4D97-AF65-F5344CB8AC3E}">
        <p14:creationId xmlns:p14="http://schemas.microsoft.com/office/powerpoint/2010/main" val="8129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Tree (Triangle)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contains folder </a:t>
            </a:r>
            <a:r>
              <a:rPr lang="en-US" i="1" dirty="0"/>
              <a:t>contents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5C66E2-6F30-420D-9021-0D21AE32B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1" t="74040" r="86" b="9381"/>
          <a:stretch/>
        </p:blipFill>
        <p:spPr>
          <a:xfrm>
            <a:off x="7662041" y="924502"/>
            <a:ext cx="583183" cy="1072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C0F2E7-654A-48A2-B842-99A63479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2208762"/>
            <a:ext cx="7162169" cy="4426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389B74-6D9A-4212-801C-6C2B24723A1C}"/>
              </a:ext>
            </a:extLst>
          </p:cNvPr>
          <p:cNvSpPr/>
          <p:nvPr/>
        </p:nvSpPr>
        <p:spPr>
          <a:xfrm>
            <a:off x="6180083" y="2496207"/>
            <a:ext cx="2243957" cy="42041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0BAED-26F5-43A6-8506-6C2794A69208}"/>
              </a:ext>
            </a:extLst>
          </p:cNvPr>
          <p:cNvSpPr txBox="1"/>
          <p:nvPr/>
        </p:nvSpPr>
        <p:spPr>
          <a:xfrm>
            <a:off x="8534400" y="2453377"/>
            <a:ext cx="235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names of files</a:t>
            </a:r>
          </a:p>
          <a:p>
            <a:r>
              <a:rPr lang="en-US" dirty="0"/>
              <a:t>and folders inside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B5F04-470E-4385-8BC2-722778F0720C}"/>
              </a:ext>
            </a:extLst>
          </p:cNvPr>
          <p:cNvSpPr txBox="1"/>
          <p:nvPr/>
        </p:nvSpPr>
        <p:spPr>
          <a:xfrm>
            <a:off x="8680531" y="3588494"/>
            <a:ext cx="213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blobs (files)</a:t>
            </a:r>
          </a:p>
          <a:p>
            <a:r>
              <a:rPr lang="en-US" dirty="0"/>
              <a:t>and trees (folders)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AC9C5-5A45-4185-930D-979FDFA56B32}"/>
              </a:ext>
            </a:extLst>
          </p:cNvPr>
          <p:cNvSpPr/>
          <p:nvPr/>
        </p:nvSpPr>
        <p:spPr>
          <a:xfrm>
            <a:off x="1834055" y="2442616"/>
            <a:ext cx="500714" cy="42041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A43E7-FC3A-4103-AF6E-1C4E58EE9316}"/>
              </a:ext>
            </a:extLst>
          </p:cNvPr>
          <p:cNvSpPr txBox="1"/>
          <p:nvPr/>
        </p:nvSpPr>
        <p:spPr>
          <a:xfrm>
            <a:off x="8643980" y="467690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 file </a:t>
            </a:r>
            <a:r>
              <a:rPr lang="en-US" i="1" dirty="0"/>
              <a:t>mode</a:t>
            </a:r>
          </a:p>
          <a:p>
            <a:r>
              <a:rPr lang="en-US" dirty="0"/>
              <a:t>(Unix file permissions)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AAD5E-2728-4F89-BD86-A35F655396C8}"/>
              </a:ext>
            </a:extLst>
          </p:cNvPr>
          <p:cNvSpPr/>
          <p:nvPr/>
        </p:nvSpPr>
        <p:spPr>
          <a:xfrm>
            <a:off x="1205094" y="2574840"/>
            <a:ext cx="628960" cy="42041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Tree (Triangle)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contains folder </a:t>
            </a:r>
            <a:r>
              <a:rPr lang="en-US" i="1" dirty="0"/>
              <a:t>contents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5C66E2-6F30-420D-9021-0D21AE32B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1" t="74040" r="86" b="9381"/>
          <a:stretch/>
        </p:blipFill>
        <p:spPr>
          <a:xfrm>
            <a:off x="7662041" y="924502"/>
            <a:ext cx="583183" cy="1072464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F3FF1050-1E5C-4DE8-BA57-BE114E88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427" y="2350267"/>
            <a:ext cx="4061985" cy="39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Commit (Circle)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 many things:</a:t>
            </a:r>
          </a:p>
          <a:p>
            <a:pPr lvl="1"/>
            <a:r>
              <a:rPr lang="en-US" dirty="0"/>
              <a:t>A root </a:t>
            </a:r>
            <a:r>
              <a:rPr lang="en-US" b="1" dirty="0"/>
              <a:t>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parent commits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commit message</a:t>
            </a:r>
          </a:p>
          <a:p>
            <a:pPr lvl="1"/>
            <a:r>
              <a:rPr lang="en-US" dirty="0"/>
              <a:t>An author name, email, time.</a:t>
            </a:r>
          </a:p>
          <a:p>
            <a:pPr lvl="1"/>
            <a:r>
              <a:rPr lang="en-US" dirty="0"/>
              <a:t>A committer name, email,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4FAB-E9DD-4BD6-8F04-9256C723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04468"/>
            <a:ext cx="8490663" cy="245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F4B0A-469D-4B2E-BC6C-8625D7C14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004468"/>
            <a:ext cx="8555162" cy="2566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45D75-CFA0-4E22-987C-00E1C7AEA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04468"/>
            <a:ext cx="8595360" cy="3355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2C134-E703-4E11-85AC-FC9BA75FA2F4}"/>
              </a:ext>
            </a:extLst>
          </p:cNvPr>
          <p:cNvSpPr txBox="1"/>
          <p:nvPr/>
        </p:nvSpPr>
        <p:spPr>
          <a:xfrm>
            <a:off x="5933090" y="3026979"/>
            <a:ext cx="561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git config –global user.name “My Name”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git config --global </a:t>
            </a:r>
            <a:r>
              <a:rPr lang="en-US" sz="1400" dirty="0" err="1">
                <a:latin typeface="Consolas" panose="020B0609020204030204" pitchFamily="49" charset="0"/>
              </a:rPr>
              <a:t>user.email</a:t>
            </a:r>
            <a:r>
              <a:rPr lang="en-US" sz="1400" dirty="0">
                <a:latin typeface="Consolas" panose="020B0609020204030204" pitchFamily="49" charset="0"/>
              </a:rPr>
              <a:t> me@place.com</a:t>
            </a:r>
          </a:p>
        </p:txBody>
      </p:sp>
    </p:spTree>
    <p:extLst>
      <p:ext uri="{BB962C8B-B14F-4D97-AF65-F5344CB8AC3E}">
        <p14:creationId xmlns:p14="http://schemas.microsoft.com/office/powerpoint/2010/main" val="33953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Commit (Circle)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 many things:</a:t>
            </a:r>
          </a:p>
          <a:p>
            <a:pPr lvl="1"/>
            <a:r>
              <a:rPr lang="en-US" dirty="0"/>
              <a:t>A root </a:t>
            </a:r>
            <a:r>
              <a:rPr lang="en-US" b="1" dirty="0"/>
              <a:t>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parent commits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commit message</a:t>
            </a:r>
          </a:p>
          <a:p>
            <a:pPr lvl="1"/>
            <a:r>
              <a:rPr lang="en-US" dirty="0"/>
              <a:t>An author name, email, time.</a:t>
            </a:r>
          </a:p>
          <a:p>
            <a:pPr lvl="1"/>
            <a:r>
              <a:rPr lang="en-US" dirty="0"/>
              <a:t>A committer name, email,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F1050-1E5C-4DE8-BA57-BE114E88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8516" y="1306562"/>
            <a:ext cx="4345686" cy="51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 Model: Commit (Circle)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DE68B-6F14-4EE1-8D80-3173072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 many things:</a:t>
            </a:r>
          </a:p>
          <a:p>
            <a:pPr lvl="1"/>
            <a:r>
              <a:rPr lang="en-US" dirty="0"/>
              <a:t>A root </a:t>
            </a:r>
            <a:r>
              <a:rPr lang="en-US" b="1" dirty="0"/>
              <a:t>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parent commits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commit message</a:t>
            </a:r>
          </a:p>
          <a:p>
            <a:pPr lvl="1"/>
            <a:r>
              <a:rPr lang="en-US" dirty="0"/>
              <a:t>An author name, email, time.</a:t>
            </a:r>
          </a:p>
          <a:p>
            <a:pPr lvl="1"/>
            <a:r>
              <a:rPr lang="en-US" dirty="0"/>
              <a:t>A committer name, email,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E087-C2E4-4AB0-9AE6-F3AA269E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31" y="2252587"/>
            <a:ext cx="7546502" cy="44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3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Object Model: Merkle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</p:spTree>
    <p:extLst>
      <p:ext uri="{BB962C8B-B14F-4D97-AF65-F5344CB8AC3E}">
        <p14:creationId xmlns:p14="http://schemas.microsoft.com/office/powerpoint/2010/main" val="25860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3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IMPORTANT: Commits are NOT diffs!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66CB9-C128-4B72-AB68-006B8A644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0" y="1352218"/>
            <a:ext cx="10395683" cy="5229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23351-3AD0-40D0-BF37-79A9E1720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0" y="1352218"/>
            <a:ext cx="10392675" cy="62759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6456F2E-DE4F-45FC-ADCE-328348EF099B}"/>
              </a:ext>
            </a:extLst>
          </p:cNvPr>
          <p:cNvGrpSpPr/>
          <p:nvPr/>
        </p:nvGrpSpPr>
        <p:grpSpPr>
          <a:xfrm>
            <a:off x="8191735" y="1824036"/>
            <a:ext cx="3097510" cy="914400"/>
            <a:chOff x="8191735" y="1824036"/>
            <a:chExt cx="3097510" cy="914400"/>
          </a:xfrm>
        </p:grpSpPr>
        <p:pic>
          <p:nvPicPr>
            <p:cNvPr id="7" name="Graphic 6" descr="Warning">
              <a:extLst>
                <a:ext uri="{FF2B5EF4-FFF2-40B4-BE49-F238E27FC236}">
                  <a16:creationId xmlns:a16="http://schemas.microsoft.com/office/drawing/2014/main" id="{510ACCCC-EA94-4F13-B07C-D871DCB2E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91735" y="1824036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FB85D7-0148-4925-8075-6ECB071401D3}"/>
                </a:ext>
              </a:extLst>
            </p:cNvPr>
            <p:cNvSpPr txBox="1"/>
            <p:nvPr/>
          </p:nvSpPr>
          <p:spPr>
            <a:xfrm>
              <a:off x="9007979" y="1958071"/>
              <a:ext cx="2281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File renames are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Detected dynamically!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7FCF1-FE5A-4517-A0C3-737DAB43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r="15572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B4C21-5923-4D28-A685-A5311F466AC1}"/>
              </a:ext>
            </a:extLst>
          </p:cNvPr>
          <p:cNvSpPr txBox="1"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Derrick Stolee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Ecosystem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for Windows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VFS for 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F18CE-2AFF-459E-8573-040A2D71F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84"/>
          <a:stretch/>
        </p:blipFill>
        <p:spPr>
          <a:xfrm>
            <a:off x="7774868" y="2210970"/>
            <a:ext cx="3315574" cy="3670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AE326-55EB-4BF6-841E-4AD25A9F117A}"/>
              </a:ext>
            </a:extLst>
          </p:cNvPr>
          <p:cNvSpPr txBox="1"/>
          <p:nvPr/>
        </p:nvSpPr>
        <p:spPr>
          <a:xfrm>
            <a:off x="6495178" y="5897938"/>
            <a:ext cx="3121525" cy="3357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https://github.com/git/git/graphs/contributors</a:t>
            </a:r>
          </a:p>
        </p:txBody>
      </p:sp>
    </p:spTree>
    <p:extLst>
      <p:ext uri="{BB962C8B-B14F-4D97-AF65-F5344CB8AC3E}">
        <p14:creationId xmlns:p14="http://schemas.microsoft.com/office/powerpoint/2010/main" val="178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3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Branches: Pointers to commits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76AD1B20-15A0-4674-A8CA-0012B1AA6A8A}"/>
              </a:ext>
            </a:extLst>
          </p:cNvPr>
          <p:cNvSpPr/>
          <p:nvPr/>
        </p:nvSpPr>
        <p:spPr>
          <a:xfrm>
            <a:off x="9575965" y="1240219"/>
            <a:ext cx="939636" cy="69368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D5202F1-7652-4C6D-886F-50D07A9C6416}"/>
              </a:ext>
            </a:extLst>
          </p:cNvPr>
          <p:cNvSpPr/>
          <p:nvPr/>
        </p:nvSpPr>
        <p:spPr>
          <a:xfrm>
            <a:off x="8393549" y="1240220"/>
            <a:ext cx="939637" cy="693683"/>
          </a:xfrm>
          <a:prstGeom prst="downArrowCallout">
            <a:avLst>
              <a:gd name="adj1" fmla="val 25000"/>
              <a:gd name="adj2" fmla="val 2424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1B235EF0-F615-4FA8-AD4F-396C57094CF9}"/>
              </a:ext>
            </a:extLst>
          </p:cNvPr>
          <p:cNvSpPr/>
          <p:nvPr/>
        </p:nvSpPr>
        <p:spPr>
          <a:xfrm>
            <a:off x="9575965" y="528143"/>
            <a:ext cx="939636" cy="69368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B3027CE9-8B5A-4A28-9A4F-797F1110C434}"/>
              </a:ext>
            </a:extLst>
          </p:cNvPr>
          <p:cNvSpPr/>
          <p:nvPr/>
        </p:nvSpPr>
        <p:spPr>
          <a:xfrm>
            <a:off x="5944639" y="1240219"/>
            <a:ext cx="939637" cy="693683"/>
          </a:xfrm>
          <a:prstGeom prst="downArrowCallout">
            <a:avLst>
              <a:gd name="adj1" fmla="val 25000"/>
              <a:gd name="adj2" fmla="val 2424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</p:spTree>
    <p:extLst>
      <p:ext uri="{BB962C8B-B14F-4D97-AF65-F5344CB8AC3E}">
        <p14:creationId xmlns:p14="http://schemas.microsoft.com/office/powerpoint/2010/main" val="200712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3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git is DISTRIBUTED version control!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76AD1B20-15A0-4674-A8CA-0012B1AA6A8A}"/>
              </a:ext>
            </a:extLst>
          </p:cNvPr>
          <p:cNvSpPr/>
          <p:nvPr/>
        </p:nvSpPr>
        <p:spPr>
          <a:xfrm>
            <a:off x="9575965" y="1240219"/>
            <a:ext cx="939636" cy="69368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D5202F1-7652-4C6D-886F-50D07A9C6416}"/>
              </a:ext>
            </a:extLst>
          </p:cNvPr>
          <p:cNvSpPr/>
          <p:nvPr/>
        </p:nvSpPr>
        <p:spPr>
          <a:xfrm>
            <a:off x="8393549" y="1240220"/>
            <a:ext cx="939637" cy="693683"/>
          </a:xfrm>
          <a:prstGeom prst="downArrowCallout">
            <a:avLst>
              <a:gd name="adj1" fmla="val 25000"/>
              <a:gd name="adj2" fmla="val 2424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1B235EF0-F615-4FA8-AD4F-396C57094CF9}"/>
              </a:ext>
            </a:extLst>
          </p:cNvPr>
          <p:cNvSpPr/>
          <p:nvPr/>
        </p:nvSpPr>
        <p:spPr>
          <a:xfrm>
            <a:off x="9575965" y="528143"/>
            <a:ext cx="939636" cy="69368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B3027CE9-8B5A-4A28-9A4F-797F1110C434}"/>
              </a:ext>
            </a:extLst>
          </p:cNvPr>
          <p:cNvSpPr/>
          <p:nvPr/>
        </p:nvSpPr>
        <p:spPr>
          <a:xfrm>
            <a:off x="5944639" y="1240219"/>
            <a:ext cx="939637" cy="693683"/>
          </a:xfrm>
          <a:prstGeom prst="downArrowCallout">
            <a:avLst>
              <a:gd name="adj1" fmla="val 25000"/>
              <a:gd name="adj2" fmla="val 2424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</p:spTree>
    <p:extLst>
      <p:ext uri="{BB962C8B-B14F-4D97-AF65-F5344CB8AC3E}">
        <p14:creationId xmlns:p14="http://schemas.microsoft.com/office/powerpoint/2010/main" val="213618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git switch : move between branches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(New in v2.23.0, replaces half of “git checkout”)</a:t>
            </a:r>
          </a:p>
          <a:p>
            <a:r>
              <a:rPr lang="en-US" dirty="0"/>
              <a:t>Change HEAD to point to new branch</a:t>
            </a:r>
          </a:p>
          <a:p>
            <a:r>
              <a:rPr lang="en-US" dirty="0"/>
              <a:t>Updates working directory to match commit’s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A8E0F-0376-4849-935D-17273F9E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8" y="3385647"/>
            <a:ext cx="10112014" cy="1456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0EC2F-5D1F-41B1-A7C3-C25F38B5F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8" y="4995516"/>
            <a:ext cx="8438255" cy="17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Working Directory, Staging, Committed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0174A0AB-BCF1-4BE9-BEB8-F96DE8D6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3" y="2122197"/>
            <a:ext cx="4577627" cy="264303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43003F-58CC-480A-90F3-AC2BAC05E4B2}"/>
              </a:ext>
            </a:extLst>
          </p:cNvPr>
          <p:cNvSpPr/>
          <p:nvPr/>
        </p:nvSpPr>
        <p:spPr>
          <a:xfrm>
            <a:off x="444965" y="6014322"/>
            <a:ext cx="1117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https://stackoverflow.com/questions/3689838/whats-the-difference-between-head-working-tree-and-index-in-git</a:t>
            </a:r>
          </a:p>
        </p:txBody>
      </p:sp>
      <p:pic>
        <p:nvPicPr>
          <p:cNvPr id="5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2554D-B73C-48AA-B7C0-C01A4E3AD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43" y="1944430"/>
            <a:ext cx="5719885" cy="3153087"/>
          </a:xfrm>
          <a:prstGeom prst="rect">
            <a:avLst/>
          </a:prstGeom>
        </p:spPr>
      </p:pic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A79912FE-4395-41E3-8BC3-D2CB55E057B8}"/>
              </a:ext>
            </a:extLst>
          </p:cNvPr>
          <p:cNvSpPr/>
          <p:nvPr/>
        </p:nvSpPr>
        <p:spPr>
          <a:xfrm>
            <a:off x="3720662" y="4081154"/>
            <a:ext cx="2758965" cy="211783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EXAMPLE!</a:t>
            </a:r>
          </a:p>
        </p:txBody>
      </p:sp>
    </p:spTree>
    <p:extLst>
      <p:ext uri="{BB962C8B-B14F-4D97-AF65-F5344CB8AC3E}">
        <p14:creationId xmlns:p14="http://schemas.microsoft.com/office/powerpoint/2010/main" val="37674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Working Directory, Staging, Committed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BE448-504D-4A73-BA13-F5CE3547DC8B}"/>
              </a:ext>
            </a:extLst>
          </p:cNvPr>
          <p:cNvSpPr/>
          <p:nvPr/>
        </p:nvSpPr>
        <p:spPr>
          <a:xfrm>
            <a:off x="743415" y="5977891"/>
            <a:ext cx="1117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https://git-scm.com/book/en/v2/Git-Basics-Recording-Changes-to-the-Repository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2EB12-3905-4CB0-B55F-7A2EDC96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425" y="2432844"/>
            <a:ext cx="7620000" cy="3143250"/>
          </a:xfrm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2199316F-EE3A-4446-A233-6C5AA33AFD4C}"/>
              </a:ext>
            </a:extLst>
          </p:cNvPr>
          <p:cNvSpPr/>
          <p:nvPr/>
        </p:nvSpPr>
        <p:spPr>
          <a:xfrm>
            <a:off x="252248" y="3108947"/>
            <a:ext cx="2758965" cy="211783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EXAMPLE!</a:t>
            </a:r>
          </a:p>
        </p:txBody>
      </p:sp>
    </p:spTree>
    <p:extLst>
      <p:ext uri="{BB962C8B-B14F-4D97-AF65-F5344CB8AC3E}">
        <p14:creationId xmlns:p14="http://schemas.microsoft.com/office/powerpoint/2010/main" val="19203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Advanced!</a:t>
            </a:r>
            <a:br>
              <a:rPr lang="en-US" dirty="0"/>
            </a:br>
            <a:r>
              <a:rPr lang="en-US" dirty="0"/>
              <a:t>Working Directory, Staging, Committed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BE448-504D-4A73-BA13-F5CE3547DC8B}"/>
              </a:ext>
            </a:extLst>
          </p:cNvPr>
          <p:cNvSpPr/>
          <p:nvPr/>
        </p:nvSpPr>
        <p:spPr>
          <a:xfrm>
            <a:off x="743415" y="5977891"/>
            <a:ext cx="1117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https://git-scm.com/docs/git-add#Documentation/git-add.txt-patch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2199316F-EE3A-4446-A233-6C5AA33AFD4C}"/>
              </a:ext>
            </a:extLst>
          </p:cNvPr>
          <p:cNvSpPr/>
          <p:nvPr/>
        </p:nvSpPr>
        <p:spPr>
          <a:xfrm>
            <a:off x="252248" y="3108947"/>
            <a:ext cx="2758965" cy="211783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78893-77C0-4B70-A3E3-B81C5A5C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 add: </a:t>
            </a:r>
            <a:r>
              <a:rPr lang="en-US" dirty="0">
                <a:latin typeface="Consolas" panose="020B0609020204030204" pitchFamily="49" charset="0"/>
              </a:rPr>
              <a:t>git add -p</a:t>
            </a:r>
          </a:p>
          <a:p>
            <a:pPr marL="0" indent="0">
              <a:buNone/>
            </a:pPr>
            <a:r>
              <a:rPr lang="en-US" dirty="0"/>
              <a:t>Presents the patch-diff in parts that you can add in pieces, or even modify in-place!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B7BD81-79E1-4E96-918C-8C90D38DA429}"/>
              </a:ext>
            </a:extLst>
          </p:cNvPr>
          <p:cNvGrpSpPr/>
          <p:nvPr/>
        </p:nvGrpSpPr>
        <p:grpSpPr>
          <a:xfrm>
            <a:off x="5937250" y="2815591"/>
            <a:ext cx="3732691" cy="3162300"/>
            <a:chOff x="5937250" y="2815591"/>
            <a:chExt cx="3732691" cy="3162300"/>
          </a:xfrm>
        </p:grpSpPr>
        <p:pic>
          <p:nvPicPr>
            <p:cNvPr id="10" name="Picture 9" descr="A picture containing person, cellphone, phone, indoor&#10;&#10;Description automatically generated">
              <a:extLst>
                <a:ext uri="{FF2B5EF4-FFF2-40B4-BE49-F238E27FC236}">
                  <a16:creationId xmlns:a16="http://schemas.microsoft.com/office/drawing/2014/main" id="{B4F244CC-1622-40F1-960D-D371D10E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250" y="2815591"/>
              <a:ext cx="3162300" cy="3162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681FA9-D35F-4C96-A287-C2BF39923AA5}"/>
                </a:ext>
              </a:extLst>
            </p:cNvPr>
            <p:cNvSpPr txBox="1"/>
            <p:nvPr/>
          </p:nvSpPr>
          <p:spPr>
            <a:xfrm>
              <a:off x="7838991" y="493049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add -p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D7DFAD-AFE9-4D97-8F83-84A64AE39553}"/>
                </a:ext>
              </a:extLst>
            </p:cNvPr>
            <p:cNvSpPr txBox="1"/>
            <p:nvPr/>
          </p:nvSpPr>
          <p:spPr>
            <a:xfrm>
              <a:off x="7838991" y="348027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commit 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2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Working with Remotes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clone, you create special remote ‘origin’.</a:t>
            </a:r>
          </a:p>
          <a:p>
            <a:r>
              <a:rPr lang="en-US" dirty="0"/>
              <a:t>You can have a LOT of remotes!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68038-FCDF-4243-8062-1323ABED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87" y="3146202"/>
            <a:ext cx="9569916" cy="34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Working with Remotes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new data: </a:t>
            </a:r>
            <a:r>
              <a:rPr lang="en-US" dirty="0">
                <a:latin typeface="Consolas" panose="020B0609020204030204" pitchFamily="49" charset="0"/>
              </a:rPr>
              <a:t>git fetch &lt;remote&gt; [branch]</a:t>
            </a:r>
          </a:p>
          <a:p>
            <a:pPr marL="0" indent="0">
              <a:buNone/>
            </a:pPr>
            <a:r>
              <a:rPr lang="en-US" dirty="0"/>
              <a:t>Upload your data: </a:t>
            </a:r>
            <a:r>
              <a:rPr lang="en-US" dirty="0">
                <a:latin typeface="Consolas" panose="020B0609020204030204" pitchFamily="49" charset="0"/>
              </a:rPr>
              <a:t>git push &lt;remote&gt; &lt;branch&gt;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Hot Take: </a:t>
            </a:r>
            <a:r>
              <a:rPr lang="en-US" dirty="0"/>
              <a:t>Don’t use </a:t>
            </a:r>
            <a:r>
              <a:rPr lang="en-US" dirty="0">
                <a:latin typeface="Consolas" panose="020B0609020204030204" pitchFamily="49" charset="0"/>
              </a:rPr>
              <a:t>git pull</a:t>
            </a:r>
            <a:r>
              <a:rPr lang="en-US" dirty="0"/>
              <a:t>! This does the following:</a:t>
            </a:r>
          </a:p>
          <a:p>
            <a:pPr marL="0" indent="0">
              <a:buNone/>
            </a:pPr>
            <a:r>
              <a:rPr lang="en-US" dirty="0"/>
              <a:t>	1. git fetch</a:t>
            </a:r>
          </a:p>
          <a:p>
            <a:pPr marL="0" indent="0">
              <a:buNone/>
            </a:pPr>
            <a:r>
              <a:rPr lang="en-US" dirty="0"/>
              <a:t>	2. git merge</a:t>
            </a:r>
          </a:p>
          <a:p>
            <a:pPr marL="0" indent="0">
              <a:buNone/>
            </a:pPr>
            <a:r>
              <a:rPr lang="en-US" dirty="0"/>
              <a:t>This can have unexpected results! Instead, do your merges yourself!</a:t>
            </a:r>
          </a:p>
        </p:txBody>
      </p:sp>
    </p:spTree>
    <p:extLst>
      <p:ext uri="{BB962C8B-B14F-4D97-AF65-F5344CB8AC3E}">
        <p14:creationId xmlns:p14="http://schemas.microsoft.com/office/powerpoint/2010/main" val="2421246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091B9-64BF-43ED-8CC2-E501D67C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937"/>
            <a:ext cx="6061710" cy="573405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31C382-F0A9-4CE8-B1A3-E5ED8788E2F7}"/>
              </a:ext>
            </a:extLst>
          </p:cNvPr>
          <p:cNvSpPr/>
          <p:nvPr/>
        </p:nvSpPr>
        <p:spPr>
          <a:xfrm>
            <a:off x="387815" y="6066791"/>
            <a:ext cx="1117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https://stackoverflow.com/questions/3689838/whats-the-difference-between-head-working-tree-and-index-in-git</a:t>
            </a:r>
          </a:p>
        </p:txBody>
      </p:sp>
    </p:spTree>
    <p:extLst>
      <p:ext uri="{BB962C8B-B14F-4D97-AF65-F5344CB8AC3E}">
        <p14:creationId xmlns:p14="http://schemas.microsoft.com/office/powerpoint/2010/main" val="140171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Stop! Collaborate! Listen!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AEB6C-A0A3-4CBC-978C-19B82E8E0742}"/>
              </a:ext>
            </a:extLst>
          </p:cNvPr>
          <p:cNvSpPr/>
          <p:nvPr/>
        </p:nvSpPr>
        <p:spPr>
          <a:xfrm>
            <a:off x="6896489" y="365760"/>
            <a:ext cx="4207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https://github.com/microsoft/git/pull/180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DAFFF-10D8-474B-9B46-E08EA3CF5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89" y="1691322"/>
            <a:ext cx="8744643" cy="5311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9B02E-9CDC-4149-A6B0-B58A83A8F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89" y="1691322"/>
            <a:ext cx="9220674" cy="5410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9C222-A282-4FCD-A101-DEC5DD916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89" y="1737678"/>
            <a:ext cx="9228026" cy="75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7FCF1-FE5A-4517-A0C3-737DAB43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r="15572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B4C21-5923-4D28-A685-A5311F466AC1}"/>
              </a:ext>
            </a:extLst>
          </p:cNvPr>
          <p:cNvSpPr txBox="1"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Derrick Stolee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in Raleigh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in RDU</a:t>
            </a:r>
          </a:p>
        </p:txBody>
      </p:sp>
      <p:pic>
        <p:nvPicPr>
          <p:cNvPr id="16" name="Picture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D8295-DB0A-4BF6-8718-E9D8E148F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096">
            <a:off x="3410941" y="4577318"/>
            <a:ext cx="1756585" cy="2781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C84508-085B-4B60-9D98-2EE1A984580C}"/>
              </a:ext>
            </a:extLst>
          </p:cNvPr>
          <p:cNvSpPr txBox="1"/>
          <p:nvPr/>
        </p:nvSpPr>
        <p:spPr>
          <a:xfrm rot="1270822">
            <a:off x="3781861" y="4720281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Kathryn Stolee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F08E0-78CD-4D55-A8C1-4BA6A309E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645" y="109476"/>
            <a:ext cx="4045158" cy="6115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528C3-AA53-47C7-8695-EBD5D2A70D3F}"/>
              </a:ext>
            </a:extLst>
          </p:cNvPr>
          <p:cNvSpPr txBox="1"/>
          <p:nvPr/>
        </p:nvSpPr>
        <p:spPr>
          <a:xfrm>
            <a:off x="5650402" y="5414021"/>
            <a:ext cx="193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Faculty at NCSU</a:t>
            </a:r>
          </a:p>
          <a:p>
            <a:r>
              <a:rPr lang="en-US" dirty="0"/>
              <a:t>Looking for RAs!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A2A3EBF6-1AAC-4FCC-A5A3-EEE5F218769C}"/>
              </a:ext>
            </a:extLst>
          </p:cNvPr>
          <p:cNvSpPr/>
          <p:nvPr/>
        </p:nvSpPr>
        <p:spPr>
          <a:xfrm rot="1410628" flipH="1">
            <a:off x="5166855" y="4657372"/>
            <a:ext cx="1259960" cy="59710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Git Commands to Look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302783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git config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git log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git rebase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git merge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git fetch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git push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git add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0"/>
              </a:rPr>
              <a:t>git status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git reset</a:t>
            </a: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70F2C39-1820-480C-88CC-4A0223633F0E}"/>
              </a:ext>
            </a:extLst>
          </p:cNvPr>
          <p:cNvSpPr txBox="1">
            <a:spLocks/>
          </p:cNvSpPr>
          <p:nvPr/>
        </p:nvSpPr>
        <p:spPr>
          <a:xfrm>
            <a:off x="4865441" y="1828799"/>
            <a:ext cx="302783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hlinkClick r:id="rId11"/>
              </a:rPr>
              <a:t>git checkout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>
                <a:hlinkClick r:id="rId12"/>
              </a:rPr>
              <a:t>git switch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>
                <a:hlinkClick r:id="rId13"/>
              </a:rPr>
              <a:t>git restore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>
                <a:hlinkClick r:id="rId14"/>
              </a:rPr>
              <a:t>git diff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>
                <a:hlinkClick r:id="rId15"/>
              </a:rPr>
              <a:t>git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74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Reading 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62728" cy="4351337"/>
          </a:xfrm>
        </p:spPr>
        <p:txBody>
          <a:bodyPr>
            <a:normAutofit/>
          </a:bodyPr>
          <a:lstStyle/>
          <a:p>
            <a:r>
              <a:rPr lang="en-US" sz="1400" dirty="0"/>
              <a:t>These slides: </a:t>
            </a:r>
            <a:r>
              <a:rPr lang="en-US" sz="1400" dirty="0">
                <a:hlinkClick r:id="rId3"/>
              </a:rPr>
              <a:t>https://stolee.dev/docs/git.pptx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https://git-scm.com/doc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https://ohshitgit.com/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http://stevelosh.com/blog/2013/04/git-koans/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7"/>
              </a:rPr>
              <a:t>File History Simplification</a:t>
            </a:r>
            <a:endParaRPr lang="en-US" sz="1400" dirty="0"/>
          </a:p>
          <a:p>
            <a:r>
              <a:rPr lang="en-US" sz="1400" dirty="0">
                <a:hlinkClick r:id="rId8"/>
              </a:rPr>
              <a:t>What’s the difference between HEAD, working tree and index?</a:t>
            </a:r>
            <a:endParaRPr lang="en-US" sz="1400" dirty="0"/>
          </a:p>
          <a:p>
            <a:r>
              <a:rPr lang="en-US" sz="1400" dirty="0">
                <a:hlinkClick r:id="rId9"/>
              </a:rPr>
              <a:t>Write Yourself a Git</a:t>
            </a:r>
            <a:endParaRPr lang="en-US" sz="1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83546C1-2C8C-41A8-8B76-7CB32DBA9B34}"/>
              </a:ext>
            </a:extLst>
          </p:cNvPr>
          <p:cNvSpPr txBox="1">
            <a:spLocks/>
          </p:cNvSpPr>
          <p:nvPr/>
        </p:nvSpPr>
        <p:spPr>
          <a:xfrm>
            <a:off x="6286500" y="1691322"/>
            <a:ext cx="50627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Supercharging the Git Commit Graph</a:t>
            </a:r>
          </a:p>
          <a:p>
            <a:pPr lvl="1"/>
            <a:r>
              <a:rPr lang="en-US" sz="1200" dirty="0">
                <a:hlinkClick r:id="rId10"/>
              </a:rPr>
              <a:t>Part I</a:t>
            </a:r>
            <a:endParaRPr lang="en-US" sz="1200" dirty="0"/>
          </a:p>
          <a:p>
            <a:pPr lvl="1"/>
            <a:r>
              <a:rPr lang="en-US" sz="1200" dirty="0">
                <a:hlinkClick r:id="rId11"/>
              </a:rPr>
              <a:t>Part II</a:t>
            </a:r>
            <a:endParaRPr lang="en-US" sz="1200" dirty="0"/>
          </a:p>
          <a:p>
            <a:pPr lvl="1"/>
            <a:r>
              <a:rPr lang="en-US" sz="1200" dirty="0">
                <a:hlinkClick r:id="rId12"/>
              </a:rPr>
              <a:t>Part III</a:t>
            </a:r>
            <a:endParaRPr lang="en-US" sz="1200" dirty="0"/>
          </a:p>
          <a:p>
            <a:pPr lvl="1"/>
            <a:r>
              <a:rPr lang="en-US" sz="1200" dirty="0">
                <a:hlinkClick r:id="rId13"/>
              </a:rPr>
              <a:t>Part IV</a:t>
            </a:r>
            <a:endParaRPr lang="en-US" sz="1200" dirty="0"/>
          </a:p>
          <a:p>
            <a:r>
              <a:rPr lang="en-US" sz="1400" dirty="0">
                <a:hlinkClick r:id="rId14"/>
              </a:rPr>
              <a:t>Exploring new frontiers for Git push performance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843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047B38-139C-4372-BA15-6002A9D8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02643" y="0"/>
            <a:ext cx="798671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0A7727-5150-4A08-93D2-B9BA35CCBE9D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8988425" cy="53848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Available roles and opportunities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6387C-1DDA-492F-9BDC-E8BFBAC80497}"/>
              </a:ext>
            </a:extLst>
          </p:cNvPr>
          <p:cNvSpPr txBox="1"/>
          <p:nvPr/>
        </p:nvSpPr>
        <p:spPr>
          <a:xfrm flipH="1">
            <a:off x="4873466" y="4174176"/>
            <a:ext cx="2445067" cy="717466"/>
          </a:xfrm>
          <a:prstGeom prst="rect">
            <a:avLst/>
          </a:prstGeom>
          <a:noFill/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 &amp; Program Manager (PM) Internship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15FE-B078-4F54-893E-23A5B1EB0B67}"/>
              </a:ext>
            </a:extLst>
          </p:cNvPr>
          <p:cNvSpPr txBox="1"/>
          <p:nvPr/>
        </p:nvSpPr>
        <p:spPr>
          <a:xfrm flipH="1">
            <a:off x="825064" y="4174176"/>
            <a:ext cx="2889685" cy="717466"/>
          </a:xfrm>
          <a:prstGeom prst="rect">
            <a:avLst/>
          </a:prstGeom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Explore Microsoft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809F-B3C5-4A53-A83F-C29DD37C020B}"/>
              </a:ext>
            </a:extLst>
          </p:cNvPr>
          <p:cNvSpPr txBox="1"/>
          <p:nvPr/>
        </p:nvSpPr>
        <p:spPr>
          <a:xfrm flipH="1">
            <a:off x="9108388" y="4174176"/>
            <a:ext cx="2241463" cy="717466"/>
          </a:xfrm>
          <a:prstGeom prst="rect">
            <a:avLst/>
          </a:prstGeom>
          <a:noFill/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Full-Time </a:t>
            </a: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 &amp; PM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84DAD7-720B-43AB-ABF4-C10DE035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85" y="1410226"/>
            <a:ext cx="1779931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6E06A-8C43-4755-8A9D-C11FBA3D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22" y="1445952"/>
            <a:ext cx="1779932" cy="251460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C6FCF-DD6A-4011-9CF9-40695407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153" y="1445954"/>
            <a:ext cx="1779931" cy="251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DC584-02AC-485F-AAFE-48B4A46168D4}"/>
              </a:ext>
            </a:extLst>
          </p:cNvPr>
          <p:cNvSpPr txBox="1"/>
          <p:nvPr/>
        </p:nvSpPr>
        <p:spPr>
          <a:xfrm>
            <a:off x="584200" y="5741774"/>
            <a:ext cx="40005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Links to these applications are also found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  <a:hlinkClick r:id="rId6"/>
              </a:rPr>
              <a:t>https://microsoft.com/university</a:t>
            </a:r>
            <a:r>
              <a:rPr lang="en-US" sz="1400" dirty="0">
                <a:latin typeface="Segoe UI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69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3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Bonus! Tags: pointers to </a:t>
            </a:r>
            <a:r>
              <a:rPr lang="en-US" i="1" dirty="0"/>
              <a:t>anything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FBB659D-3810-47C4-B4AF-2C996892A6BC}"/>
              </a:ext>
            </a:extLst>
          </p:cNvPr>
          <p:cNvSpPr/>
          <p:nvPr/>
        </p:nvSpPr>
        <p:spPr>
          <a:xfrm>
            <a:off x="2927350" y="1928813"/>
            <a:ext cx="660400" cy="2984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E68808B-4EF4-4D43-B2D6-83800BE387C3}"/>
              </a:ext>
            </a:extLst>
          </p:cNvPr>
          <p:cNvSpPr/>
          <p:nvPr/>
        </p:nvSpPr>
        <p:spPr>
          <a:xfrm>
            <a:off x="4610100" y="3649663"/>
            <a:ext cx="660400" cy="2984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CCC8239-349A-4813-954B-85A361BC2711}"/>
              </a:ext>
            </a:extLst>
          </p:cNvPr>
          <p:cNvSpPr/>
          <p:nvPr/>
        </p:nvSpPr>
        <p:spPr>
          <a:xfrm>
            <a:off x="9213850" y="5570538"/>
            <a:ext cx="660400" cy="2984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1256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8A5B8E-EE27-409D-A2A2-E6551B6E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02643" y="0"/>
            <a:ext cx="798671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0A7727-5150-4A08-93D2-B9BA35CCBE9D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8988425" cy="53848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Available roles and opportunities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6387C-1DDA-492F-9BDC-E8BFBAC80497}"/>
              </a:ext>
            </a:extLst>
          </p:cNvPr>
          <p:cNvSpPr txBox="1"/>
          <p:nvPr/>
        </p:nvSpPr>
        <p:spPr>
          <a:xfrm flipH="1">
            <a:off x="4873466" y="4174176"/>
            <a:ext cx="2445067" cy="717466"/>
          </a:xfrm>
          <a:prstGeom prst="rect">
            <a:avLst/>
          </a:prstGeom>
          <a:noFill/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 &amp; Program Manager (PM) Internship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15FE-B078-4F54-893E-23A5B1EB0B67}"/>
              </a:ext>
            </a:extLst>
          </p:cNvPr>
          <p:cNvSpPr txBox="1"/>
          <p:nvPr/>
        </p:nvSpPr>
        <p:spPr>
          <a:xfrm flipH="1">
            <a:off x="825064" y="4174176"/>
            <a:ext cx="2889685" cy="717466"/>
          </a:xfrm>
          <a:prstGeom prst="rect">
            <a:avLst/>
          </a:prstGeom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Explore Microsoft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809F-B3C5-4A53-A83F-C29DD37C020B}"/>
              </a:ext>
            </a:extLst>
          </p:cNvPr>
          <p:cNvSpPr txBox="1"/>
          <p:nvPr/>
        </p:nvSpPr>
        <p:spPr>
          <a:xfrm flipH="1">
            <a:off x="9108388" y="4174176"/>
            <a:ext cx="2241463" cy="717466"/>
          </a:xfrm>
          <a:prstGeom prst="rect">
            <a:avLst/>
          </a:prstGeom>
          <a:noFill/>
        </p:spPr>
        <p:txBody>
          <a:bodyPr wrap="square" lIns="179285" tIns="143428" rIns="179285" bIns="143428" numCol="1" spcCol="0" rtlCol="0">
            <a:noAutofit/>
          </a:bodyPr>
          <a:lstStyle/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Full-Time </a:t>
            </a: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 &amp; PM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84DAD7-720B-43AB-ABF4-C10DE035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85" y="1410226"/>
            <a:ext cx="1779931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6E06A-8C43-4755-8A9D-C11FBA3D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22" y="1445952"/>
            <a:ext cx="1779932" cy="251460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C6FCF-DD6A-4011-9CF9-40695407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153" y="1445954"/>
            <a:ext cx="1779931" cy="251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DC584-02AC-485F-AAFE-48B4A46168D4}"/>
              </a:ext>
            </a:extLst>
          </p:cNvPr>
          <p:cNvSpPr txBox="1"/>
          <p:nvPr/>
        </p:nvSpPr>
        <p:spPr>
          <a:xfrm>
            <a:off x="584200" y="5741774"/>
            <a:ext cx="40005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Links to these applications are also found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  <a:hlinkClick r:id="rId6"/>
              </a:rPr>
              <a:t>https://microsoft.com/university</a:t>
            </a:r>
            <a:r>
              <a:rPr lang="en-US" sz="1400" dirty="0">
                <a:latin typeface="Segoe UI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4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to Learn Git?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2EAED-6345-4B82-A6C8-FA7BC422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it!</a:t>
            </a:r>
          </a:p>
          <a:p>
            <a:r>
              <a:rPr lang="en-US" dirty="0"/>
              <a:t>Read about it.</a:t>
            </a:r>
          </a:p>
          <a:p>
            <a:r>
              <a:rPr lang="en-US" dirty="0"/>
              <a:t>Use it with other people!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Free e-book: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https://git-scm.com/book/en/v2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10.2 Git Internals - Git Objects</a:t>
            </a:r>
          </a:p>
          <a:p>
            <a:pPr marL="0" indent="0">
              <a:buNone/>
            </a:pPr>
            <a:r>
              <a:rPr lang="en-US" b="1" dirty="0"/>
              <a:t>2.3 Git Basics - Viewing the Commit History</a:t>
            </a:r>
          </a:p>
          <a:p>
            <a:pPr marL="0" indent="0">
              <a:buNone/>
            </a:pPr>
            <a:r>
              <a:rPr lang="en-US" b="1" dirty="0"/>
              <a:t>2.2 Git Basics - Recording Changes to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EA0FD1E-90DC-47DB-A45B-7F660AAF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96" y="285750"/>
            <a:ext cx="3557174" cy="46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Where to Get Git?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1572"/>
            <a:ext cx="10058400" cy="27475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Linux: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apt-get install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Windows: </a:t>
            </a:r>
            <a:r>
              <a:rPr lang="en-US" dirty="0">
                <a:hlinkClick r:id="rId3"/>
              </a:rPr>
              <a:t>https://github.com/git-for-windows/git/releases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Mac:</a:t>
            </a:r>
            <a:r>
              <a:rPr lang="en-US" dirty="0">
                <a:latin typeface="Consolas" panose="020B0609020204030204" pitchFamily="49" charset="0"/>
              </a:rPr>
              <a:t> brew install 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https://git-scm.com/book/en/v2/Getting-Started-Installing-Git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to follow along?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1572"/>
            <a:ext cx="10058400" cy="2747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clone </a:t>
            </a:r>
            <a:r>
              <a:rPr lang="en-US" sz="2400" dirty="0">
                <a:latin typeface="Consolas" panose="020B0609020204030204" pitchFamily="49" charset="0"/>
                <a:hlinkClick r:id="rId3"/>
              </a:rPr>
              <a:t>https://github.com/git/git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cd git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reset --hard v2.23.0</a:t>
            </a:r>
          </a:p>
        </p:txBody>
      </p:sp>
    </p:spTree>
    <p:extLst>
      <p:ext uri="{BB962C8B-B14F-4D97-AF65-F5344CB8AC3E}">
        <p14:creationId xmlns:p14="http://schemas.microsoft.com/office/powerpoint/2010/main" val="86672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to follow along?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23A49-F801-4ECA-B44E-BB949D60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1572"/>
            <a:ext cx="10058400" cy="2747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clone </a:t>
            </a:r>
            <a:r>
              <a:rPr lang="en-US" sz="2400" dirty="0">
                <a:latin typeface="Consolas" panose="020B0609020204030204" pitchFamily="49" charset="0"/>
                <a:hlinkClick r:id="rId3"/>
              </a:rPr>
              <a:t>https://github.com/git/git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cd git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reset --hard v2.23.0</a:t>
            </a:r>
          </a:p>
        </p:txBody>
      </p:sp>
    </p:spTree>
    <p:extLst>
      <p:ext uri="{BB962C8B-B14F-4D97-AF65-F5344CB8AC3E}">
        <p14:creationId xmlns:p14="http://schemas.microsoft.com/office/powerpoint/2010/main" val="216187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B0-A825-4013-82AB-7191794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17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Object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2F82E-3061-4D39-ADC5-C5D585E2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5" y="1846263"/>
            <a:ext cx="8225956" cy="4022725"/>
          </a:xfrm>
        </p:spPr>
      </p:pic>
    </p:spTree>
    <p:extLst>
      <p:ext uri="{BB962C8B-B14F-4D97-AF65-F5344CB8AC3E}">
        <p14:creationId xmlns:p14="http://schemas.microsoft.com/office/powerpoint/2010/main" val="37636357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108</TotalTime>
  <Words>934</Words>
  <Application>Microsoft Office PowerPoint</Application>
  <PresentationFormat>Widescreen</PresentationFormat>
  <Paragraphs>208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 2</vt:lpstr>
      <vt:lpstr>View</vt:lpstr>
      <vt:lpstr>Advanced Git for Beginners</vt:lpstr>
      <vt:lpstr>About me</vt:lpstr>
      <vt:lpstr>About me</vt:lpstr>
      <vt:lpstr>PowerPoint Presentation</vt:lpstr>
      <vt:lpstr>How to Learn Git?</vt:lpstr>
      <vt:lpstr>Where to Get Git?</vt:lpstr>
      <vt:lpstr>How to follow along?</vt:lpstr>
      <vt:lpstr>How to follow along?</vt:lpstr>
      <vt:lpstr>Object Model</vt:lpstr>
      <vt:lpstr>Object Model: Content-Addressable Data Store</vt:lpstr>
      <vt:lpstr>Object Model: Content-Addressable Data Store</vt:lpstr>
      <vt:lpstr>Object Model: Blob (Block)</vt:lpstr>
      <vt:lpstr>Object Model: Tree (Triangle)</vt:lpstr>
      <vt:lpstr>Object Model: Tree (Triangle)</vt:lpstr>
      <vt:lpstr>Object Model: Commit (Circle)</vt:lpstr>
      <vt:lpstr>Object Model: Commit (Circle)</vt:lpstr>
      <vt:lpstr>Object Model: Commit (Circle)</vt:lpstr>
      <vt:lpstr>Object Model: Merkle Tree</vt:lpstr>
      <vt:lpstr>IMPORTANT: Commits are NOT diffs!</vt:lpstr>
      <vt:lpstr>Branches: Pointers to commits</vt:lpstr>
      <vt:lpstr>git is DISTRIBUTED version control!</vt:lpstr>
      <vt:lpstr>git switch : move between branches</vt:lpstr>
      <vt:lpstr>Working Directory, Staging, Committed</vt:lpstr>
      <vt:lpstr>Working Directory, Staging, Committed</vt:lpstr>
      <vt:lpstr>Advanced! Working Directory, Staging, Committed</vt:lpstr>
      <vt:lpstr>Working with Remotes</vt:lpstr>
      <vt:lpstr>Working with Remotes</vt:lpstr>
      <vt:lpstr>PowerPoint Presentation</vt:lpstr>
      <vt:lpstr>Stop! Collaborate! Listen!</vt:lpstr>
      <vt:lpstr>Git Commands to Look Up</vt:lpstr>
      <vt:lpstr>Reading List</vt:lpstr>
      <vt:lpstr>PowerPoint Presentation</vt:lpstr>
      <vt:lpstr>Bonus! Tags: pointers to anything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Stolee</dc:creator>
  <cp:lastModifiedBy>Derrick Stolee</cp:lastModifiedBy>
  <cp:revision>17</cp:revision>
  <dcterms:created xsi:type="dcterms:W3CDTF">2019-08-28T00:12:27Z</dcterms:created>
  <dcterms:modified xsi:type="dcterms:W3CDTF">2019-08-28T02:03:35Z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dstolee@microsoft.com</vt:lpwstr>
  </property>
  <property fmtid="{D5CDD505-2E9C-101B-9397-08002B2CF9AE}" pid="5" name="MSIP_Label_f42aa342-8706-4288-bd11-ebb85995028c_SetDate">
    <vt:lpwstr>2019-08-28T00:12:38.8143078Z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f2bb6dbd-b603-4687-b1d9-d435037d32eb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